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83" r:id="rId2"/>
    <p:sldId id="256" r:id="rId3"/>
    <p:sldId id="282" r:id="rId4"/>
    <p:sldId id="259" r:id="rId5"/>
    <p:sldId id="271" r:id="rId6"/>
    <p:sldId id="257" r:id="rId7"/>
    <p:sldId id="270" r:id="rId8"/>
    <p:sldId id="258" r:id="rId9"/>
    <p:sldId id="260" r:id="rId10"/>
    <p:sldId id="261" r:id="rId11"/>
    <p:sldId id="262" r:id="rId12"/>
    <p:sldId id="263" r:id="rId13"/>
    <p:sldId id="280" r:id="rId14"/>
    <p:sldId id="279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12"/>
          <p:cNvSpPr/>
          <p:nvPr/>
        </p:nvSpPr>
        <p:spPr>
          <a:xfrm>
            <a:off x="65088" y="69850"/>
            <a:ext cx="9013825" cy="6691313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>
            <a:off x="63500" y="1449388"/>
            <a:ext cx="9020175" cy="15271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9"/>
          <p:cNvSpPr/>
          <p:nvPr/>
        </p:nvSpPr>
        <p:spPr>
          <a:xfrm>
            <a:off x="63500" y="1397000"/>
            <a:ext cx="9020175" cy="12065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10"/>
          <p:cNvSpPr/>
          <p:nvPr/>
        </p:nvSpPr>
        <p:spPr>
          <a:xfrm>
            <a:off x="63500" y="2976563"/>
            <a:ext cx="9020175" cy="1111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AC9397-9A06-4F64-AEAE-1A0366BC5EB8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12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4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013DE278-4ECF-47FE-80F4-ED791615B1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65CF02-C212-472A-8893-8E2D13A524B8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AF7186-C250-4E23-97B3-A7DCE6594C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 flipV="1">
            <a:off x="69850" y="2376488"/>
            <a:ext cx="901382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7"/>
          <p:cNvSpPr/>
          <p:nvPr/>
        </p:nvSpPr>
        <p:spPr>
          <a:xfrm>
            <a:off x="69850" y="2341563"/>
            <a:ext cx="901382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8"/>
          <p:cNvSpPr/>
          <p:nvPr/>
        </p:nvSpPr>
        <p:spPr>
          <a:xfrm>
            <a:off x="68263" y="2468563"/>
            <a:ext cx="9015412" cy="4603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/>
          <a:lstStyle>
            <a:lvl1pPr algn="l">
              <a:buNone/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CF3131-04EA-4196-B69D-9065EC041B54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62E2C7-6EF1-43A3-9367-0B38DA6B63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B90DA9-5F2A-42C5-9193-041547AA0349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AAF737-B92D-4A84-98ED-26F920B826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493AC7-2E63-42C8-BD4C-5DEDD3E5D8F0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1A0B69-B974-4BCB-95F9-5256D3FDD9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187382-E411-42B9-8FC5-3F3C50DAE92D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A8015F-EFB2-4543-AD36-40E32C23F2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E4FBA8-95E9-407D-AF8F-84745E22EB8A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A4876-FE9A-424C-B636-68D4C82EAD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6" name="Zaoblený obdélník 8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 algn="l">
              <a:buNone/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F88436-598F-4E92-9F1B-61291CF8131E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B8A939-BDCE-4F55-AAD1-89B9C0B031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0"/>
          <p:cNvSpPr/>
          <p:nvPr/>
        </p:nvSpPr>
        <p:spPr>
          <a:xfrm flipV="1">
            <a:off x="68263" y="4683125"/>
            <a:ext cx="900747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1"/>
          <p:cNvSpPr/>
          <p:nvPr/>
        </p:nvSpPr>
        <p:spPr>
          <a:xfrm>
            <a:off x="68263" y="4649788"/>
            <a:ext cx="900747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2"/>
          <p:cNvSpPr/>
          <p:nvPr/>
        </p:nvSpPr>
        <p:spPr>
          <a:xfrm>
            <a:off x="68263" y="4773613"/>
            <a:ext cx="9007475" cy="476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EBFC96-CF5D-4E72-8CF2-968B923DF3B8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E9FB1E-5EF3-4CDD-85FE-36A291697D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BAC4E3-7262-44C8-92AC-AD0002892089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075578-BD8D-4D65-B9DD-4778A658F6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619228-0141-4C16-ABD1-E2D52CA5D14F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28276A-F404-4F12-9779-39C94ECB66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914400" y="274638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9144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44780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2FD633EA-6379-4399-A2D8-04AD96DABE24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050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fld id="{062317D5-1DFD-433F-93CE-E9E0FFDA85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3" r:id="rId2"/>
    <p:sldLayoutId id="2147483685" r:id="rId3"/>
    <p:sldLayoutId id="2147483682" r:id="rId4"/>
    <p:sldLayoutId id="2147483681" r:id="rId5"/>
    <p:sldLayoutId id="2147483680" r:id="rId6"/>
    <p:sldLayoutId id="2147483679" r:id="rId7"/>
    <p:sldLayoutId id="2147483686" r:id="rId8"/>
    <p:sldLayoutId id="2147483687" r:id="rId9"/>
    <p:sldLayoutId id="2147483678" r:id="rId10"/>
    <p:sldLayoutId id="2147483677" r:id="rId11"/>
  </p:sldLayoutIdLst>
  <p:transition spd="slow">
    <p:fade/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9pPr>
    </p:titleStyle>
    <p:bodyStyle>
      <a:lvl1pPr marL="273050" indent="-273050" algn="l" rtl="0" fontAlgn="base">
        <a:spcBef>
          <a:spcPts val="575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28600" algn="l" rtl="0" fontAlgn="base">
        <a:spcBef>
          <a:spcPts val="375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ts val="375"/>
        </a:spcBef>
        <a:spcAft>
          <a:spcPct val="0"/>
        </a:spcAft>
        <a:buClr>
          <a:srgbClr val="E6B1AB"/>
        </a:buClr>
        <a:buSzPct val="8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ts val="375"/>
        </a:spcBef>
        <a:spcAft>
          <a:spcPct val="0"/>
        </a:spcAft>
        <a:buClr>
          <a:srgbClr val="A28E6A"/>
        </a:buClr>
        <a:buSzPct val="8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75"/>
        </a:spcBef>
        <a:spcAft>
          <a:spcPct val="0"/>
        </a:spcAft>
        <a:buClr>
          <a:srgbClr val="A28E6A"/>
        </a:buClr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upload.wikimedia.org/wikipedia/commons/0/0c/EU_location_EST.pn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upload.wikimedia.org/wikipedia/commons/1/19/Mapa_Estonska.PN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tbm=isch&amp;hl=cs&amp;source=hp&amp;biw=1014&amp;bih=568&amp;q=Tallinn+Estonsko&amp;gbv=2&amp;oq=Tallinn+Estonsko&amp;aq=f&amp;aqi=&amp;aql=&amp;gs_sm=e&amp;gs_upl=1194l5256l0l5584l16l15l0l7l7l0l313l1275l1.2.1.2l6l0" TargetMode="Externa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Estonia1925physical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U_location_EST.png" TargetMode="External"/><Relationship Id="rId2" Type="http://schemas.openxmlformats.org/officeDocument/2006/relationships/hyperlink" Target="http://cs.wikipedia.org/wiki/Soubor:Europe_countries_map_cs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Mapa_Estonska.PN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" TargetMode="External"/><Relationship Id="rId2" Type="http://schemas.openxmlformats.org/officeDocument/2006/relationships/hyperlink" Target="http://cs.tixik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eferaty.cz/" TargetMode="External"/><Relationship Id="rId5" Type="http://schemas.openxmlformats.org/officeDocument/2006/relationships/hyperlink" Target="http://www.zemepis.com/" TargetMode="External"/><Relationship Id="rId4" Type="http://schemas.openxmlformats.org/officeDocument/2006/relationships/hyperlink" Target="http://cs.wikipedia.org/wiki/Hlavn%C3%AD_stran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3100"/>
            <a:ext cx="6400800" cy="1824038"/>
          </a:xfrm>
        </p:spPr>
        <p:txBody>
          <a:bodyPr rtlCol="0">
            <a:normAutofit fontScale="70000" lnSpcReduction="20000"/>
          </a:bodyPr>
          <a:lstStyle/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Základní škola a Mateřská škola Valašské Meziříčí, </a:t>
            </a:r>
            <a:r>
              <a:rPr lang="cs-CZ" dirty="0" err="1"/>
              <a:t>Poličná</a:t>
            </a:r>
            <a:r>
              <a:rPr lang="cs-CZ" dirty="0"/>
              <a:t> 276, okres Vsetín, příspěvková organizace</a:t>
            </a:r>
          </a:p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 projekt č</a:t>
            </a:r>
            <a:r>
              <a:rPr lang="cs-CZ" dirty="0" smtClean="0"/>
              <a:t>. </a:t>
            </a:r>
            <a:r>
              <a:rPr lang="cs-CZ" dirty="0"/>
              <a:t>CZ.1.07/1.4.00/21.1504</a:t>
            </a:r>
          </a:p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Č. </a:t>
            </a:r>
            <a:r>
              <a:rPr lang="cs-CZ" dirty="0" err="1"/>
              <a:t>DUMu</a:t>
            </a:r>
            <a:r>
              <a:rPr lang="cs-CZ" dirty="0"/>
              <a:t>: </a:t>
            </a:r>
            <a:r>
              <a:rPr lang="cs-CZ" dirty="0" smtClean="0"/>
              <a:t>VY_52_INOVACE_364</a:t>
            </a:r>
            <a:endParaRPr lang="cs-CZ" dirty="0"/>
          </a:p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err="1"/>
              <a:t>Tématický</a:t>
            </a:r>
            <a:r>
              <a:rPr lang="cs-CZ" dirty="0"/>
              <a:t> celek: </a:t>
            </a:r>
            <a:r>
              <a:rPr lang="cs-CZ" dirty="0" smtClean="0"/>
              <a:t>Evropské </a:t>
            </a:r>
            <a:r>
              <a:rPr lang="cs-CZ" smtClean="0"/>
              <a:t>státy  II.</a:t>
            </a:r>
            <a:endParaRPr lang="cs-CZ" dirty="0"/>
          </a:p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Autor: </a:t>
            </a:r>
            <a:r>
              <a:rPr lang="cs-CZ" dirty="0" smtClean="0"/>
              <a:t>Pavla Žilinská</a:t>
            </a:r>
            <a:endParaRPr lang="cs-CZ" dirty="0"/>
          </a:p>
          <a:p>
            <a:pPr fontAlgn="auto">
              <a:spcBef>
                <a:spcPts val="580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13314" name="Nadpis 1"/>
          <p:cNvSpPr>
            <a:spLocks noGrp="1"/>
          </p:cNvSpPr>
          <p:nvPr>
            <p:ph type="ctrTitle"/>
          </p:nvPr>
        </p:nvSpPr>
        <p:spPr>
          <a:xfrm>
            <a:off x="590550" y="1916113"/>
            <a:ext cx="7772400" cy="1470025"/>
          </a:xfrm>
        </p:spPr>
        <p:txBody>
          <a:bodyPr/>
          <a:lstStyle/>
          <a:p>
            <a:r>
              <a:rPr lang="cs-CZ" smtClean="0"/>
              <a:t>Estonsko</a:t>
            </a:r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TextovéPole 5"/>
          <p:cNvSpPr txBox="1">
            <a:spLocks noChangeArrowheads="1"/>
          </p:cNvSpPr>
          <p:nvPr/>
        </p:nvSpPr>
        <p:spPr bwMode="auto">
          <a:xfrm>
            <a:off x="938213" y="5000625"/>
            <a:ext cx="7056437" cy="193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cs-CZ" sz="2000">
                <a:latin typeface="Calibri" pitchFamily="34" charset="0"/>
              </a:rPr>
              <a:t>Anotace</a:t>
            </a:r>
            <a:r>
              <a:rPr lang="cs-CZ" sz="1600">
                <a:latin typeface="Calibri" pitchFamily="34" charset="0"/>
              </a:rPr>
              <a:t>: </a:t>
            </a:r>
            <a:r>
              <a:rPr lang="cs-CZ" sz="1600">
                <a:latin typeface="Verdana" pitchFamily="34" charset="0"/>
              </a:rPr>
              <a:t>Materiál je určen k využití pro práci s interaktivní tabulí.</a:t>
            </a:r>
          </a:p>
          <a:p>
            <a:pPr algn="ctr" eaLnBrk="0" hangingPunct="0"/>
            <a:r>
              <a:rPr lang="cs-CZ" sz="1600">
                <a:latin typeface="Verdana" pitchFamily="34" charset="0"/>
              </a:rPr>
              <a:t>Slouží k probírání učiva Evropské státy  formou prezentace a k doplnění učiva o Evropě. Materiál obsahuje obrázky a hypertextové internetové odkazy k větší názornosti a zpestření výuky. </a:t>
            </a:r>
          </a:p>
          <a:p>
            <a:pPr algn="ctr" eaLnBrk="0" hangingPunct="0"/>
            <a:r>
              <a:rPr lang="cs-CZ" sz="1600">
                <a:latin typeface="Verdana" pitchFamily="34" charset="0"/>
              </a:rPr>
              <a:t>Materiál může být využit jako zápis do sešitu</a:t>
            </a:r>
            <a:r>
              <a:rPr lang="cs-CZ" sz="1600">
                <a:latin typeface="Calibri" pitchFamily="34" charset="0"/>
              </a:rPr>
              <a:t> . </a:t>
            </a:r>
          </a:p>
          <a:p>
            <a:r>
              <a:rPr lang="cs-CZ" sz="2000">
                <a:latin typeface="Calibri" pitchFamily="34" charset="0"/>
              </a:rPr>
              <a:t>  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962"/>
          </a:xfrm>
        </p:spPr>
        <p:txBody>
          <a:bodyPr/>
          <a:lstStyle/>
          <a:p>
            <a:r>
              <a:rPr lang="cs-CZ" sz="9600" smtClean="0"/>
              <a:t>ESTONSKO</a:t>
            </a:r>
          </a:p>
        </p:txBody>
      </p:sp>
      <p:pic>
        <p:nvPicPr>
          <p:cNvPr id="14338" name="Picture 2" descr="C:\Users\123P\AppData\Local\Microsoft\Windows\Temporary Internet Files\Content.IE5\AM1I8PN9\MP90036266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78063" y="2492375"/>
            <a:ext cx="4637087" cy="295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2" descr="Soubor:Europe countries map cs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2988" y="476250"/>
            <a:ext cx="701992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 descr="Soubor:EU location EST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550" y="476250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 descr="Soubor:Mapa Estonska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549275"/>
            <a:ext cx="5327650" cy="5702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Základní informace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Hlavní město-  </a:t>
            </a:r>
            <a:r>
              <a:rPr lang="cs-CZ" dirty="0" smtClean="0"/>
              <a:t>Tallinn</a:t>
            </a:r>
            <a:endParaRPr lang="cs-CZ" dirty="0" smtClean="0"/>
          </a:p>
          <a:p>
            <a:r>
              <a:rPr lang="cs-CZ" dirty="0" smtClean="0"/>
              <a:t>Počet obyvatel- 1 330 000</a:t>
            </a:r>
          </a:p>
          <a:p>
            <a:r>
              <a:rPr lang="cs-CZ" dirty="0" smtClean="0"/>
              <a:t>Státní zřízení- republika</a:t>
            </a:r>
          </a:p>
          <a:p>
            <a:r>
              <a:rPr lang="cs-CZ" dirty="0" smtClean="0"/>
              <a:t>Jazyk- estonština</a:t>
            </a:r>
          </a:p>
          <a:p>
            <a:r>
              <a:rPr lang="cs-CZ" dirty="0" smtClean="0"/>
              <a:t>Měna- euro</a:t>
            </a:r>
          </a:p>
          <a:p>
            <a:r>
              <a:rPr lang="cs-CZ" dirty="0" smtClean="0"/>
              <a:t>Další velká města- </a:t>
            </a:r>
            <a:r>
              <a:rPr lang="cs-CZ" dirty="0" err="1" smtClean="0"/>
              <a:t>Haapsalu</a:t>
            </a:r>
            <a:r>
              <a:rPr lang="cs-CZ" dirty="0" smtClean="0"/>
              <a:t>, </a:t>
            </a:r>
            <a:r>
              <a:rPr lang="cs-CZ" dirty="0" err="1" smtClean="0"/>
              <a:t>Jõhvi</a:t>
            </a:r>
            <a:r>
              <a:rPr lang="cs-CZ" dirty="0" smtClean="0"/>
              <a:t>,…… </a:t>
            </a:r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3"/>
          <p:cNvSpPr>
            <a:spLocks noGrp="1"/>
          </p:cNvSpPr>
          <p:nvPr>
            <p:ph type="title"/>
          </p:nvPr>
        </p:nvSpPr>
        <p:spPr>
          <a:xfrm>
            <a:off x="457200" y="1125538"/>
            <a:ext cx="8229600" cy="1143000"/>
          </a:xfrm>
        </p:spPr>
        <p:txBody>
          <a:bodyPr/>
          <a:lstStyle/>
          <a:p>
            <a:r>
              <a:rPr lang="cs-CZ" dirty="0" smtClean="0"/>
              <a:t>TALLINN</a:t>
            </a:r>
            <a:r>
              <a:rPr lang="cs-CZ" dirty="0" smtClean="0">
                <a:latin typeface="Arial" charset="0"/>
              </a:rPr>
              <a:t> </a:t>
            </a:r>
            <a:r>
              <a:rPr lang="cs-CZ" dirty="0" smtClean="0"/>
              <a:t>-</a:t>
            </a:r>
            <a:r>
              <a:rPr lang="cs-CZ" dirty="0" smtClean="0">
                <a:latin typeface="Arial" charset="0"/>
              </a:rPr>
              <a:t> </a:t>
            </a:r>
            <a:r>
              <a:rPr lang="cs-CZ" dirty="0" smtClean="0"/>
              <a:t>hlavní město</a:t>
            </a:r>
          </a:p>
        </p:txBody>
      </p:sp>
      <p:sp>
        <p:nvSpPr>
          <p:cNvPr id="19458" name="Obdélník 6"/>
          <p:cNvSpPr>
            <a:spLocks noChangeArrowheads="1"/>
          </p:cNvSpPr>
          <p:nvPr/>
        </p:nvSpPr>
        <p:spPr bwMode="auto">
          <a:xfrm>
            <a:off x="827088" y="4508500"/>
            <a:ext cx="7489825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 dirty="0" err="1">
                <a:latin typeface="Perpetua" pitchFamily="18" charset="0"/>
              </a:rPr>
              <a:t>Tallinské</a:t>
            </a:r>
            <a:r>
              <a:rPr lang="cs-CZ" sz="3200" dirty="0">
                <a:latin typeface="Perpetua" pitchFamily="18" charset="0"/>
              </a:rPr>
              <a:t> hradby jsou nezvykle zachovalé a mohou být skvělým příkladem </a:t>
            </a:r>
            <a:r>
              <a:rPr lang="cs-CZ" sz="3200" dirty="0" smtClean="0">
                <a:latin typeface="Perpetua" pitchFamily="18" charset="0"/>
              </a:rPr>
              <a:t>opevnění </a:t>
            </a:r>
            <a:r>
              <a:rPr lang="cs-CZ" sz="3200" dirty="0">
                <a:latin typeface="Perpetua" pitchFamily="18" charset="0"/>
              </a:rPr>
              <a:t>středověkých měst</a:t>
            </a:r>
          </a:p>
        </p:txBody>
      </p:sp>
      <p:sp>
        <p:nvSpPr>
          <p:cNvPr id="5" name="Tlačítko akce: Vlastní 4">
            <a:hlinkClick r:id="rId2" highlightClick="1"/>
          </p:cNvPr>
          <p:cNvSpPr/>
          <p:nvPr/>
        </p:nvSpPr>
        <p:spPr>
          <a:xfrm>
            <a:off x="2987824" y="2708920"/>
            <a:ext cx="3888432" cy="1042416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Fotografie Tallinnu</a:t>
            </a:r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Povrch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47 % rozlohy země pokrývají lesy. </a:t>
            </a:r>
          </a:p>
          <a:p>
            <a:endParaRPr lang="cs-CZ" dirty="0" smtClean="0"/>
          </a:p>
          <a:p>
            <a:r>
              <a:rPr lang="cs-CZ" dirty="0" smtClean="0"/>
              <a:t>V Estonsku se nachází více než 1 400 jezer </a:t>
            </a:r>
            <a:r>
              <a:rPr lang="cs-CZ" dirty="0" smtClean="0"/>
              <a:t>          a </a:t>
            </a:r>
            <a:r>
              <a:rPr lang="cs-CZ" dirty="0" smtClean="0"/>
              <a:t>značné množství močálů, rašelinišť a bažin.</a:t>
            </a:r>
          </a:p>
          <a:p>
            <a:endParaRPr lang="cs-CZ" dirty="0" smtClean="0"/>
          </a:p>
          <a:p>
            <a:r>
              <a:rPr lang="cs-CZ" dirty="0" smtClean="0"/>
              <a:t>Pobřeží je členité množstvím zálivů, zátok </a:t>
            </a:r>
            <a:r>
              <a:rPr lang="cs-CZ" dirty="0" smtClean="0"/>
              <a:t>                a </a:t>
            </a:r>
            <a:r>
              <a:rPr lang="cs-CZ" dirty="0" smtClean="0"/>
              <a:t>průlivů. Z více než 1 500 ostrovů a ostrůvků jsou největší </a:t>
            </a:r>
            <a:r>
              <a:rPr lang="cs-CZ" dirty="0" err="1" smtClean="0"/>
              <a:t>Saaremaa</a:t>
            </a:r>
            <a:r>
              <a:rPr lang="cs-CZ" dirty="0" smtClean="0"/>
              <a:t> a </a:t>
            </a:r>
            <a:r>
              <a:rPr lang="cs-CZ" dirty="0" err="1" smtClean="0"/>
              <a:t>Hiiumaa</a:t>
            </a:r>
            <a:r>
              <a:rPr lang="cs-CZ" dirty="0" smtClean="0"/>
              <a:t>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Vodstvo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750" y="1557338"/>
            <a:ext cx="8229600" cy="4525962"/>
          </a:xfrm>
        </p:spPr>
        <p:txBody>
          <a:bodyPr/>
          <a:lstStyle/>
          <a:p>
            <a:r>
              <a:rPr lang="cs-CZ" dirty="0" smtClean="0"/>
              <a:t>V Estonsku se nachází více než 1 400 jezer.</a:t>
            </a:r>
          </a:p>
          <a:p>
            <a:endParaRPr lang="cs-CZ" dirty="0" smtClean="0"/>
          </a:p>
          <a:p>
            <a:r>
              <a:rPr lang="cs-CZ" dirty="0" smtClean="0"/>
              <a:t> Většina jezer je poměrně malých, avšak největší Čudské jezero.</a:t>
            </a:r>
          </a:p>
          <a:p>
            <a:endParaRPr lang="cs-CZ" dirty="0" smtClean="0"/>
          </a:p>
          <a:p>
            <a:r>
              <a:rPr lang="cs-CZ" dirty="0" smtClean="0"/>
              <a:t>Do Čudského jezera se vlévá přibližně 200 řek </a:t>
            </a:r>
            <a:r>
              <a:rPr lang="cs-CZ" dirty="0" smtClean="0"/>
              <a:t>                 a </a:t>
            </a:r>
            <a:r>
              <a:rPr lang="cs-CZ" dirty="0" smtClean="0"/>
              <a:t>potoků, z nichž největší je </a:t>
            </a:r>
            <a:r>
              <a:rPr lang="cs-CZ" dirty="0" err="1" smtClean="0"/>
              <a:t>Emajõgi</a:t>
            </a:r>
            <a:r>
              <a:rPr lang="cs-CZ" dirty="0" smtClean="0"/>
              <a:t>. Jediným odtokem z jezera je </a:t>
            </a:r>
            <a:r>
              <a:rPr lang="cs-CZ" dirty="0" err="1" smtClean="0"/>
              <a:t>Narva</a:t>
            </a:r>
            <a:r>
              <a:rPr lang="cs-CZ" dirty="0" smtClean="0"/>
              <a:t>.</a:t>
            </a:r>
          </a:p>
          <a:p>
            <a:endParaRPr lang="cs-CZ" dirty="0" smtClean="0"/>
          </a:p>
        </p:txBody>
      </p:sp>
      <p:sp>
        <p:nvSpPr>
          <p:cNvPr id="4" name="Tlačítko akce: Vlastní 3">
            <a:hlinkClick r:id="rId2" highlightClick="1"/>
          </p:cNvPr>
          <p:cNvSpPr/>
          <p:nvPr/>
        </p:nvSpPr>
        <p:spPr>
          <a:xfrm>
            <a:off x="3275856" y="5085184"/>
            <a:ext cx="3240360" cy="1042416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Mapa Estonska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Podnebí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dirty="0" smtClean="0"/>
              <a:t>Podnebí je mírné, i když poněkud chladnější než </a:t>
            </a:r>
            <a:r>
              <a:rPr lang="cs-CZ" dirty="0" smtClean="0"/>
              <a:t>          v </a:t>
            </a:r>
            <a:r>
              <a:rPr lang="cs-CZ" dirty="0" smtClean="0"/>
              <a:t>Česku, se čtyřmi přibližně stejně dlouhými ročními obdobími. </a:t>
            </a:r>
          </a:p>
          <a:p>
            <a:pPr>
              <a:buFont typeface="Wingdings 2" pitchFamily="18" charset="2"/>
              <a:buNone/>
            </a:pPr>
            <a:r>
              <a:rPr lang="cs-CZ" dirty="0" smtClean="0"/>
              <a:t>Průměrná teplota se pohybuje od 16,3 °C </a:t>
            </a:r>
            <a:r>
              <a:rPr lang="cs-CZ" dirty="0" smtClean="0"/>
              <a:t>                    na </a:t>
            </a:r>
            <a:r>
              <a:rPr lang="cs-CZ" dirty="0" smtClean="0"/>
              <a:t>ostrovech do 17,1 °C ve vnitrozemí </a:t>
            </a:r>
            <a:r>
              <a:rPr lang="cs-CZ" dirty="0" smtClean="0"/>
              <a:t>                            v </a:t>
            </a:r>
            <a:r>
              <a:rPr lang="cs-CZ" dirty="0" smtClean="0"/>
              <a:t>červenci, který je nejteplejším měsícem, </a:t>
            </a:r>
            <a:r>
              <a:rPr lang="cs-CZ" dirty="0" smtClean="0"/>
              <a:t>              a </a:t>
            </a:r>
            <a:r>
              <a:rPr lang="cs-CZ" dirty="0" smtClean="0"/>
              <a:t>od -3,5 °C na ostrovech do -7,6 °C </a:t>
            </a:r>
            <a:r>
              <a:rPr lang="cs-CZ" dirty="0" smtClean="0"/>
              <a:t>                        ve </a:t>
            </a:r>
            <a:r>
              <a:rPr lang="cs-CZ" dirty="0" smtClean="0"/>
              <a:t>vnitrozemí v únoru, který je nejchladnější.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Obyvatelstvo+náboženství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Národnost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Náboženství</a:t>
            </a:r>
            <a:endParaRPr lang="cs-CZ" dirty="0"/>
          </a:p>
        </p:txBody>
      </p:sp>
      <p:sp>
        <p:nvSpPr>
          <p:cNvPr id="23556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/>
              <a:t>68,4 % Estonců </a:t>
            </a:r>
          </a:p>
          <a:p>
            <a:r>
              <a:rPr lang="cs-CZ" smtClean="0"/>
              <a:t>25,7 % Rusů </a:t>
            </a:r>
          </a:p>
          <a:p>
            <a:r>
              <a:rPr lang="cs-CZ" smtClean="0"/>
              <a:t>2,1 % Ukrajinců </a:t>
            </a:r>
          </a:p>
          <a:p>
            <a:r>
              <a:rPr lang="cs-CZ" smtClean="0"/>
              <a:t>1,2 % Bělorusů </a:t>
            </a:r>
          </a:p>
          <a:p>
            <a:r>
              <a:rPr lang="cs-CZ" smtClean="0"/>
              <a:t>0,8 % Finů </a:t>
            </a:r>
          </a:p>
          <a:p>
            <a:r>
              <a:rPr lang="cs-CZ" smtClean="0"/>
              <a:t>1,7 % ostatních </a:t>
            </a:r>
          </a:p>
          <a:p>
            <a:endParaRPr lang="cs-CZ" smtClean="0"/>
          </a:p>
        </p:txBody>
      </p:sp>
      <p:sp>
        <p:nvSpPr>
          <p:cNvPr id="23557" name="Zástupný symbol pro obsah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/>
              <a:t>15 % estonská luteránská evangelická církev </a:t>
            </a:r>
          </a:p>
          <a:p>
            <a:r>
              <a:rPr lang="cs-CZ" smtClean="0"/>
              <a:t>14 % pravoslavná církev </a:t>
            </a:r>
          </a:p>
          <a:p>
            <a:r>
              <a:rPr lang="cs-CZ" smtClean="0"/>
              <a:t>0,5 % baptistická církev </a:t>
            </a:r>
          </a:p>
          <a:p>
            <a:r>
              <a:rPr lang="cs-CZ" smtClean="0"/>
              <a:t>0,2-0,4 % římskokatolická církev</a:t>
            </a:r>
          </a:p>
          <a:p>
            <a:endParaRPr lang="cs-CZ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Hospodářství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Těží </a:t>
            </a:r>
            <a:r>
              <a:rPr lang="cs-CZ" dirty="0" smtClean="0"/>
              <a:t>se - </a:t>
            </a:r>
            <a:r>
              <a:rPr lang="cs-CZ" dirty="0" smtClean="0"/>
              <a:t>ložiska ropných břidlic  a vápence</a:t>
            </a:r>
          </a:p>
          <a:p>
            <a:endParaRPr lang="cs-CZ" dirty="0" smtClean="0"/>
          </a:p>
          <a:p>
            <a:r>
              <a:rPr lang="cs-CZ" dirty="0" smtClean="0"/>
              <a:t>Pěstuje se-ječmen, žito, brambory</a:t>
            </a:r>
          </a:p>
          <a:p>
            <a:endParaRPr lang="cs-CZ" dirty="0" smtClean="0"/>
          </a:p>
          <a:p>
            <a:r>
              <a:rPr lang="cs-CZ" dirty="0" smtClean="0"/>
              <a:t>Chová se-skot, prasata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SAN</a:t>
            </a:r>
            <a:r>
              <a:rPr lang="cs-CZ" dirty="0"/>
              <a:t>, </a:t>
            </a:r>
            <a:r>
              <a:rPr lang="cs-CZ" dirty="0" err="1"/>
              <a:t>Jose:Europe</a:t>
            </a:r>
            <a:r>
              <a:rPr lang="cs-CZ" dirty="0"/>
              <a:t> </a:t>
            </a:r>
            <a:r>
              <a:rPr lang="cs-CZ" dirty="0" err="1"/>
              <a:t>countries</a:t>
            </a:r>
            <a:r>
              <a:rPr lang="cs-CZ" dirty="0"/>
              <a:t> map cs.png </a:t>
            </a:r>
            <a:r>
              <a:rPr lang="cs-CZ" b="1" dirty="0"/>
              <a:t>[online]. 27.7.2011 15:23:54 [cit. 2011-07-27]. Dostupný z WWW: &lt; </a:t>
            </a:r>
            <a:r>
              <a:rPr lang="cs-CZ" dirty="0">
                <a:hlinkClick r:id="rId2"/>
              </a:rPr>
              <a:t>http://cs.wikipedia.org/wiki/</a:t>
            </a:r>
            <a:r>
              <a:rPr lang="cs-CZ" dirty="0" err="1">
                <a:hlinkClick r:id="rId2"/>
              </a:rPr>
              <a:t>Soubor:Europe_countries_map_cs.png</a:t>
            </a:r>
            <a:r>
              <a:rPr lang="cs-CZ" b="1" dirty="0" smtClean="0"/>
              <a:t>&gt;</a:t>
            </a:r>
            <a:r>
              <a:rPr lang="cs-CZ" dirty="0" smtClean="0"/>
              <a:t>.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err="1" smtClean="0"/>
              <a:t>LIUZZO,David:</a:t>
            </a:r>
            <a:r>
              <a:rPr lang="cs-CZ" dirty="0" err="1"/>
              <a:t>EU</a:t>
            </a:r>
            <a:r>
              <a:rPr lang="cs-CZ" dirty="0"/>
              <a:t> </a:t>
            </a:r>
            <a:r>
              <a:rPr lang="cs-CZ" dirty="0" err="1"/>
              <a:t>location</a:t>
            </a:r>
            <a:r>
              <a:rPr lang="cs-CZ" dirty="0"/>
              <a:t> </a:t>
            </a:r>
            <a:r>
              <a:rPr lang="cs-CZ" dirty="0" smtClean="0"/>
              <a:t>EST.png</a:t>
            </a:r>
            <a:r>
              <a:rPr lang="cs-CZ" b="1" dirty="0"/>
              <a:t> [online]. 27.7.2011 15:23:54 [cit. 2011-07-27]. Dostupný z WWW: &lt;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</a:t>
            </a:r>
            <a:r>
              <a:rPr lang="cs-CZ" dirty="0" err="1" smtClean="0">
                <a:hlinkClick r:id="rId3"/>
              </a:rPr>
              <a:t>Soubor:EU_location_EST.png</a:t>
            </a:r>
            <a:r>
              <a:rPr lang="cs-CZ" dirty="0" smtClean="0"/>
              <a:t>&gt;.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STS </a:t>
            </a:r>
            <a:r>
              <a:rPr lang="cs-CZ" dirty="0" err="1" smtClean="0"/>
              <a:t>Chvojkovice</a:t>
            </a:r>
            <a:r>
              <a:rPr lang="cs-CZ" dirty="0" smtClean="0"/>
              <a:t>-Brod</a:t>
            </a:r>
            <a:r>
              <a:rPr lang="cs-CZ" u="sng" dirty="0" smtClean="0"/>
              <a:t>:</a:t>
            </a:r>
            <a:r>
              <a:rPr lang="cs-CZ" dirty="0"/>
              <a:t> Mapa </a:t>
            </a:r>
            <a:r>
              <a:rPr lang="cs-CZ" dirty="0" smtClean="0"/>
              <a:t>Estonska.PNG</a:t>
            </a:r>
            <a:r>
              <a:rPr lang="cs-CZ" b="1" dirty="0"/>
              <a:t> [online]. 27.7.2011 </a:t>
            </a:r>
            <a:r>
              <a:rPr lang="cs-CZ" b="1" dirty="0" smtClean="0"/>
              <a:t>16:03:04 </a:t>
            </a:r>
            <a:r>
              <a:rPr lang="cs-CZ" b="1" dirty="0"/>
              <a:t>[cit. 2011-07-27]. Dostupný z WWW: &lt;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</a:t>
            </a:r>
            <a:r>
              <a:rPr lang="cs-CZ" dirty="0" err="1" smtClean="0">
                <a:hlinkClick r:id="rId4"/>
              </a:rPr>
              <a:t>Soubor:Mapa_Estonska.PNG</a:t>
            </a:r>
            <a:r>
              <a:rPr lang="cs-CZ" dirty="0" smtClean="0"/>
              <a:t>&gt;.</a:t>
            </a:r>
            <a:endParaRPr lang="cs-CZ" dirty="0"/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26626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>
                <a:hlinkClick r:id="rId2"/>
              </a:rPr>
              <a:t>http://office.microsoft.com</a:t>
            </a:r>
          </a:p>
          <a:p>
            <a:r>
              <a:rPr lang="cs-CZ" smtClean="0">
                <a:hlinkClick r:id="rId2"/>
              </a:rPr>
              <a:t>http://cs.tixik.com/</a:t>
            </a:r>
            <a:endParaRPr lang="cs-CZ" smtClean="0"/>
          </a:p>
          <a:p>
            <a:r>
              <a:rPr lang="cs-CZ" smtClean="0">
                <a:hlinkClick r:id="rId3"/>
              </a:rPr>
              <a:t>http://www.google.cz</a:t>
            </a:r>
            <a:endParaRPr lang="cs-CZ" smtClean="0"/>
          </a:p>
          <a:p>
            <a:r>
              <a:rPr lang="cs-CZ" smtClean="0">
                <a:hlinkClick r:id="rId4"/>
              </a:rPr>
              <a:t>http://cs.wikipedia.org/wiki/Hlavn%C3%AD_strana</a:t>
            </a:r>
            <a:endParaRPr lang="cs-CZ" smtClean="0"/>
          </a:p>
          <a:p>
            <a:r>
              <a:rPr lang="cs-CZ" smtClean="0">
                <a:hlinkClick r:id="rId5"/>
              </a:rPr>
              <a:t>http://www.zemepis.com/</a:t>
            </a:r>
            <a:endParaRPr lang="cs-CZ" smtClean="0"/>
          </a:p>
          <a:p>
            <a:r>
              <a:rPr lang="cs-CZ" smtClean="0">
                <a:hlinkClick r:id="rId6"/>
              </a:rPr>
              <a:t>http://referaty.cz/</a:t>
            </a:r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73</TotalTime>
  <Words>238</Words>
  <Application>Microsoft Office PowerPoint</Application>
  <PresentationFormat>Předvádění na obrazovce (4:3)</PresentationFormat>
  <Paragraphs>73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Jmění</vt:lpstr>
      <vt:lpstr>Estonsko</vt:lpstr>
      <vt:lpstr>ESTONSKO</vt:lpstr>
      <vt:lpstr>Snímek 3</vt:lpstr>
      <vt:lpstr>Snímek 4</vt:lpstr>
      <vt:lpstr>Snímek 5</vt:lpstr>
      <vt:lpstr>Základní informace</vt:lpstr>
      <vt:lpstr>TALLINN - hlavní město</vt:lpstr>
      <vt:lpstr>Povrch</vt:lpstr>
      <vt:lpstr>Vodstvo</vt:lpstr>
      <vt:lpstr>Podnebí</vt:lpstr>
      <vt:lpstr>Obyvatelstvo+náboženství</vt:lpstr>
      <vt:lpstr>Hospodářství</vt:lpstr>
      <vt:lpstr>Citace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POLSKO</dc:title>
  <dc:creator>123P</dc:creator>
  <cp:lastModifiedBy>Dum</cp:lastModifiedBy>
  <cp:revision>19</cp:revision>
  <dcterms:modified xsi:type="dcterms:W3CDTF">2012-03-16T15:16:17Z</dcterms:modified>
</cp:coreProperties>
</file>