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56" r:id="rId3"/>
    <p:sldId id="273" r:id="rId4"/>
    <p:sldId id="257" r:id="rId5"/>
    <p:sldId id="258" r:id="rId6"/>
    <p:sldId id="259" r:id="rId7"/>
    <p:sldId id="260" r:id="rId8"/>
    <p:sldId id="261" r:id="rId9"/>
    <p:sldId id="274" r:id="rId10"/>
    <p:sldId id="262" r:id="rId11"/>
    <p:sldId id="263" r:id="rId12"/>
    <p:sldId id="264" r:id="rId13"/>
    <p:sldId id="269" r:id="rId14"/>
    <p:sldId id="265" r:id="rId15"/>
    <p:sldId id="275" r:id="rId16"/>
    <p:sldId id="272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cp=4&amp;gs_id=16&amp;xhr=t&amp;q=vilnius&amp;gs_sm=&amp;gs_upl=&amp;bav=on.2,or.r_gc.r_pw.,cf.osb&amp;biw=1040&amp;bih=634&amp;um=1&amp;ie=UTF-8&amp;tbm=isch&amp;source=og&amp;sa=N&amp;tab=wi" TargetMode="Externa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biw=1014&amp;bih=568&amp;q=Litva&amp;gbv=2&amp;oq=Litva&amp;aq=f&amp;aqi=g5g-S5&amp;aql=&amp;gs_sm=s&amp;gs_upl=2436l3524l0l5477l5l5l0l0l0l0l261l682l0.3.1l4l0" TargetMode="Externa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_location_LIT.png" TargetMode="External"/><Relationship Id="rId2" Type="http://schemas.openxmlformats.org/officeDocument/2006/relationships/hyperlink" Target="http://cs.wikipedia.org/wiki/Soubor:Europe_countries_map_c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ilnius_-_Cathedral_01.jpg" TargetMode="External"/><Relationship Id="rId5" Type="http://schemas.openxmlformats.org/officeDocument/2006/relationships/hyperlink" Target="http://cs.wikipedia.org/wiki/Soubor:Coat_of_Arms_of_Lithuania.svg" TargetMode="External"/><Relationship Id="rId4" Type="http://schemas.openxmlformats.org/officeDocument/2006/relationships/hyperlink" Target="http://cs.wikipedia.org/wiki/Soubor:Litva-mapa.pn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r>
              <a:rPr lang="cs-CZ" dirty="0" smtClean="0"/>
              <a:t>Litva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VY_52_INOVACE_365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Tematický </a:t>
            </a:r>
            <a:r>
              <a:rPr lang="cs-CZ" dirty="0"/>
              <a:t>celek: </a:t>
            </a:r>
            <a:r>
              <a:rPr lang="cs-CZ" dirty="0" smtClean="0"/>
              <a:t>Evropské státy II.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2" y="4725144"/>
            <a:ext cx="7056437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algn="ctr"/>
            <a:r>
              <a:rPr lang="cs-CZ" sz="2000" dirty="0">
                <a:latin typeface="Calibri" pitchFamily="34" charset="0"/>
              </a:rPr>
              <a:t>Anotace</a:t>
            </a:r>
            <a:r>
              <a:rPr lang="cs-CZ" sz="1600" dirty="0">
                <a:latin typeface="Calibri" pitchFamily="34" charset="0"/>
              </a:rPr>
              <a:t>: </a:t>
            </a:r>
            <a:r>
              <a:rPr lang="cs-CZ" sz="1600" dirty="0"/>
              <a:t>Materiál je určen k využití pro práci s interaktivní tabulí.</a:t>
            </a:r>
          </a:p>
          <a:p>
            <a:pPr algn="ctr"/>
            <a:r>
              <a:rPr lang="cs-CZ" sz="1600" dirty="0"/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/>
            <a:r>
              <a:rPr lang="cs-CZ" sz="1600" dirty="0"/>
              <a:t>Materiál může být využit jako zápis do sešitu</a:t>
            </a:r>
            <a:r>
              <a:rPr lang="cs-CZ" sz="1600" dirty="0">
                <a:latin typeface="Calibri" pitchFamily="34" charset="0"/>
              </a:rPr>
              <a:t>. </a:t>
            </a:r>
          </a:p>
          <a:p>
            <a:pPr eaLnBrk="1" hangingPunct="1"/>
            <a:r>
              <a:rPr lang="cs-CZ" sz="2000" dirty="0" smtClean="0">
                <a:latin typeface="Calibri" pitchFamily="34" charset="0"/>
              </a:rPr>
              <a:t>  </a:t>
            </a:r>
            <a:endParaRPr lang="cs-CZ" sz="20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202410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/>
          </a:bodyPr>
          <a:lstStyle/>
          <a:p>
            <a:r>
              <a:rPr lang="cs-CZ" sz="9600" dirty="0" smtClean="0"/>
              <a:t>L</a:t>
            </a:r>
            <a:r>
              <a:rPr lang="cs-CZ" sz="8800" dirty="0" smtClean="0"/>
              <a:t>ITVA</a:t>
            </a:r>
            <a:endParaRPr lang="cs-CZ" sz="8800" dirty="0"/>
          </a:p>
        </p:txBody>
      </p:sp>
      <p:pic>
        <p:nvPicPr>
          <p:cNvPr id="1026" name="Picture 2" descr="C:\Users\123P\AppData\Local\Microsoft\Windows\Temporary Internet Files\Content.IE5\DE4CGPLA\MC9000188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28516"/>
            <a:ext cx="5099988" cy="3760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 Litvy</a:t>
            </a:r>
            <a:endParaRPr lang="cs-CZ" dirty="0"/>
          </a:p>
        </p:txBody>
      </p:sp>
      <p:pic>
        <p:nvPicPr>
          <p:cNvPr id="2050" name="Picture 2" descr="Soubor:Coat of Arms of Lithuania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16832"/>
            <a:ext cx="3805064" cy="432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018853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oubor:Europe countries map cs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620713"/>
            <a:ext cx="7019925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0"/>
            <a:ext cx="6436885" cy="69050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</a:t>
            </a:r>
            <a:r>
              <a:rPr lang="cs-CZ" dirty="0" smtClean="0"/>
              <a:t>město - </a:t>
            </a:r>
            <a:r>
              <a:rPr lang="cs-CZ" dirty="0" smtClean="0"/>
              <a:t>Vilnius</a:t>
            </a:r>
          </a:p>
          <a:p>
            <a:r>
              <a:rPr lang="cs-CZ" dirty="0" smtClean="0"/>
              <a:t>Počet </a:t>
            </a:r>
            <a:r>
              <a:rPr lang="cs-CZ" dirty="0" smtClean="0"/>
              <a:t>obyvatel - </a:t>
            </a:r>
            <a:r>
              <a:rPr lang="cs-CZ" dirty="0" smtClean="0"/>
              <a:t>3 365 000</a:t>
            </a:r>
          </a:p>
          <a:p>
            <a:r>
              <a:rPr lang="cs-CZ" dirty="0" smtClean="0"/>
              <a:t>Státní </a:t>
            </a:r>
            <a:r>
              <a:rPr lang="cs-CZ" dirty="0" smtClean="0"/>
              <a:t>zřízení - </a:t>
            </a:r>
            <a:r>
              <a:rPr lang="cs-CZ" dirty="0" smtClean="0"/>
              <a:t>republika	</a:t>
            </a:r>
          </a:p>
          <a:p>
            <a:r>
              <a:rPr lang="cs-CZ" dirty="0" smtClean="0"/>
              <a:t>Měna - </a:t>
            </a:r>
            <a:r>
              <a:rPr lang="cs-CZ" dirty="0" smtClean="0"/>
              <a:t>litevský </a:t>
            </a:r>
            <a:r>
              <a:rPr lang="cs-CZ" dirty="0" err="1" smtClean="0"/>
              <a:t>litas</a:t>
            </a:r>
            <a:endParaRPr lang="cs-CZ" dirty="0" smtClean="0"/>
          </a:p>
          <a:p>
            <a:r>
              <a:rPr lang="cs-CZ" dirty="0" smtClean="0"/>
              <a:t>Jazyk - </a:t>
            </a:r>
            <a:r>
              <a:rPr lang="cs-CZ" dirty="0" smtClean="0"/>
              <a:t>litevština (úřední), </a:t>
            </a:r>
            <a:r>
              <a:rPr lang="cs-CZ" dirty="0" err="1" smtClean="0"/>
              <a:t>žemaitština</a:t>
            </a:r>
            <a:r>
              <a:rPr lang="cs-CZ" dirty="0" smtClean="0"/>
              <a:t>, ruština</a:t>
            </a:r>
          </a:p>
          <a:p>
            <a:r>
              <a:rPr lang="cs-CZ" dirty="0" smtClean="0"/>
              <a:t>Další velká </a:t>
            </a:r>
            <a:r>
              <a:rPr lang="cs-CZ" dirty="0" smtClean="0"/>
              <a:t>města - </a:t>
            </a:r>
            <a:r>
              <a:rPr lang="cs-CZ" dirty="0" smtClean="0"/>
              <a:t>Kaunas, </a:t>
            </a:r>
            <a:r>
              <a:rPr lang="cs-CZ" dirty="0" err="1" smtClean="0"/>
              <a:t>Klaipéda</a:t>
            </a:r>
            <a:r>
              <a:rPr lang="cs-CZ" dirty="0" smtClean="0"/>
              <a:t>, </a:t>
            </a:r>
            <a:r>
              <a:rPr lang="cs-CZ" dirty="0" err="1" smtClean="0"/>
              <a:t>Šiauliai</a:t>
            </a:r>
            <a:r>
              <a:rPr lang="cs-CZ" dirty="0" smtClean="0"/>
              <a:t>, </a:t>
            </a:r>
            <a:r>
              <a:rPr lang="lt-LT" dirty="0" smtClean="0"/>
              <a:t>Panevėžys</a:t>
            </a:r>
            <a:r>
              <a:rPr lang="cs-CZ" dirty="0" smtClean="0"/>
              <a:t>, </a:t>
            </a:r>
            <a:r>
              <a:rPr lang="cs-CZ" dirty="0" err="1" smtClean="0"/>
              <a:t>Jonava</a:t>
            </a:r>
            <a:r>
              <a:rPr lang="cs-CZ" dirty="0" smtClean="0"/>
              <a:t>, </a:t>
            </a:r>
            <a:r>
              <a:rPr lang="cs-CZ" dirty="0" err="1" smtClean="0"/>
              <a:t>Utena</a:t>
            </a:r>
            <a:r>
              <a:rPr lang="cs-CZ" dirty="0" smtClean="0"/>
              <a:t>,…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436096" y="274638"/>
            <a:ext cx="3250704" cy="1143000"/>
          </a:xfrm>
        </p:spPr>
        <p:txBody>
          <a:bodyPr/>
          <a:lstStyle/>
          <a:p>
            <a:r>
              <a:rPr lang="cs-CZ" dirty="0" smtClean="0"/>
              <a:t>Vilnius</a:t>
            </a:r>
            <a:endParaRPr lang="cs-CZ" dirty="0"/>
          </a:p>
        </p:txBody>
      </p:sp>
      <p:pic>
        <p:nvPicPr>
          <p:cNvPr id="3074" name="Picture 2" descr="Soubor:Vilnius - Cathedral 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92696"/>
            <a:ext cx="46767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56176" y="5517232"/>
            <a:ext cx="2139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Katedrála ve Vilniusu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2404" y="1412776"/>
            <a:ext cx="8229600" cy="1143000"/>
          </a:xfrm>
        </p:spPr>
        <p:txBody>
          <a:bodyPr/>
          <a:lstStyle/>
          <a:p>
            <a:r>
              <a:rPr lang="cs-CZ" dirty="0" smtClean="0"/>
              <a:t>Další fotografie Vilniusu</a:t>
            </a:r>
            <a:endParaRPr lang="cs-CZ" dirty="0"/>
          </a:p>
        </p:txBody>
      </p:sp>
      <p:sp>
        <p:nvSpPr>
          <p:cNvPr id="4" name="Tlačítko akce: Vlastní 3">
            <a:hlinkClick r:id="rId2" highlightClick="1"/>
          </p:cNvPr>
          <p:cNvSpPr/>
          <p:nvPr/>
        </p:nvSpPr>
        <p:spPr>
          <a:xfrm>
            <a:off x="3203848" y="3212976"/>
            <a:ext cx="4858840" cy="104241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Fotografie hlavního města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04988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Povrch státu je rovinatý a nížinný.</a:t>
            </a:r>
          </a:p>
          <a:p>
            <a:r>
              <a:rPr lang="cs-CZ" dirty="0" smtClean="0"/>
              <a:t>Nejvyšším místem je vrch </a:t>
            </a:r>
            <a:r>
              <a:rPr lang="cs-CZ" dirty="0" err="1" smtClean="0"/>
              <a:t>Aukštojas</a:t>
            </a:r>
            <a:r>
              <a:rPr lang="cs-CZ" dirty="0" smtClean="0"/>
              <a:t> s výškou 293,84 m, který se nachází na jihovýchodě Litvy v pahorkatině Baltských vrchů.</a:t>
            </a: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Řeky - </a:t>
            </a:r>
            <a:r>
              <a:rPr lang="cs-CZ" dirty="0" err="1" smtClean="0"/>
              <a:t>Němen</a:t>
            </a:r>
            <a:r>
              <a:rPr lang="cs-CZ" dirty="0" smtClean="0"/>
              <a:t>, </a:t>
            </a:r>
            <a:r>
              <a:rPr lang="cs-CZ" dirty="0" err="1" smtClean="0"/>
              <a:t>Neris</a:t>
            </a:r>
            <a:r>
              <a:rPr lang="cs-CZ" dirty="0" smtClean="0"/>
              <a:t>, </a:t>
            </a:r>
            <a:r>
              <a:rPr lang="cs-CZ" dirty="0" err="1" smtClean="0"/>
              <a:t>Venta</a:t>
            </a:r>
            <a:r>
              <a:rPr lang="cs-CZ" dirty="0" smtClean="0"/>
              <a:t>, </a:t>
            </a:r>
            <a:r>
              <a:rPr lang="cs-CZ" dirty="0" err="1" smtClean="0"/>
              <a:t>Šešupe</a:t>
            </a:r>
            <a:r>
              <a:rPr lang="cs-CZ" dirty="0" smtClean="0"/>
              <a:t>, …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Jezera - </a:t>
            </a:r>
            <a:r>
              <a:rPr lang="lt-LT" dirty="0" smtClean="0"/>
              <a:t>Drūkšiai</a:t>
            </a:r>
            <a:r>
              <a:rPr lang="cs-CZ" dirty="0" smtClean="0"/>
              <a:t>,</a:t>
            </a:r>
            <a:r>
              <a:rPr lang="lt-LT" dirty="0" smtClean="0"/>
              <a:t>Dysnai</a:t>
            </a:r>
            <a:r>
              <a:rPr lang="cs-CZ" dirty="0" smtClean="0"/>
              <a:t>,</a:t>
            </a:r>
            <a:r>
              <a:rPr lang="lt-LT" dirty="0" smtClean="0"/>
              <a:t>Dusia</a:t>
            </a:r>
            <a:r>
              <a:rPr lang="cs-CZ" dirty="0" smtClean="0"/>
              <a:t>,</a:t>
            </a:r>
            <a:r>
              <a:rPr lang="lt-LT" dirty="0" smtClean="0"/>
              <a:t>Vištytis</a:t>
            </a:r>
            <a:r>
              <a:rPr lang="cs-CZ" dirty="0" smtClean="0"/>
              <a:t>, </a:t>
            </a:r>
            <a:r>
              <a:rPr lang="lt-LT" dirty="0" smtClean="0"/>
              <a:t>Sartai</a:t>
            </a:r>
            <a:r>
              <a:rPr lang="cs-CZ" dirty="0" smtClean="0"/>
              <a:t>, </a:t>
            </a:r>
            <a:r>
              <a:rPr lang="lt-LT" dirty="0" smtClean="0"/>
              <a:t>Metelys</a:t>
            </a:r>
            <a:r>
              <a:rPr lang="cs-CZ" dirty="0" smtClean="0"/>
              <a:t>, …</a:t>
            </a:r>
            <a:endParaRPr lang="lt-LT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Podnebí je chladnějšího typu mírného pásma na přechodu oceánského a kontinentálního klimatu.</a:t>
            </a:r>
          </a:p>
          <a:p>
            <a:endParaRPr lang="cs-CZ" dirty="0" smtClean="0"/>
          </a:p>
          <a:p>
            <a:r>
              <a:rPr lang="cs-CZ" dirty="0" smtClean="0"/>
              <a:t>V některých letech Litva zažila kvůli suchu lesní požáry.</a:t>
            </a: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+ Náboženství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67544" y="1556792"/>
            <a:ext cx="4040188" cy="639762"/>
          </a:xfrm>
        </p:spPr>
        <p:txBody>
          <a:bodyPr>
            <a:normAutofit/>
          </a:bodyPr>
          <a:lstStyle/>
          <a:p>
            <a:r>
              <a:rPr lang="cs-CZ" sz="3200" b="0" dirty="0" smtClean="0"/>
              <a:t>Obyvatelstvo</a:t>
            </a:r>
            <a:endParaRPr lang="cs-CZ" sz="3200" b="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r>
              <a:rPr lang="cs-CZ" sz="3200" b="0" dirty="0" smtClean="0"/>
              <a:t>Náboženství</a:t>
            </a:r>
            <a:endParaRPr lang="cs-CZ" sz="3200" b="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51520" y="2420888"/>
            <a:ext cx="4290556" cy="3941763"/>
          </a:xfrm>
        </p:spPr>
        <p:txBody>
          <a:bodyPr/>
          <a:lstStyle/>
          <a:p>
            <a:r>
              <a:rPr lang="cs-CZ" dirty="0" smtClean="0"/>
              <a:t>Litevci tvoří asi 84 % obyvatel. Největšími etnickými menšinami jsou Poláci (přes 6 % obyvatelstva země) a Rusové (přes 5 %). 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Dnes se drtivá většina obyvatel hlásí k katolické církvi, která má ve společnosti velký vliv.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Těží </a:t>
            </a:r>
            <a:r>
              <a:rPr lang="cs-CZ" dirty="0" smtClean="0"/>
              <a:t>se - </a:t>
            </a:r>
            <a:r>
              <a:rPr lang="cs-CZ" dirty="0" smtClean="0"/>
              <a:t>ropa, světoznámá produkce </a:t>
            </a:r>
            <a:r>
              <a:rPr lang="cs-CZ" dirty="0" smtClean="0"/>
              <a:t>jantaru.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Pěstuje </a:t>
            </a:r>
            <a:r>
              <a:rPr lang="cs-CZ" dirty="0" smtClean="0"/>
              <a:t>se - </a:t>
            </a:r>
            <a:r>
              <a:rPr lang="cs-CZ" dirty="0" smtClean="0"/>
              <a:t>ječmen, pšenice, žito, len, </a:t>
            </a:r>
            <a:r>
              <a:rPr lang="cs-CZ" dirty="0" smtClean="0"/>
              <a:t>zelenina.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Chová </a:t>
            </a:r>
            <a:r>
              <a:rPr lang="cs-CZ" dirty="0" smtClean="0"/>
              <a:t>se - </a:t>
            </a:r>
            <a:r>
              <a:rPr lang="cs-CZ" dirty="0" smtClean="0"/>
              <a:t>prasata, skot, koně, </a:t>
            </a:r>
            <a:r>
              <a:rPr lang="cs-CZ" dirty="0" smtClean="0"/>
              <a:t>drůbež.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Produkce masa, mléka a rybích výrobků.</a:t>
            </a:r>
            <a:endParaRPr lang="cs-CZ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628800"/>
            <a:ext cx="8686800" cy="841248"/>
          </a:xfrm>
        </p:spPr>
        <p:txBody>
          <a:bodyPr/>
          <a:lstStyle/>
          <a:p>
            <a:r>
              <a:rPr lang="cs-CZ" dirty="0" smtClean="0"/>
              <a:t>Další fotografie Litvy</a:t>
            </a:r>
            <a:endParaRPr lang="cs-CZ" dirty="0"/>
          </a:p>
        </p:txBody>
      </p:sp>
      <p:sp>
        <p:nvSpPr>
          <p:cNvPr id="4" name="Tlačítko akce: Vlastní 3">
            <a:hlinkClick r:id="rId2" highlightClick="1"/>
          </p:cNvPr>
          <p:cNvSpPr/>
          <p:nvPr/>
        </p:nvSpPr>
        <p:spPr>
          <a:xfrm>
            <a:off x="1835696" y="3140968"/>
            <a:ext cx="5434904" cy="1042416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Foto Litvy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537991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SAN, </a:t>
            </a:r>
            <a:r>
              <a:rPr lang="cs-CZ" dirty="0" err="1"/>
              <a:t>Jose:Europe</a:t>
            </a:r>
            <a:r>
              <a:rPr lang="cs-CZ" dirty="0"/>
              <a:t> </a:t>
            </a:r>
            <a:r>
              <a:rPr lang="cs-CZ" dirty="0" err="1"/>
              <a:t>countries</a:t>
            </a:r>
            <a:r>
              <a:rPr lang="cs-CZ" dirty="0"/>
              <a:t> map cs.png </a:t>
            </a:r>
            <a:r>
              <a:rPr lang="cs-CZ" b="1" dirty="0"/>
              <a:t>[online]. </a:t>
            </a:r>
            <a:r>
              <a:rPr lang="cs-CZ" b="1" dirty="0" smtClean="0"/>
              <a:t>28.7.2011 19:03:21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Soubor:Europe_countries_map_cs.png</a:t>
            </a:r>
            <a:r>
              <a:rPr lang="cs-CZ" b="1" dirty="0" smtClean="0"/>
              <a:t>&gt;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LIUZZO,David:</a:t>
            </a:r>
            <a:r>
              <a:rPr lang="cs-CZ" dirty="0" err="1"/>
              <a:t>EU</a:t>
            </a:r>
            <a:r>
              <a:rPr lang="cs-CZ" dirty="0"/>
              <a:t> </a:t>
            </a:r>
            <a:r>
              <a:rPr lang="cs-CZ" dirty="0" err="1"/>
              <a:t>location</a:t>
            </a:r>
            <a:r>
              <a:rPr lang="cs-CZ" dirty="0"/>
              <a:t> </a:t>
            </a:r>
            <a:r>
              <a:rPr lang="cs-CZ" dirty="0" smtClean="0"/>
              <a:t>LIT.png</a:t>
            </a:r>
            <a:r>
              <a:rPr lang="cs-CZ" b="1" dirty="0"/>
              <a:t> [online]. </a:t>
            </a:r>
            <a:r>
              <a:rPr lang="cs-CZ" b="1" dirty="0" smtClean="0"/>
              <a:t>28.7.2011 19:11:15 </a:t>
            </a:r>
            <a:r>
              <a:rPr lang="cs-CZ" b="1" dirty="0"/>
              <a:t>[cit. 2011-07-27]. Dostupný z WWW: &lt; </a:t>
            </a:r>
            <a:endParaRPr lang="cs-CZ" dirty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</a:t>
            </a:r>
            <a:r>
              <a:rPr lang="cs-CZ" dirty="0" err="1" smtClean="0">
                <a:hlinkClick r:id="rId3"/>
              </a:rPr>
              <a:t>Soubor:EU_location_LIT.png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RADOUCH:</a:t>
            </a:r>
            <a:r>
              <a:rPr lang="cs-CZ" dirty="0"/>
              <a:t> </a:t>
            </a:r>
            <a:r>
              <a:rPr lang="cs-CZ" dirty="0" smtClean="0"/>
              <a:t>Litva-mapa.png</a:t>
            </a:r>
            <a:r>
              <a:rPr lang="cs-CZ" b="1" dirty="0"/>
              <a:t>[online]. 28.7.2011 </a:t>
            </a:r>
            <a:r>
              <a:rPr lang="cs-CZ" b="1" dirty="0" smtClean="0"/>
              <a:t>19:15:18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</a:t>
            </a:r>
            <a:r>
              <a:rPr lang="cs-CZ" dirty="0" err="1" smtClean="0">
                <a:hlinkClick r:id="rId4"/>
              </a:rPr>
              <a:t>Soubor:Litva-mapa.png</a:t>
            </a:r>
            <a:r>
              <a:rPr lang="cs-CZ" dirty="0" smtClean="0"/>
              <a:t>&gt;.</a:t>
            </a:r>
          </a:p>
          <a:p>
            <a:r>
              <a:rPr lang="cs-CZ" dirty="0" err="1"/>
              <a:t>Government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 smtClean="0"/>
              <a:t>Lithuania</a:t>
            </a:r>
            <a:r>
              <a:rPr lang="cs-CZ" dirty="0" smtClean="0"/>
              <a:t>:</a:t>
            </a:r>
            <a:r>
              <a:rPr lang="en-US" dirty="0"/>
              <a:t>Coat of Arms of </a:t>
            </a:r>
            <a:r>
              <a:rPr lang="en-US" dirty="0" err="1" smtClean="0"/>
              <a:t>Lithuania.svg</a:t>
            </a:r>
            <a:r>
              <a:rPr lang="cs-CZ" b="1" dirty="0"/>
              <a:t> [online]. 28.7.2011 </a:t>
            </a:r>
            <a:r>
              <a:rPr lang="cs-CZ" b="1" dirty="0" smtClean="0"/>
              <a:t>19:22:08 </a:t>
            </a:r>
            <a:r>
              <a:rPr lang="cs-CZ" b="1" dirty="0"/>
              <a:t>[cit. 2011-07-27]. Dostupný z WWW: &lt;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</a:t>
            </a:r>
            <a:r>
              <a:rPr lang="cs-CZ" dirty="0" err="1" smtClean="0">
                <a:hlinkClick r:id="rId5"/>
              </a:rPr>
              <a:t>Soubor:Coat_of_Arms_of_Lithuania.svg</a:t>
            </a:r>
            <a:r>
              <a:rPr lang="cs-CZ" dirty="0" smtClean="0"/>
              <a:t>&gt;.</a:t>
            </a:r>
          </a:p>
          <a:p>
            <a:r>
              <a:rPr lang="cs-CZ" dirty="0" smtClean="0"/>
              <a:t>LESTAT</a:t>
            </a:r>
            <a:r>
              <a:rPr lang="cs-CZ" dirty="0"/>
              <a:t> (Jan </a:t>
            </a:r>
            <a:r>
              <a:rPr lang="cs-CZ" dirty="0" err="1"/>
              <a:t>Mehlich</a:t>
            </a:r>
            <a:r>
              <a:rPr lang="cs-CZ" dirty="0" smtClean="0"/>
              <a:t>):</a:t>
            </a:r>
            <a:r>
              <a:rPr lang="cs-CZ" dirty="0"/>
              <a:t> Vilnius - </a:t>
            </a:r>
            <a:r>
              <a:rPr lang="cs-CZ" dirty="0" err="1"/>
              <a:t>Cathedral</a:t>
            </a:r>
            <a:r>
              <a:rPr lang="cs-CZ" dirty="0"/>
              <a:t> </a:t>
            </a:r>
            <a:r>
              <a:rPr lang="cs-CZ" dirty="0" smtClean="0"/>
              <a:t>01.jpg</a:t>
            </a:r>
            <a:r>
              <a:rPr lang="cs-CZ" dirty="0"/>
              <a:t> cs.png </a:t>
            </a:r>
            <a:r>
              <a:rPr lang="cs-CZ" b="1" dirty="0"/>
              <a:t>[online]. 28.7.2011 19:03:21 [cit. 2011-07-27]. Dostupný z WWW: &lt; </a:t>
            </a:r>
            <a:r>
              <a:rPr lang="cs-CZ" dirty="0">
                <a:hlinkClick r:id="rId6"/>
              </a:rPr>
              <a:t>http://cs.wikipedia.org/wiki/Soubor:Vilnius_-_</a:t>
            </a:r>
            <a:r>
              <a:rPr lang="cs-CZ" dirty="0" smtClean="0">
                <a:hlinkClick r:id="rId6"/>
              </a:rPr>
              <a:t>Cathedral_01.jpg</a:t>
            </a:r>
            <a:r>
              <a:rPr lang="cs-CZ" dirty="0" smtClean="0"/>
              <a:t>&gt;.</a:t>
            </a:r>
            <a:endParaRPr lang="cs-CZ" dirty="0"/>
          </a:p>
          <a:p>
            <a:endParaRPr lang="en-US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738129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>
                <a:hlinkClick r:id="rId2"/>
              </a:rPr>
              <a:t>http://office.microsoft.com </a:t>
            </a:r>
            <a:endParaRPr lang="cs-CZ" smtClean="0">
              <a:hlinkClick r:id="rId2"/>
            </a:endParaRPr>
          </a:p>
          <a:p>
            <a:pPr>
              <a:defRPr/>
            </a:pPr>
            <a:r>
              <a:rPr lang="cs-CZ" smtClean="0">
                <a:hlinkClick r:id="rId2"/>
              </a:rPr>
              <a:t>http</a:t>
            </a:r>
            <a:r>
              <a:rPr lang="cs-CZ" dirty="0" smtClean="0">
                <a:hlinkClick r:id="rId2"/>
              </a:rPr>
              <a:t>://cs.tixik.com/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google.cz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4"/>
              </a:rPr>
              <a:t>http://cs.wikipedia.org/wiki/Hlavn%C3%AD_strana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zemepis.com</a:t>
            </a:r>
            <a:r>
              <a:rPr lang="cs-CZ" dirty="0" smtClean="0">
                <a:hlinkClick r:id="rId5"/>
              </a:rPr>
              <a:t>/</a:t>
            </a:r>
            <a:endParaRPr lang="cs-CZ" dirty="0" smtClean="0"/>
          </a:p>
          <a:p>
            <a:pPr>
              <a:defRPr/>
            </a:pPr>
            <a:r>
              <a:rPr lang="cs-CZ" dirty="0" smtClean="0">
                <a:hlinkClick r:id="rId6"/>
              </a:rPr>
              <a:t>http://referaty.cz/</a:t>
            </a:r>
            <a:endParaRPr lang="cs-CZ" dirty="0" smtClean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82</TotalTime>
  <Words>315</Words>
  <Application>Microsoft Office PowerPoint</Application>
  <PresentationFormat>Předvádění na obrazovce (4:3)</PresentationFormat>
  <Paragraphs>67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Litva</vt:lpstr>
      <vt:lpstr>LITVA</vt:lpstr>
      <vt:lpstr>Znak Litvy</vt:lpstr>
      <vt:lpstr>Prezentace aplikace PowerPoint</vt:lpstr>
      <vt:lpstr>Prezentace aplikace PowerPoint</vt:lpstr>
      <vt:lpstr>Prezentace aplikace PowerPoint</vt:lpstr>
      <vt:lpstr>Základní informace</vt:lpstr>
      <vt:lpstr>Vilnius</vt:lpstr>
      <vt:lpstr>Další fotografie Vilniusu</vt:lpstr>
      <vt:lpstr>Povrch</vt:lpstr>
      <vt:lpstr>Vodstvo</vt:lpstr>
      <vt:lpstr>Podnebí</vt:lpstr>
      <vt:lpstr>Obyvatelstvo + Náboženství</vt:lpstr>
      <vt:lpstr>Hospodářství</vt:lpstr>
      <vt:lpstr>Další fotografie Litvy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LITVA</dc:title>
  <dc:creator>123P</dc:creator>
  <cp:lastModifiedBy>Martin Králík</cp:lastModifiedBy>
  <cp:revision>23</cp:revision>
  <dcterms:modified xsi:type="dcterms:W3CDTF">2012-03-16T22:49:58Z</dcterms:modified>
</cp:coreProperties>
</file>