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9"/>
  </p:notesMasterIdLst>
  <p:sldIdLst>
    <p:sldId id="263" r:id="rId2"/>
    <p:sldId id="256" r:id="rId3"/>
    <p:sldId id="257" r:id="rId4"/>
    <p:sldId id="258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20017E-0B73-4F9E-BB97-1709F12C4C10}" type="datetimeFigureOut">
              <a:rPr lang="cs-CZ" smtClean="0"/>
              <a:pPr/>
              <a:t>29.7.2013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6170F1-6019-4312-8CE4-98751C28ED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8081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FFB88C0B-E75E-41C5-A061-7BF0291D90CE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E0D2B-AF53-45E4-B486-46C28915CF97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E42A0-8352-4AA1-B702-7F4A7A830543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56592-047A-4A3B-9B1D-B6101405AEA1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2141B-D3C4-46FA-9DA8-5F81ED34F0C4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63C54-67E4-4541-893C-D818A4307CE2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2728F-EA3E-4419-8DC2-C8850D1A8EEE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4502-11EB-42E3-A88F-9086C0AA357D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BC22C-C38B-4F7D-8505-004246CB5EF3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FAC51-6384-4C1E-82C2-03F6948D7919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9A4F5-2ADC-4B07-BBA6-314F174E7BC0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D8C2229-AB49-45F2-9910-ED445C2F46FD}" type="datetime1">
              <a:rPr lang="cs-CZ" smtClean="0"/>
              <a:pPr/>
              <a:t>29.7.2013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49A1D1-0AE7-4DC0-8591-6ED1A82F0A1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bw.google.cz/imgres?q=bambini+di+praga&amp;um=1&amp;hl=cs&amp;sa=N&amp;biw=1366&amp;bih=667&amp;tbm=isch&amp;tbnid=9qhHAXzafkSyNM:&amp;imgrefurl=http://aktualne.centrum.cz/kultura/umeni/foto.phtml%3Fid%3D108959%26cid%3D705678&amp;docid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644008" y="188640"/>
            <a:ext cx="1332156" cy="365125"/>
          </a:xfrm>
        </p:spPr>
        <p:txBody>
          <a:bodyPr/>
          <a:lstStyle/>
          <a:p>
            <a:fld id="{0C49A1D1-0AE7-4DC0-8591-6ED1A82F0A1E}" type="slidenum">
              <a:rPr lang="cs-CZ" smtClean="0"/>
              <a:pPr/>
              <a:t>1</a:t>
            </a:fld>
            <a:endParaRPr lang="cs-CZ"/>
          </a:p>
        </p:txBody>
      </p:sp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78912077"/>
              </p:ext>
            </p:extLst>
          </p:nvPr>
        </p:nvGraphicFramePr>
        <p:xfrm>
          <a:off x="1403648" y="332656"/>
          <a:ext cx="6262688" cy="5941194"/>
        </p:xfrm>
        <a:graphic>
          <a:graphicData uri="http://schemas.openxmlformats.org/presentationml/2006/ole">
            <p:oleObj spid="_x0000_s1027" name="Dokument" r:id="rId3" imgW="6262079" imgH="6444542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89762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7200" dirty="0" smtClean="0">
                <a:latin typeface="Calibri" pitchFamily="34" charset="0"/>
                <a:cs typeface="Calibri" pitchFamily="34" charset="0"/>
              </a:rPr>
              <a:t>Pěvecké sbory</a:t>
            </a:r>
            <a:endParaRPr lang="cs-CZ" sz="7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ZŠ Bystřice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Mgr. Milena Gruberová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VY 32 INOVACE  556</a:t>
            </a:r>
            <a:endParaRPr lang="cs-CZ" sz="2000" dirty="0">
              <a:solidFill>
                <a:schemeClr val="bg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204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86000" y="267494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/>
                <a:latin typeface="Calibri" pitchFamily="34" charset="0"/>
                <a:ea typeface="Times New Roman"/>
                <a:cs typeface="Calibri" pitchFamily="34" charset="0"/>
              </a:rPr>
              <a:t>Pěvecký sbor</a:t>
            </a:r>
            <a:endParaRPr lang="cs-CZ" sz="2800" dirty="0" smtClean="0">
              <a:solidFill>
                <a:schemeClr val="bg2">
                  <a:lumMod val="50000"/>
                </a:schemeClr>
              </a:solidFill>
              <a:effectLst/>
              <a:latin typeface="Calibri" pitchFamily="34" charset="0"/>
              <a:ea typeface="Times New Roman"/>
              <a:cs typeface="Calibri" pitchFamily="34" charset="0"/>
            </a:endParaRPr>
          </a:p>
          <a:p>
            <a:pPr>
              <a:spcAft>
                <a:spcPts val="0"/>
              </a:spcAft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effectLst/>
                <a:latin typeface="Calibri" pitchFamily="34" charset="0"/>
                <a:ea typeface="Times New Roman"/>
                <a:cs typeface="Calibri" pitchFamily="34" charset="0"/>
              </a:rPr>
              <a:t> </a:t>
            </a:r>
          </a:p>
          <a:p>
            <a:pPr marL="342900" lvl="0" indent="-342900">
              <a:spcAft>
                <a:spcPts val="0"/>
              </a:spcAft>
              <a:buFont typeface="Times New Roman"/>
              <a:buChar char="-"/>
              <a:tabLst>
                <a:tab pos="457200" algn="l"/>
              </a:tabLst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effectLst/>
                <a:latin typeface="Calibri" pitchFamily="34" charset="0"/>
                <a:ea typeface="Times New Roman"/>
                <a:cs typeface="Calibri" pitchFamily="34" charset="0"/>
              </a:rPr>
              <a:t>hudební těleso, které je tvořeno výhradně zpěváky (vokalisty)</a:t>
            </a:r>
          </a:p>
          <a:p>
            <a:pPr marL="342900" lvl="0" indent="-342900">
              <a:spcAft>
                <a:spcPts val="0"/>
              </a:spcAft>
              <a:buFont typeface="Times New Roman"/>
              <a:buChar char="-"/>
              <a:tabLst>
                <a:tab pos="457200" algn="l"/>
              </a:tabLst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effectLst/>
                <a:latin typeface="Calibri" pitchFamily="34" charset="0"/>
                <a:ea typeface="Times New Roman"/>
                <a:cs typeface="Calibri" pitchFamily="34" charset="0"/>
              </a:rPr>
              <a:t>jeho vedoucí je </a:t>
            </a:r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/>
                <a:latin typeface="Calibri" pitchFamily="34" charset="0"/>
                <a:ea typeface="Times New Roman"/>
                <a:cs typeface="Calibri" pitchFamily="34" charset="0"/>
              </a:rPr>
              <a:t>sbormistr</a:t>
            </a:r>
            <a:endParaRPr lang="cs-CZ" sz="2800" dirty="0">
              <a:solidFill>
                <a:schemeClr val="bg2">
                  <a:lumMod val="50000"/>
                </a:schemeClr>
              </a:solidFill>
              <a:effectLst/>
              <a:latin typeface="Calibri" pitchFamily="34" charset="0"/>
              <a:ea typeface="Times New Roman"/>
              <a:cs typeface="Calibri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432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Rozdělení pěveckých sborů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/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mužské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 -  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tenor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- vyšší, bas - hluboký</a:t>
            </a:r>
          </a:p>
          <a:p>
            <a:pPr lvl="0"/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ženské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- 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soprán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- vyšší, alt - nižší</a:t>
            </a:r>
          </a:p>
          <a:p>
            <a:pPr lvl="0"/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dětsk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é - 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soprány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cs-CZ" sz="21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rozděleny na </a:t>
            </a:r>
            <a:r>
              <a:rPr lang="cs-CZ" sz="21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1. a </a:t>
            </a:r>
            <a:r>
              <a:rPr lang="cs-CZ" sz="21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2.)</a:t>
            </a:r>
          </a:p>
          <a:p>
            <a:pPr marL="68580" indent="0">
              <a:buNone/>
            </a:pPr>
            <a:endParaRPr lang="cs-CZ" sz="2800" dirty="0">
              <a:solidFill>
                <a:schemeClr val="bg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4"/>
          </p:nvPr>
        </p:nvSpPr>
        <p:spPr/>
        <p:txBody>
          <a:bodyPr>
            <a:noAutofit/>
          </a:bodyPr>
          <a:lstStyle/>
          <a:p>
            <a:pPr lvl="0"/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smíšené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- spojení mužského a ženského sboru – 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soprán, alt, tenor </a:t>
            </a:r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bas</a:t>
            </a:r>
            <a:endParaRPr lang="cs-CZ" sz="2800" b="1" dirty="0">
              <a:solidFill>
                <a:schemeClr val="bg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687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Z dětských pěveckých sborů jsou ve světě známé 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Bambini di Praga 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(převážně dívčí sbor) a </a:t>
            </a:r>
            <a:r>
              <a:rPr lang="cs-CZ" sz="2800" b="1" dirty="0" err="1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Boni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b="1" dirty="0" err="1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pueri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(chlapecký sbor).</a:t>
            </a:r>
          </a:p>
          <a:p>
            <a:endParaRPr lang="cs-CZ" sz="2800" dirty="0">
              <a:solidFill>
                <a:schemeClr val="bg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sz="quarter" idx="14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Z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 brněnských dětských sborů 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Kantiléna.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endParaRPr lang="cs-CZ" sz="2800" dirty="0">
              <a:solidFill>
                <a:schemeClr val="bg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586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2348879"/>
            <a:ext cx="6687383" cy="3312369"/>
          </a:xfrm>
          <a:prstGeom prst="rect">
            <a:avLst/>
          </a:prstGeom>
        </p:spPr>
      </p:pic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Bambini di Praga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55362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754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B</a:t>
            </a:r>
            <a:r>
              <a:rPr lang="it-IT" i="1" dirty="0" smtClean="0">
                <a:solidFill>
                  <a:schemeClr val="bg2">
                    <a:lumMod val="50000"/>
                  </a:schemeClr>
                </a:solidFill>
              </a:rPr>
              <a:t>ambini </a:t>
            </a:r>
            <a:r>
              <a:rPr lang="it-IT" i="1" dirty="0">
                <a:solidFill>
                  <a:schemeClr val="bg2">
                    <a:lumMod val="50000"/>
                  </a:schemeClr>
                </a:solidFill>
              </a:rPr>
              <a:t>di Praga</a:t>
            </a:r>
            <a:r>
              <a:rPr lang="it-IT" dirty="0">
                <a:solidFill>
                  <a:schemeClr val="bg2">
                    <a:lumMod val="50000"/>
                  </a:schemeClr>
                </a:solidFill>
              </a:rPr>
              <a:t>. Dostupné z: </a:t>
            </a:r>
            <a:r>
              <a:rPr lang="it-IT" dirty="0">
                <a:solidFill>
                  <a:schemeClr val="bg2">
                    <a:lumMod val="50000"/>
                  </a:schemeClr>
                </a:solidFill>
                <a:hlinkClick r:id="rId2"/>
              </a:rPr>
              <a:t>http://</a:t>
            </a:r>
            <a:r>
              <a:rPr lang="it-IT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ww</a:t>
            </a:r>
            <a:r>
              <a:rPr lang="it-IT" i="1" dirty="0">
                <a:solidFill>
                  <a:schemeClr val="bg2">
                    <a:lumMod val="50000"/>
                  </a:schemeClr>
                </a:solidFill>
                <a:hlinkClick r:id="rId2"/>
              </a:rPr>
              <a:t>B</a:t>
            </a:r>
            <a:r>
              <a:rPr lang="it-IT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w.google.cz/imgres?q=bambini+di+praga&amp;um=1&amp;hl=cs&amp;sa=N&amp;biw=1366&amp;bih=667&amp;tbm=isch&amp;tbnid=9qhHAXzafkSyNM</a:t>
            </a:r>
            <a:r>
              <a:rPr lang="it-IT" dirty="0">
                <a:solidFill>
                  <a:schemeClr val="bg2">
                    <a:lumMod val="50000"/>
                  </a:schemeClr>
                </a:solidFill>
                <a:hlinkClick r:id="rId2"/>
              </a:rPr>
              <a:t>:&amp;imgrefurl=http://</a:t>
            </a:r>
            <a:r>
              <a:rPr lang="it-IT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aktualne.centrum.cz/kultura/umeni/foto.phtml%3Fid%3D108959%26cid%3D705678&amp;docid</a:t>
            </a:r>
            <a:endParaRPr lang="cs-CZ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32 INOVACE 556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9A1D1-0AE7-4DC0-8591-6ED1A82F0A1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729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36</TotalTime>
  <Words>112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Austin</vt:lpstr>
      <vt:lpstr>Dokument</vt:lpstr>
      <vt:lpstr>Snímek 1</vt:lpstr>
      <vt:lpstr>Pěvecké sbory</vt:lpstr>
      <vt:lpstr>Snímek 3</vt:lpstr>
      <vt:lpstr>Rozdělení pěveckých sborů </vt:lpstr>
      <vt:lpstr>Snímek 5</vt:lpstr>
      <vt:lpstr>Bambini di Praga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Pěvecké sbory</dc:title>
  <dc:creator>Kantor</dc:creator>
  <cp:lastModifiedBy>Dum</cp:lastModifiedBy>
  <cp:revision>6</cp:revision>
  <dcterms:created xsi:type="dcterms:W3CDTF">2012-05-20T16:00:07Z</dcterms:created>
  <dcterms:modified xsi:type="dcterms:W3CDTF">2013-07-29T14:30:32Z</dcterms:modified>
</cp:coreProperties>
</file>