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71" r:id="rId4"/>
    <p:sldId id="258" r:id="rId5"/>
    <p:sldId id="259" r:id="rId6"/>
    <p:sldId id="274" r:id="rId7"/>
    <p:sldId id="276" r:id="rId8"/>
    <p:sldId id="277" r:id="rId9"/>
    <p:sldId id="260" r:id="rId10"/>
    <p:sldId id="275" r:id="rId11"/>
    <p:sldId id="261" r:id="rId12"/>
    <p:sldId id="262" r:id="rId13"/>
    <p:sldId id="263" r:id="rId14"/>
    <p:sldId id="264" r:id="rId15"/>
    <p:sldId id="265" r:id="rId16"/>
    <p:sldId id="273" r:id="rId17"/>
    <p:sldId id="272" r:id="rId18"/>
    <p:sldId id="270" r:id="rId19"/>
    <p:sldId id="267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A926A-97E7-4E84-972D-A66CA3412EB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9BDC9-7D8A-4178-9857-5347181FD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DA51E-5CA8-47A3-A9FA-8471F9C44BB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71D99-6DC4-4BC8-BA7B-8E479537E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35750-5289-46B0-A002-0219C74ED49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7FAF6-8292-491B-9867-3765ED6D6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A38C1-4943-460E-B90A-1C81D25A2CF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C7E97-504E-494C-8E13-EDCAE42B6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D5FB0-A0A6-46A9-AE4C-C26C48B71DE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F80CA-F360-4CA4-9DDC-874668125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9AA20-4C34-4E15-B003-880AE8EF54C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CFDD3-0A02-4C9D-B3AE-60289C4CC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8C141-1856-4375-9D5A-D5B1141C4A6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6679A-2700-44C0-8020-94DBAC7C72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8FE9E-8412-4D9C-AC24-6C594D3993A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A8792-E3E0-4208-8A45-00E5C4EAD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028F6-A8DD-4511-9410-7BDB43A6FC6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A317C-A0C2-4C2D-873B-25D88CE1B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E1C76-7EFB-464A-8382-13114ED9346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27497-39E1-4C49-B4BA-1CB8AA2C4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0A47F-4799-4B49-8E6E-CA4F840CB2A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D3BDA-9F70-410C-B22D-B4D846877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E0136A2-A61F-4014-851D-7FE4FB244BD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410E0695-FE03-4D5E-8F9F-3D9185DDF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67" r:id="rId9"/>
    <p:sldLayoutId id="2147483666" r:id="rId10"/>
    <p:sldLayoutId id="2147483665" r:id="rId11"/>
  </p:sldLayoutIdLst>
  <p:transition>
    <p:checker dir="vert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um=1&amp;hl=cs&amp;biw=1040&amp;bih=626&amp;tbm=isch&amp;oq=moskva+&amp;aq=f&amp;aqi=g9&amp;q=moskva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um=1&amp;hl=cs&amp;biw=1040&amp;bih=626&amp;tbm=isch&amp;sa=1&amp;q=moskva+kreml&amp;oq=moskva+kreml&amp;aq=f&amp;aqi=g1&amp;aql=&amp;gs_sm=e&amp;gs_upl=107851l110955l0l111548l8l8l1l6l7l0l329l329l3-1l1l0" TargetMode="Externa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ussland_topo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ussian_Federation_(orthographic_projection).sv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042988" y="184467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Rusko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500438"/>
            <a:ext cx="6400800" cy="18240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600" dirty="0" smtClean="0">
                <a:solidFill>
                  <a:srgbClr val="57576E"/>
                </a:solidFill>
              </a:rPr>
              <a:t>Základní škola a Mateřská škola Valašské Meziříčí, </a:t>
            </a:r>
            <a:r>
              <a:rPr lang="cs-CZ" sz="1600" dirty="0" err="1" smtClean="0">
                <a:solidFill>
                  <a:srgbClr val="57576E"/>
                </a:solidFill>
              </a:rPr>
              <a:t>Poličná</a:t>
            </a:r>
            <a:r>
              <a:rPr lang="cs-CZ" sz="1600" dirty="0" smtClean="0">
                <a:solidFill>
                  <a:srgbClr val="57576E"/>
                </a:solidFill>
              </a:rPr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1600" dirty="0" smtClean="0">
                <a:solidFill>
                  <a:srgbClr val="57576E"/>
                </a:solidFill>
              </a:rPr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1600" dirty="0" smtClean="0">
                <a:solidFill>
                  <a:srgbClr val="57576E"/>
                </a:solidFill>
              </a:rPr>
              <a:t>Č. </a:t>
            </a:r>
            <a:r>
              <a:rPr lang="cs-CZ" sz="1600" dirty="0" err="1" smtClean="0">
                <a:solidFill>
                  <a:srgbClr val="57576E"/>
                </a:solidFill>
              </a:rPr>
              <a:t>DUMu</a:t>
            </a:r>
            <a:r>
              <a:rPr lang="cs-CZ" sz="1600" dirty="0" smtClean="0">
                <a:solidFill>
                  <a:srgbClr val="57576E"/>
                </a:solidFill>
              </a:rPr>
              <a:t>: VY_52_INOVACE_368 </a:t>
            </a:r>
          </a:p>
          <a:p>
            <a:pPr>
              <a:lnSpc>
                <a:spcPct val="80000"/>
              </a:lnSpc>
            </a:pPr>
            <a:r>
              <a:rPr lang="cs-CZ" sz="1600" dirty="0" err="1" smtClean="0">
                <a:solidFill>
                  <a:srgbClr val="57576E"/>
                </a:solidFill>
              </a:rPr>
              <a:t>Tématický</a:t>
            </a:r>
            <a:r>
              <a:rPr lang="cs-CZ" sz="1600" dirty="0" smtClean="0">
                <a:solidFill>
                  <a:srgbClr val="57576E"/>
                </a:solidFill>
              </a:rPr>
              <a:t> celek: Evropské </a:t>
            </a:r>
            <a:r>
              <a:rPr lang="cs-CZ" sz="1600" smtClean="0">
                <a:solidFill>
                  <a:srgbClr val="57576E"/>
                </a:solidFill>
              </a:rPr>
              <a:t>státy II.</a:t>
            </a:r>
            <a:endParaRPr lang="cs-CZ" sz="1600" dirty="0" smtClean="0">
              <a:solidFill>
                <a:srgbClr val="57576E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600" dirty="0" smtClean="0">
                <a:solidFill>
                  <a:srgbClr val="57576E"/>
                </a:solidFill>
              </a:rPr>
              <a:t>Autor: Pavla Žilinská</a:t>
            </a:r>
          </a:p>
          <a:p>
            <a:pPr>
              <a:lnSpc>
                <a:spcPct val="80000"/>
              </a:lnSpc>
            </a:pPr>
            <a:endParaRPr lang="cs-CZ" sz="2000" dirty="0" smtClean="0">
              <a:solidFill>
                <a:srgbClr val="57576E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47738" y="5013325"/>
            <a:ext cx="7056437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Calibri" pitchFamily="34" charset="0"/>
              </a:rPr>
              <a:t>Anotace: </a:t>
            </a:r>
            <a:r>
              <a:rPr lang="cs-CZ" sz="1600"/>
              <a:t>Materiál je určen k využití pro práci s interaktivní tabulí.</a:t>
            </a:r>
          </a:p>
          <a:p>
            <a:pPr algn="ctr"/>
            <a:r>
              <a:rPr lang="cs-CZ" sz="160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/>
              <a:t>Materiál může být využit jako zápis do sešitu</a:t>
            </a:r>
            <a:r>
              <a:rPr lang="cs-CZ" sz="1600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RUSKÁ VLAJKA</a:t>
            </a:r>
            <a:endParaRPr lang="cs-CZ" dirty="0"/>
          </a:p>
        </p:txBody>
      </p:sp>
      <p:pic>
        <p:nvPicPr>
          <p:cNvPr id="14338" name="Picture 2" descr="C:\Users\123P\AppData\Local\Microsoft\Windows\Temporary Internet Files\Content.IE5\AM1I8PN9\MP9004252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628775"/>
            <a:ext cx="7092950" cy="472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8500"/>
            <a:ext cx="7129462" cy="580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Russian Federation (orthographic projection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549275"/>
            <a:ext cx="5153025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město- Moskva</a:t>
            </a:r>
          </a:p>
          <a:p>
            <a:r>
              <a:rPr lang="cs-CZ" dirty="0" smtClean="0"/>
              <a:t>Počet obyvatel- 141 888 900</a:t>
            </a:r>
          </a:p>
          <a:p>
            <a:r>
              <a:rPr lang="cs-CZ" dirty="0" smtClean="0"/>
              <a:t>Státní  zřízení- Federativní 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r>
              <a:rPr lang="cs-CZ" dirty="0" smtClean="0"/>
              <a:t>Prezident- Dimitrij </a:t>
            </a:r>
            <a:r>
              <a:rPr lang="cs-CZ" dirty="0" err="1" smtClean="0"/>
              <a:t>Anatoljevič</a:t>
            </a:r>
            <a:r>
              <a:rPr lang="cs-CZ" dirty="0" smtClean="0"/>
              <a:t> </a:t>
            </a:r>
            <a:r>
              <a:rPr lang="cs-CZ" dirty="0" err="1" smtClean="0"/>
              <a:t>Medvěděv</a:t>
            </a:r>
            <a:endParaRPr lang="cs-CZ" dirty="0" smtClean="0"/>
          </a:p>
          <a:p>
            <a:r>
              <a:rPr lang="cs-CZ" smtClean="0"/>
              <a:t>Jazyk- ruština</a:t>
            </a:r>
            <a:endParaRPr lang="cs-CZ" dirty="0" smtClean="0"/>
          </a:p>
          <a:p>
            <a:r>
              <a:rPr lang="cs-CZ" dirty="0" smtClean="0"/>
              <a:t>Měna- rubl </a:t>
            </a:r>
          </a:p>
          <a:p>
            <a:r>
              <a:rPr lang="cs-CZ" dirty="0" smtClean="0"/>
              <a:t>Další velká města- Petrohrad, Novosibirsk, </a:t>
            </a:r>
            <a:r>
              <a:rPr lang="cs-CZ" dirty="0" err="1" smtClean="0"/>
              <a:t>Nižnij</a:t>
            </a:r>
            <a:r>
              <a:rPr lang="cs-CZ" dirty="0" smtClean="0"/>
              <a:t> Novgorod, Samara, Ufa, Omsk, Kazaň, Rostov nad Donu, …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2763" y="404813"/>
            <a:ext cx="8229600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Moskva</a:t>
            </a:r>
            <a:endParaRPr lang="cs-CZ" dirty="0"/>
          </a:p>
        </p:txBody>
      </p:sp>
      <p:pic>
        <p:nvPicPr>
          <p:cNvPr id="18434" name="Picture 3" descr="C:\Users\123P\AppData\Local\Microsoft\Windows\Temporary Internet Files\Content.IE5\AM1I8PN9\MP900424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174750"/>
            <a:ext cx="6735762" cy="538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123P\AppData\Local\Microsoft\Windows\Temporary Internet Files\Content.IE5\S7687CZ2\MP900424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446088"/>
            <a:ext cx="3903663" cy="599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3" descr="C:\Users\123P\AppData\Local\Microsoft\Windows\Temporary Internet Files\Content.IE5\K0O7W0UI\MP9004243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452438"/>
            <a:ext cx="3940175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123P\AppData\Local\Microsoft\Windows\Temporary Internet Files\Content.IE5\DE4CGPLA\MP9004243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33375"/>
            <a:ext cx="8027987" cy="534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Obdélník 1"/>
          <p:cNvSpPr>
            <a:spLocks noChangeArrowheads="1"/>
          </p:cNvSpPr>
          <p:nvPr/>
        </p:nvSpPr>
        <p:spPr bwMode="auto">
          <a:xfrm>
            <a:off x="971550" y="5805488"/>
            <a:ext cx="7561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3"/>
              </a:rPr>
              <a:t>http://www.google.cz/search?um=1&amp;hl=cs&amp;biw=1040&amp;bih=626&amp;tbm=isch&amp;oq=moskva+&amp;aq=f&amp;aqi=g9&amp;q=moskva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 17 miliony kilometry čtverečními největším státem na světě</a:t>
            </a:r>
          </a:p>
          <a:p>
            <a:r>
              <a:rPr lang="cs-CZ" smtClean="0"/>
              <a:t>Pohoří- Kavkaz (Elbrus 5642 m.n.m.), Ural</a:t>
            </a:r>
          </a:p>
          <a:p>
            <a:endParaRPr lang="cs-CZ" smtClean="0"/>
          </a:p>
          <a:p>
            <a:r>
              <a:rPr lang="cs-CZ" smtClean="0"/>
              <a:t>Jedna z největších nížin světa- bažinatá Západosibiřská rovina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Soubor:Russland top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125538"/>
            <a:ext cx="8820150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Řeky- největší Jenisej, nejdelší Ob spolu s Irtyšem, které tvoří </a:t>
            </a:r>
            <a:r>
              <a:rPr lang="cs-CZ" dirty="0" smtClean="0"/>
              <a:t>7. nejdelší </a:t>
            </a:r>
            <a:r>
              <a:rPr lang="cs-CZ" dirty="0" smtClean="0"/>
              <a:t>řeku na světě.</a:t>
            </a:r>
          </a:p>
          <a:p>
            <a:r>
              <a:rPr lang="cs-CZ" dirty="0" smtClean="0"/>
              <a:t>Další řeky- Severní </a:t>
            </a:r>
            <a:r>
              <a:rPr lang="cs-CZ" dirty="0" err="1" smtClean="0"/>
              <a:t>Dvina</a:t>
            </a:r>
            <a:r>
              <a:rPr lang="cs-CZ" dirty="0" smtClean="0"/>
              <a:t>, </a:t>
            </a:r>
            <a:r>
              <a:rPr lang="cs-CZ" dirty="0" err="1" smtClean="0"/>
              <a:t>Pečura</a:t>
            </a:r>
            <a:r>
              <a:rPr lang="cs-CZ" dirty="0" smtClean="0"/>
              <a:t> , Lena, Janou, Kolymou</a:t>
            </a:r>
          </a:p>
          <a:p>
            <a:endParaRPr lang="cs-CZ" dirty="0" smtClean="0"/>
          </a:p>
          <a:p>
            <a:r>
              <a:rPr lang="cs-CZ" dirty="0" smtClean="0"/>
              <a:t>Jezera- největší slané je Kaspické moře, sladké Bajkal zároveň i nejhlubší jezero světa(1637 m). </a:t>
            </a:r>
          </a:p>
          <a:p>
            <a:r>
              <a:rPr lang="cs-CZ" dirty="0" smtClean="0"/>
              <a:t>Další jezera- Ladožské, Oněžské, Čudské 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Počasí v severním a středním Rusku je charakteristické velké střídání teplot v průběhu roku. Jaro a podzim jsou </a:t>
            </a:r>
            <a:r>
              <a:rPr lang="cs-CZ" dirty="0" smtClean="0"/>
              <a:t>        o </a:t>
            </a:r>
            <a:r>
              <a:rPr lang="cs-CZ" dirty="0" smtClean="0"/>
              <a:t>něco studenější než ve střední Evropě.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druhé straně jsou zimy podstatně chladnější a to nejen na severu, ale také v centrálním Rusku. Na jihovýchodě, tedy v oblasti stepí jsou velmi nízké teploty v zimě </a:t>
            </a:r>
            <a:r>
              <a:rPr lang="cs-CZ" dirty="0" smtClean="0"/>
              <a:t>           a </a:t>
            </a:r>
            <a:r>
              <a:rPr lang="cs-CZ" dirty="0" smtClean="0"/>
              <a:t>naopak velmi vysoké v létě, kdy také málo prší. </a:t>
            </a:r>
            <a:r>
              <a:rPr lang="cs-CZ" dirty="0" smtClean="0"/>
              <a:t>                Na </a:t>
            </a:r>
            <a:r>
              <a:rPr lang="cs-CZ" dirty="0" smtClean="0"/>
              <a:t>černomořském pobřeží jsou zimy mírné a léta příjemně teplá.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oblast Sibiře jsou typické velice nízké teploty v zimě, léta jsou krátká a četnými srážkami. Celá Sibiř a Dálný východ se nacházejí v pásmu věčné zmrzlé půdy, která působí značné problémy při výstavbě.</a:t>
            </a:r>
            <a:endParaRPr lang="cs-CZ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Obyvatelstvo+ Náboženství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Rusko je devátým nejlidnatějším státem světa.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Největší zastoupení má v zemi pravoslavné křesťanství; dominantní církví je Ruská pravoslavná církev, k níž se hlásí více než poloviny obyvatelstva.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Těží se- ropa, zemní plyn, hnědé uhlí a nikl</a:t>
            </a:r>
          </a:p>
          <a:p>
            <a:endParaRPr lang="cs-CZ" smtClean="0"/>
          </a:p>
          <a:p>
            <a:r>
              <a:rPr lang="cs-CZ" smtClean="0"/>
              <a:t>Pěstuje se-ječmen, pšenice, brambory, luštěniny, cukrová řepa</a:t>
            </a:r>
          </a:p>
          <a:p>
            <a:endParaRPr lang="cs-CZ" smtClean="0"/>
          </a:p>
          <a:p>
            <a:r>
              <a:rPr lang="cs-CZ" smtClean="0"/>
              <a:t>Chová se- prasata, drůbež, ovce, rybolov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4213" y="476250"/>
            <a:ext cx="4833937" cy="12620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KREML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flipH="1">
            <a:off x="8686800" y="273050"/>
            <a:ext cx="61913" cy="131763"/>
          </a:xfrm>
        </p:spPr>
        <p:txBody>
          <a:bodyPr rtlCol="0">
            <a:normAutofit fontScale="250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7651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00113" y="1435100"/>
            <a:ext cx="7272337" cy="5162550"/>
          </a:xfrm>
        </p:spPr>
        <p:txBody>
          <a:bodyPr/>
          <a:lstStyle/>
          <a:p>
            <a:r>
              <a:rPr lang="cs-CZ" sz="2400" smtClean="0"/>
              <a:t>Slovo </a:t>
            </a:r>
            <a:r>
              <a:rPr lang="cs-CZ" sz="2400" b="1" smtClean="0"/>
              <a:t>kreml</a:t>
            </a:r>
            <a:r>
              <a:rPr lang="cs-CZ" sz="2400" smtClean="0"/>
              <a:t> znamenalo ve starém Rusku městský hrad nebo pevnost. Uvnitř se nacházejí nejvýznamnější ruské kostely, například chrám Nanebevzetí Panny Marie z 15. století. Kromě těchto (i dalších) kostelů jsou v Kremlu rovněž významné paláce, například „</a:t>
            </a:r>
            <a:r>
              <a:rPr lang="cs-CZ" sz="2400" i="1" smtClean="0"/>
              <a:t>Terjemskij dvorec</a:t>
            </a:r>
            <a:r>
              <a:rPr lang="cs-CZ" sz="2400" smtClean="0"/>
              <a:t>“ se soukromými komnatami carů. V několika palácích jsou vystaveny umělecké poklady ruské říše, shromážděné v průběhu celých staletí. </a:t>
            </a:r>
          </a:p>
        </p:txBody>
      </p:sp>
      <p:sp>
        <p:nvSpPr>
          <p:cNvPr id="27652" name="Obdélník 1"/>
          <p:cNvSpPr>
            <a:spLocks noChangeArrowheads="1"/>
          </p:cNvSpPr>
          <p:nvPr/>
        </p:nvSpPr>
        <p:spPr bwMode="auto">
          <a:xfrm>
            <a:off x="3779838" y="5661025"/>
            <a:ext cx="4572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2"/>
              </a:rPr>
              <a:t>http://www.google.cz/search?um=1&amp;hl=cs&amp;biw=1040&amp;bih=626&amp;tbm=isch&amp;sa=1&amp;q=moskva+kreml&amp;oq=moskva+kreml&amp;aq=f&amp;aqi=g1&amp;aql=&amp;gs_sm=e&amp;gs_upl=107851l110955l0l111548l8l8l1l6l7l0l329l329l3-1l1l0</a:t>
            </a:r>
            <a:endParaRPr lang="cs-CZ" sz="120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123P\AppData\Local\Microsoft\Windows\Temporary Internet Files\Content.IE5\S7687CZ2\MP900424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3513"/>
            <a:ext cx="9144000" cy="653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C:\Users\123P\AppData\Local\Microsoft\Windows\Temporary Internet Files\Content.IE5\AM1I8PN9\MP9004253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7825"/>
            <a:ext cx="9144000" cy="610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31.7.2011 20:06:54 </a:t>
            </a:r>
            <a:r>
              <a:rPr lang="cs-CZ" b="1" dirty="0"/>
              <a:t>[cit. </a:t>
            </a:r>
            <a:r>
              <a:rPr lang="cs-CZ" b="1" dirty="0" smtClean="0"/>
              <a:t>2011-07-31].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CAPTAIN </a:t>
            </a:r>
            <a:r>
              <a:rPr lang="cs-CZ" dirty="0" err="1" smtClean="0"/>
              <a:t>BLOOD:</a:t>
            </a:r>
            <a:r>
              <a:rPr lang="cs-CZ" dirty="0" err="1"/>
              <a:t>Russland</a:t>
            </a:r>
            <a:r>
              <a:rPr lang="cs-CZ" dirty="0"/>
              <a:t> </a:t>
            </a:r>
            <a:r>
              <a:rPr lang="cs-CZ" dirty="0" smtClean="0"/>
              <a:t>topo.png</a:t>
            </a:r>
            <a:r>
              <a:rPr lang="cs-CZ" b="1" dirty="0"/>
              <a:t> [online]. </a:t>
            </a:r>
            <a:r>
              <a:rPr lang="cs-CZ" b="1"/>
              <a:t>31.7.2011 </a:t>
            </a:r>
            <a:r>
              <a:rPr lang="cs-CZ" b="1" smtClean="0"/>
              <a:t>20:09:21 </a:t>
            </a:r>
            <a:r>
              <a:rPr lang="cs-CZ" b="1" dirty="0"/>
              <a:t>[cit. 2011-07-31].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Soubor:Russland_topo.png</a:t>
            </a:r>
            <a:r>
              <a:rPr lang="cs-CZ" dirty="0" smtClean="0"/>
              <a:t>&gt;.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SSOLBERGJ:</a:t>
            </a:r>
            <a:r>
              <a:rPr lang="en-US" dirty="0"/>
              <a:t>Russian Federation (orthographic projection).</a:t>
            </a:r>
            <a:r>
              <a:rPr lang="en-US" dirty="0" err="1" smtClean="0"/>
              <a:t>svg</a:t>
            </a:r>
            <a:r>
              <a:rPr lang="cs-CZ" b="1" dirty="0"/>
              <a:t> [online]. 31.7.2011 </a:t>
            </a:r>
            <a:r>
              <a:rPr lang="cs-CZ" b="1" dirty="0" smtClean="0"/>
              <a:t>20:17:27 </a:t>
            </a:r>
            <a:r>
              <a:rPr lang="cs-CZ" b="1" dirty="0"/>
              <a:t>[cit. 2011-07-31]. Dostupný z WWW: &lt; </a:t>
            </a:r>
            <a:r>
              <a:rPr lang="cs-CZ" dirty="0">
                <a:hlinkClick r:id="rId4"/>
              </a:rPr>
              <a:t>http://cs.wikipedia.org/wiki/</a:t>
            </a:r>
            <a:r>
              <a:rPr lang="cs-CZ" dirty="0" err="1">
                <a:hlinkClick r:id="rId4"/>
              </a:rPr>
              <a:t>Soubor:Russian_Federation</a:t>
            </a:r>
            <a:r>
              <a:rPr lang="cs-CZ" dirty="0">
                <a:hlinkClick r:id="rId4"/>
              </a:rPr>
              <a:t>_(</a:t>
            </a:r>
            <a:r>
              <a:rPr lang="cs-CZ" dirty="0" err="1">
                <a:hlinkClick r:id="rId4"/>
              </a:rPr>
              <a:t>orthographic_projection</a:t>
            </a:r>
            <a:r>
              <a:rPr lang="cs-CZ" dirty="0">
                <a:hlinkClick r:id="rId4"/>
              </a:rPr>
              <a:t>).</a:t>
            </a:r>
            <a:r>
              <a:rPr lang="cs-CZ" dirty="0" err="1" smtClean="0">
                <a:hlinkClick r:id="rId4"/>
              </a:rPr>
              <a:t>svg</a:t>
            </a:r>
            <a:r>
              <a:rPr lang="cs-CZ" dirty="0" smtClean="0"/>
              <a:t>&gt;.</a:t>
            </a:r>
            <a:endParaRPr lang="en-US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174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řehlednost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83</TotalTime>
  <Words>400</Words>
  <Application>Microsoft Office PowerPoint</Application>
  <PresentationFormat>Předvádění na obrazovce (4:3)</PresentationFormat>
  <Paragraphs>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Přehlednost</vt:lpstr>
      <vt:lpstr>Rusko</vt:lpstr>
      <vt:lpstr>RUSKÁ VLAJKA</vt:lpstr>
      <vt:lpstr>Snímek 3</vt:lpstr>
      <vt:lpstr>Snímek 4</vt:lpstr>
      <vt:lpstr>Základní informace</vt:lpstr>
      <vt:lpstr>Moskva</vt:lpstr>
      <vt:lpstr>Snímek 7</vt:lpstr>
      <vt:lpstr>Snímek 8</vt:lpstr>
      <vt:lpstr>Povrch</vt:lpstr>
      <vt:lpstr>Snímek 10</vt:lpstr>
      <vt:lpstr>Vodstvo</vt:lpstr>
      <vt:lpstr>Podnebí</vt:lpstr>
      <vt:lpstr>Obyvatelstvo+ Náboženství</vt:lpstr>
      <vt:lpstr>Hospodářství</vt:lpstr>
      <vt:lpstr>KREML</vt:lpstr>
      <vt:lpstr>Snímek 16</vt:lpstr>
      <vt:lpstr>Snímek 17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</dc:title>
  <dc:creator>123P</dc:creator>
  <cp:lastModifiedBy>Dum</cp:lastModifiedBy>
  <cp:revision>19</cp:revision>
  <dcterms:modified xsi:type="dcterms:W3CDTF">2012-03-16T15:21:58Z</dcterms:modified>
</cp:coreProperties>
</file>