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628DABA-3B27-4062-99FD-94E17370631C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1BEE84-4DF0-4493-BAD0-4F9179835A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77196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1E39E-A13B-4BAB-830E-066390D92CC7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434953-AB48-4A06-BBDC-26F3862157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35840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1E39E-A13B-4BAB-830E-066390D92CC7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434953-AB48-4A06-BBDC-26F3862157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80717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1E39E-A13B-4BAB-830E-066390D92CC7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434953-AB48-4A06-BBDC-26F3862157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789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1E39E-A13B-4BAB-830E-066390D92CC7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434953-AB48-4A06-BBDC-26F3862157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51371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1E39E-A13B-4BAB-830E-066390D92CC7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434953-AB48-4A06-BBDC-26F3862157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58987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1E39E-A13B-4BAB-830E-066390D92CC7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434953-AB48-4A06-BBDC-26F3862157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90533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1E39E-A13B-4BAB-830E-066390D92CC7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434953-AB48-4A06-BBDC-26F3862157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3054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1E39E-A13B-4BAB-830E-066390D92CC7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434953-AB48-4A06-BBDC-26F3862157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4998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1E39E-A13B-4BAB-830E-066390D92CC7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434953-AB48-4A06-BBDC-26F3862157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28182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1E39E-A13B-4BAB-830E-066390D92CC7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434953-AB48-4A06-BBDC-26F3862157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9954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1E39E-A13B-4BAB-830E-066390D92CC7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434953-AB48-4A06-BBDC-26F3862157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56569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61E39E-A13B-4BAB-830E-066390D92CC7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434953-AB48-4A06-BBDC-26F3862157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62140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grpSp>
        <p:nvGrpSpPr>
          <p:cNvPr id="4" name="Skupina 3"/>
          <p:cNvGrpSpPr/>
          <p:nvPr/>
        </p:nvGrpSpPr>
        <p:grpSpPr>
          <a:xfrm>
            <a:off x="395536" y="188640"/>
            <a:ext cx="8388945" cy="6400221"/>
            <a:chOff x="394830" y="500798"/>
            <a:chExt cx="8388945" cy="6400221"/>
          </a:xfrm>
        </p:grpSpPr>
        <p:graphicFrame>
          <p:nvGraphicFramePr>
            <p:cNvPr id="5" name="Group 40"/>
            <p:cNvGraphicFramePr>
              <a:graphicFrameLocks/>
            </p:cNvGraphicFramePr>
            <p:nvPr>
              <p:extLst>
                <p:ext uri="{D42A27DB-BD31-4B8C-83A1-F6EECF244321}">
                  <p14:modId xmlns:p14="http://schemas.microsoft.com/office/powerpoint/2010/main" val="1852284142"/>
                </p:ext>
              </p:extLst>
            </p:nvPr>
          </p:nvGraphicFramePr>
          <p:xfrm>
            <a:off x="394830" y="1364894"/>
            <a:ext cx="8388945" cy="4093214"/>
          </p:xfrm>
          <a:graphic>
            <a:graphicData uri="http://schemas.openxmlformats.org/drawingml/2006/table">
              <a:tbl>
                <a:tblPr/>
                <a:tblGrid>
                  <a:gridCol w="1993015"/>
                  <a:gridCol w="6395930"/>
                </a:tblGrid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1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FFFFFF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Číslo projektu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lang="cs-CZ" sz="1800" b="1" kern="1200" dirty="0" smtClean="0">
                            <a:solidFill>
                              <a:schemeClr val="tx1"/>
                            </a:solidFill>
                            <a:effectLst/>
                            <a:latin typeface="+mn-lt"/>
                            <a:ea typeface="+mn-ea"/>
                            <a:cs typeface="+mn-cs"/>
                          </a:rPr>
                          <a:t>CZ.1.07/1.4.00/21.2942</a:t>
                        </a:r>
                        <a:endPara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školy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Základní škola a mateřská škola, Jičín, 17. listopadu 109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materiálu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+mn-lt"/>
                            <a:cs typeface="Arial" charset="0"/>
                          </a:rPr>
                          <a:t>VY_32_INOVACE_VII_Nj3_10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Autor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Mgr. Klára Dvořáková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Vzdělávací obor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Německý jazyk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Téma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Perfekt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8., 9. 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74990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Datum tvorby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Březen 2013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478694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Anotace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Prezentace je určena k výkladu nové látky – minulého času sloves - </a:t>
                        </a: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perfekta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 gridSpan="2">
                    <a:txBody>
                      <a:bodyPr/>
                      <a:lstStyle/>
                      <a:p>
                        <a:pPr marL="0" marR="0" lvl="0" indent="0" algn="ctr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Pokud není uvedeno jinak, použitý materiál je z vlastních zdrojů autora. 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 hMerge="1">
                    <a:txBody>
                      <a:bodyPr/>
                      <a:lstStyle/>
                      <a:p>
                        <a:endParaRPr lang="cs-CZ"/>
                      </a:p>
                    </a:txBody>
                    <a:tcPr/>
                  </a:tc>
                </a:tr>
              </a:tbl>
            </a:graphicData>
          </a:graphic>
        </p:graphicFrame>
        <p:sp>
          <p:nvSpPr>
            <p:cNvPr id="6" name="Obdélník 5"/>
            <p:cNvSpPr/>
            <p:nvPr/>
          </p:nvSpPr>
          <p:spPr>
            <a:xfrm>
              <a:off x="467544" y="500798"/>
              <a:ext cx="3270319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>
                <a:defRPr/>
              </a:pPr>
              <a:r>
                <a:rPr lang="cs-CZ" sz="2000" b="1" dirty="0"/>
                <a:t>DIGITÁLNÍ UČEBNÍ MATERIÁL</a:t>
              </a:r>
            </a:p>
          </p:txBody>
        </p:sp>
        <p:pic>
          <p:nvPicPr>
            <p:cNvPr id="7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51014" y="5613366"/>
              <a:ext cx="5270296" cy="128765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8" name="Obrázek 7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763112" y="500798"/>
              <a:ext cx="1317918" cy="720080"/>
            </a:xfrm>
            <a:prstGeom prst="rect">
              <a:avLst/>
            </a:prstGeom>
            <a:effectLst>
              <a:softEdge rad="12700"/>
            </a:effectLst>
          </p:spPr>
        </p:pic>
      </p:grpSp>
    </p:spTree>
    <p:extLst>
      <p:ext uri="{BB962C8B-B14F-4D97-AF65-F5344CB8AC3E}">
        <p14:creationId xmlns:p14="http://schemas.microsoft.com/office/powerpoint/2010/main" val="3122846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Perfekt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/>
              <a:t>Schwache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starke</a:t>
            </a:r>
            <a:r>
              <a:rPr lang="cs-CZ" dirty="0" smtClean="0"/>
              <a:t> Verben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35276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Perfektum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Perfektum je další </a:t>
            </a:r>
            <a:r>
              <a:rPr lang="cs-CZ" dirty="0" smtClean="0">
                <a:solidFill>
                  <a:srgbClr val="FF0000"/>
                </a:solidFill>
              </a:rPr>
              <a:t>minulý čas</a:t>
            </a:r>
            <a:r>
              <a:rPr lang="cs-CZ" dirty="0" smtClean="0"/>
              <a:t>, který se používá hlavně </a:t>
            </a:r>
            <a:r>
              <a:rPr lang="cs-CZ" dirty="0" smtClean="0">
                <a:solidFill>
                  <a:srgbClr val="FF0000"/>
                </a:solidFill>
              </a:rPr>
              <a:t>při ústním projevu</a:t>
            </a:r>
            <a:r>
              <a:rPr lang="cs-CZ" dirty="0" smtClean="0"/>
              <a:t>. Pouze u sloves „</a:t>
            </a:r>
            <a:r>
              <a:rPr lang="cs-CZ" dirty="0" err="1" smtClean="0"/>
              <a:t>haben</a:t>
            </a:r>
            <a:r>
              <a:rPr lang="cs-CZ" dirty="0" smtClean="0"/>
              <a:t>“ a „</a:t>
            </a:r>
            <a:r>
              <a:rPr lang="cs-CZ" dirty="0" err="1" smtClean="0"/>
              <a:t>sein</a:t>
            </a:r>
            <a:r>
              <a:rPr lang="cs-CZ" dirty="0" smtClean="0"/>
              <a:t>“ a u způsobových sloves se i při ústním projevu častěji používá préteritum.</a:t>
            </a:r>
          </a:p>
          <a:p>
            <a:pPr marL="0" indent="0">
              <a:buNone/>
            </a:pPr>
            <a:r>
              <a:rPr lang="cs-CZ" dirty="0" smtClean="0"/>
              <a:t>Má </a:t>
            </a:r>
            <a:r>
              <a:rPr lang="cs-CZ" dirty="0" smtClean="0">
                <a:solidFill>
                  <a:srgbClr val="00B0F0"/>
                </a:solidFill>
              </a:rPr>
              <a:t>dvě části</a:t>
            </a:r>
            <a:r>
              <a:rPr lang="cs-CZ" dirty="0" smtClean="0"/>
              <a:t>: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rgbClr val="00B0F0"/>
                </a:solidFill>
              </a:rPr>
              <a:t>Pomocné sloveso </a:t>
            </a:r>
            <a:r>
              <a:rPr lang="cs-CZ" dirty="0" smtClean="0"/>
              <a:t>(</a:t>
            </a:r>
            <a:r>
              <a:rPr lang="cs-CZ" dirty="0" err="1" smtClean="0"/>
              <a:t>Hilfsverb</a:t>
            </a:r>
            <a:r>
              <a:rPr lang="cs-CZ" dirty="0" smtClean="0"/>
              <a:t>) – </a:t>
            </a:r>
            <a:r>
              <a:rPr lang="cs-CZ" dirty="0" err="1" smtClean="0"/>
              <a:t>haben</a:t>
            </a:r>
            <a:r>
              <a:rPr lang="cs-CZ" dirty="0" smtClean="0"/>
              <a:t>, </a:t>
            </a:r>
            <a:r>
              <a:rPr lang="cs-CZ" dirty="0" err="1" smtClean="0"/>
              <a:t>sein</a:t>
            </a:r>
            <a:r>
              <a:rPr lang="cs-CZ" dirty="0" smtClean="0"/>
              <a:t> (v časovaném tvaru)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rgbClr val="00B0F0"/>
                </a:solidFill>
              </a:rPr>
              <a:t>Významové sloveso </a:t>
            </a:r>
            <a:r>
              <a:rPr lang="cs-CZ" dirty="0" smtClean="0"/>
              <a:t>ve tvaru „</a:t>
            </a:r>
            <a:r>
              <a:rPr lang="cs-CZ" dirty="0" err="1" smtClean="0"/>
              <a:t>Partizip</a:t>
            </a:r>
            <a:r>
              <a:rPr lang="cs-CZ" dirty="0" smtClean="0"/>
              <a:t> II“ (příčestí minulé)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90855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56792"/>
            <a:ext cx="8435280" cy="456937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Pomocné sloveso </a:t>
            </a:r>
            <a:r>
              <a:rPr lang="cs-CZ" dirty="0" smtClean="0">
                <a:solidFill>
                  <a:srgbClr val="FFC000"/>
                </a:solidFill>
              </a:rPr>
              <a:t>„</a:t>
            </a:r>
            <a:r>
              <a:rPr lang="cs-CZ" dirty="0" err="1" smtClean="0">
                <a:solidFill>
                  <a:srgbClr val="FFC000"/>
                </a:solidFill>
              </a:rPr>
              <a:t>sein</a:t>
            </a:r>
            <a:r>
              <a:rPr lang="cs-CZ" dirty="0" smtClean="0">
                <a:solidFill>
                  <a:srgbClr val="FFC000"/>
                </a:solidFill>
              </a:rPr>
              <a:t>“ </a:t>
            </a:r>
            <a:r>
              <a:rPr lang="cs-CZ" dirty="0" smtClean="0"/>
              <a:t>se používá u sloves vyjadřujících </a:t>
            </a:r>
            <a:r>
              <a:rPr lang="cs-CZ" dirty="0" smtClean="0">
                <a:solidFill>
                  <a:srgbClr val="FFC000"/>
                </a:solidFill>
              </a:rPr>
              <a:t>pohyb</a:t>
            </a:r>
            <a:r>
              <a:rPr lang="cs-CZ" dirty="0" smtClean="0"/>
              <a:t>. „</a:t>
            </a:r>
            <a:r>
              <a:rPr lang="cs-CZ" dirty="0" err="1" smtClean="0">
                <a:solidFill>
                  <a:srgbClr val="92D050"/>
                </a:solidFill>
              </a:rPr>
              <a:t>Partizip</a:t>
            </a:r>
            <a:r>
              <a:rPr lang="cs-CZ" dirty="0" smtClean="0">
                <a:solidFill>
                  <a:srgbClr val="92D050"/>
                </a:solidFill>
              </a:rPr>
              <a:t> II</a:t>
            </a:r>
            <a:r>
              <a:rPr lang="cs-CZ" dirty="0" smtClean="0"/>
              <a:t>“ se tvoří většinou předponou </a:t>
            </a:r>
            <a:r>
              <a:rPr lang="cs-CZ" dirty="0" err="1" smtClean="0">
                <a:solidFill>
                  <a:srgbClr val="92D050"/>
                </a:solidFill>
              </a:rPr>
              <a:t>ge</a:t>
            </a:r>
            <a:r>
              <a:rPr lang="cs-CZ" dirty="0" smtClean="0">
                <a:solidFill>
                  <a:srgbClr val="92D050"/>
                </a:solidFill>
              </a:rPr>
              <a:t>-</a:t>
            </a:r>
            <a:r>
              <a:rPr lang="cs-CZ" dirty="0" smtClean="0"/>
              <a:t> a příponou </a:t>
            </a:r>
            <a:r>
              <a:rPr lang="cs-CZ" dirty="0" smtClean="0">
                <a:solidFill>
                  <a:srgbClr val="00B0F0"/>
                </a:solidFill>
              </a:rPr>
              <a:t>–(e)t </a:t>
            </a:r>
            <a:r>
              <a:rPr lang="cs-CZ" dirty="0" smtClean="0"/>
              <a:t>u </a:t>
            </a:r>
            <a:r>
              <a:rPr lang="cs-CZ" dirty="0" smtClean="0">
                <a:solidFill>
                  <a:srgbClr val="00B0F0"/>
                </a:solidFill>
              </a:rPr>
              <a:t>sloves slabých </a:t>
            </a:r>
            <a:r>
              <a:rPr lang="cs-CZ" dirty="0" smtClean="0"/>
              <a:t>nebo </a:t>
            </a:r>
            <a:r>
              <a:rPr lang="cs-CZ" dirty="0" smtClean="0">
                <a:solidFill>
                  <a:srgbClr val="7030A0"/>
                </a:solidFill>
              </a:rPr>
              <a:t>– en </a:t>
            </a:r>
            <a:r>
              <a:rPr lang="cs-CZ" dirty="0" smtClean="0"/>
              <a:t>u </a:t>
            </a:r>
            <a:r>
              <a:rPr lang="cs-CZ" dirty="0" smtClean="0">
                <a:solidFill>
                  <a:srgbClr val="7030A0"/>
                </a:solidFill>
              </a:rPr>
              <a:t>sloves silných</a:t>
            </a:r>
            <a:r>
              <a:rPr lang="cs-CZ" dirty="0" smtClean="0"/>
              <a:t>. U silných sloves se někdy mění kmenová samohláska. „</a:t>
            </a:r>
            <a:r>
              <a:rPr lang="cs-CZ" dirty="0" err="1" smtClean="0"/>
              <a:t>Partizip</a:t>
            </a:r>
            <a:r>
              <a:rPr lang="cs-CZ" dirty="0" smtClean="0"/>
              <a:t> II“ musí být vždy na posledním místě ve větě.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232359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U sloves s </a:t>
            </a:r>
            <a:r>
              <a:rPr lang="cs-CZ" dirty="0" smtClean="0">
                <a:solidFill>
                  <a:srgbClr val="FF0000"/>
                </a:solidFill>
              </a:rPr>
              <a:t>odlučitelnou předponou </a:t>
            </a:r>
            <a:r>
              <a:rPr lang="cs-CZ" dirty="0" smtClean="0"/>
              <a:t>(</a:t>
            </a:r>
            <a:r>
              <a:rPr lang="cs-CZ" dirty="0" err="1" smtClean="0"/>
              <a:t>auspacken</a:t>
            </a:r>
            <a:r>
              <a:rPr lang="cs-CZ" dirty="0" smtClean="0"/>
              <a:t>, </a:t>
            </a:r>
            <a:r>
              <a:rPr lang="cs-CZ" dirty="0" err="1" smtClean="0"/>
              <a:t>aussehen</a:t>
            </a:r>
            <a:r>
              <a:rPr lang="cs-CZ" dirty="0" smtClean="0"/>
              <a:t>, </a:t>
            </a:r>
            <a:r>
              <a:rPr lang="cs-CZ" dirty="0" err="1" smtClean="0"/>
              <a:t>mitnehmen</a:t>
            </a:r>
            <a:r>
              <a:rPr lang="cs-CZ" dirty="0" smtClean="0"/>
              <a:t>, </a:t>
            </a:r>
            <a:r>
              <a:rPr lang="cs-CZ" dirty="0" err="1" smtClean="0"/>
              <a:t>einkaufen</a:t>
            </a:r>
            <a:r>
              <a:rPr lang="cs-CZ" dirty="0" smtClean="0"/>
              <a:t>, </a:t>
            </a:r>
            <a:r>
              <a:rPr lang="cs-CZ" dirty="0" err="1" smtClean="0"/>
              <a:t>fernsehen</a:t>
            </a:r>
            <a:r>
              <a:rPr lang="cs-CZ" dirty="0" smtClean="0"/>
              <a:t>) se ve tvaru „</a:t>
            </a:r>
            <a:r>
              <a:rPr lang="cs-CZ" dirty="0" err="1" smtClean="0"/>
              <a:t>Partizip</a:t>
            </a:r>
            <a:r>
              <a:rPr lang="cs-CZ" dirty="0" smtClean="0"/>
              <a:t> II“ vkládá </a:t>
            </a:r>
            <a:r>
              <a:rPr lang="cs-CZ" dirty="0" smtClean="0">
                <a:solidFill>
                  <a:srgbClr val="FF0000"/>
                </a:solidFill>
              </a:rPr>
              <a:t>„</a:t>
            </a:r>
            <a:r>
              <a:rPr lang="cs-CZ" dirty="0" err="1" smtClean="0">
                <a:solidFill>
                  <a:srgbClr val="FF0000"/>
                </a:solidFill>
              </a:rPr>
              <a:t>ge</a:t>
            </a:r>
            <a:r>
              <a:rPr lang="cs-CZ" dirty="0" smtClean="0">
                <a:solidFill>
                  <a:srgbClr val="FF0000"/>
                </a:solidFill>
              </a:rPr>
              <a:t>“ mezi předponu a sloveso</a:t>
            </a:r>
            <a:r>
              <a:rPr lang="cs-CZ" dirty="0" smtClean="0"/>
              <a:t>:</a:t>
            </a:r>
          </a:p>
          <a:p>
            <a:pPr>
              <a:buFontTx/>
              <a:buChar char="-"/>
            </a:pP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haben</a:t>
            </a:r>
            <a:r>
              <a:rPr lang="cs-CZ" dirty="0" smtClean="0"/>
              <a:t> </a:t>
            </a:r>
            <a:r>
              <a:rPr lang="cs-CZ" dirty="0" err="1" smtClean="0"/>
              <a:t>alles</a:t>
            </a:r>
            <a:r>
              <a:rPr lang="cs-CZ" dirty="0" smtClean="0"/>
              <a:t> </a:t>
            </a:r>
            <a:r>
              <a:rPr lang="cs-CZ" dirty="0" err="1" smtClean="0"/>
              <a:t>schon</a:t>
            </a:r>
            <a:r>
              <a:rPr lang="cs-CZ" dirty="0" smtClean="0"/>
              <a:t> </a:t>
            </a:r>
            <a:r>
              <a:rPr lang="cs-CZ" dirty="0" err="1" smtClean="0"/>
              <a:t>aus</a:t>
            </a:r>
            <a:r>
              <a:rPr lang="cs-CZ" dirty="0" err="1" smtClean="0">
                <a:solidFill>
                  <a:srgbClr val="FF0000"/>
                </a:solidFill>
              </a:rPr>
              <a:t>ge</a:t>
            </a:r>
            <a:r>
              <a:rPr lang="cs-CZ" dirty="0" err="1" smtClean="0"/>
              <a:t>packt</a:t>
            </a:r>
            <a:r>
              <a:rPr lang="cs-CZ" dirty="0" smtClean="0"/>
              <a:t>.</a:t>
            </a:r>
          </a:p>
          <a:p>
            <a:pPr>
              <a:buFontTx/>
              <a:buChar char="-"/>
            </a:pPr>
            <a:r>
              <a:rPr lang="cs-CZ" dirty="0" smtClean="0"/>
              <a:t>Der </a:t>
            </a:r>
            <a:r>
              <a:rPr lang="cs-CZ" dirty="0" err="1" smtClean="0"/>
              <a:t>Lehrer</a:t>
            </a:r>
            <a:r>
              <a:rPr lang="cs-CZ" dirty="0" smtClean="0"/>
              <a:t> </a:t>
            </a:r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Tür</a:t>
            </a:r>
            <a:r>
              <a:rPr lang="cs-CZ" dirty="0" smtClean="0"/>
              <a:t> </a:t>
            </a:r>
            <a:r>
              <a:rPr lang="cs-CZ" dirty="0" err="1" smtClean="0"/>
              <a:t>auf</a:t>
            </a:r>
            <a:r>
              <a:rPr lang="cs-CZ" dirty="0" err="1" smtClean="0">
                <a:solidFill>
                  <a:srgbClr val="FF0000"/>
                </a:solidFill>
              </a:rPr>
              <a:t>ge</a:t>
            </a:r>
            <a:r>
              <a:rPr lang="cs-CZ" dirty="0" err="1" smtClean="0"/>
              <a:t>macht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95850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548680"/>
            <a:ext cx="8229600" cy="4525963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U sloves s </a:t>
            </a:r>
            <a:r>
              <a:rPr lang="cs-CZ" dirty="0" smtClean="0">
                <a:solidFill>
                  <a:srgbClr val="92D050"/>
                </a:solidFill>
              </a:rPr>
              <a:t>neodlučitelnou předponou </a:t>
            </a:r>
            <a:r>
              <a:rPr lang="cs-CZ" dirty="0" smtClean="0"/>
              <a:t>(</a:t>
            </a:r>
            <a:r>
              <a:rPr lang="cs-CZ" dirty="0" err="1" smtClean="0"/>
              <a:t>be</a:t>
            </a:r>
            <a:r>
              <a:rPr lang="cs-CZ" dirty="0" smtClean="0"/>
              <a:t>-, </a:t>
            </a:r>
            <a:r>
              <a:rPr lang="cs-CZ" dirty="0" err="1" smtClean="0"/>
              <a:t>ge</a:t>
            </a:r>
            <a:r>
              <a:rPr lang="cs-CZ" dirty="0" smtClean="0"/>
              <a:t>-, </a:t>
            </a:r>
            <a:r>
              <a:rPr lang="cs-CZ" dirty="0" err="1" smtClean="0"/>
              <a:t>ent</a:t>
            </a:r>
            <a:r>
              <a:rPr lang="cs-CZ" dirty="0" smtClean="0"/>
              <a:t>-, </a:t>
            </a:r>
            <a:r>
              <a:rPr lang="cs-CZ" dirty="0" err="1" smtClean="0"/>
              <a:t>emp</a:t>
            </a:r>
            <a:r>
              <a:rPr lang="cs-CZ" dirty="0" smtClean="0"/>
              <a:t>-, </a:t>
            </a:r>
            <a:r>
              <a:rPr lang="cs-CZ" dirty="0" err="1" smtClean="0"/>
              <a:t>er</a:t>
            </a:r>
            <a:r>
              <a:rPr lang="cs-CZ" dirty="0" smtClean="0"/>
              <a:t>-, ver-, </a:t>
            </a:r>
            <a:r>
              <a:rPr lang="cs-CZ" dirty="0" err="1" smtClean="0"/>
              <a:t>zer</a:t>
            </a:r>
            <a:r>
              <a:rPr lang="cs-CZ" dirty="0" smtClean="0"/>
              <a:t>-) ve tvaru „</a:t>
            </a:r>
            <a:r>
              <a:rPr lang="cs-CZ" dirty="0" err="1" smtClean="0"/>
              <a:t>Partizip</a:t>
            </a:r>
            <a:r>
              <a:rPr lang="cs-CZ" dirty="0" smtClean="0"/>
              <a:t> II“ </a:t>
            </a:r>
            <a:r>
              <a:rPr lang="cs-CZ" dirty="0" smtClean="0">
                <a:solidFill>
                  <a:srgbClr val="92D050"/>
                </a:solidFill>
              </a:rPr>
              <a:t>není na začátku „</a:t>
            </a:r>
            <a:r>
              <a:rPr lang="cs-CZ" dirty="0" err="1" smtClean="0">
                <a:solidFill>
                  <a:srgbClr val="92D050"/>
                </a:solidFill>
              </a:rPr>
              <a:t>ge</a:t>
            </a:r>
            <a:r>
              <a:rPr lang="cs-CZ" dirty="0" smtClean="0">
                <a:solidFill>
                  <a:srgbClr val="92D050"/>
                </a:solidFill>
              </a:rPr>
              <a:t>-“: </a:t>
            </a:r>
          </a:p>
          <a:p>
            <a:pPr>
              <a:buFontTx/>
              <a:buChar char="-"/>
            </a:pP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habe</a:t>
            </a:r>
            <a:r>
              <a:rPr lang="cs-CZ" dirty="0" smtClean="0"/>
              <a:t> </a:t>
            </a:r>
            <a:r>
              <a:rPr lang="cs-CZ" dirty="0" err="1" smtClean="0"/>
              <a:t>viele</a:t>
            </a:r>
            <a:r>
              <a:rPr lang="cs-CZ" dirty="0" smtClean="0"/>
              <a:t> </a:t>
            </a:r>
            <a:r>
              <a:rPr lang="cs-CZ" dirty="0" err="1" smtClean="0"/>
              <a:t>Geschenke</a:t>
            </a:r>
            <a:r>
              <a:rPr lang="cs-CZ" dirty="0" smtClean="0"/>
              <a:t> </a:t>
            </a:r>
            <a:r>
              <a:rPr lang="cs-CZ" dirty="0" err="1" smtClean="0"/>
              <a:t>bekommen</a:t>
            </a:r>
            <a:r>
              <a:rPr lang="cs-CZ" dirty="0" smtClean="0"/>
              <a:t>.</a:t>
            </a:r>
          </a:p>
          <a:p>
            <a:pPr>
              <a:buFontTx/>
              <a:buChar char="-"/>
            </a:pPr>
            <a:r>
              <a:rPr lang="cs-CZ" dirty="0" smtClean="0"/>
              <a:t>Er </a:t>
            </a:r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dirty="0" err="1" smtClean="0"/>
              <a:t>eine</a:t>
            </a:r>
            <a:r>
              <a:rPr lang="cs-CZ" dirty="0" smtClean="0"/>
              <a:t> </a:t>
            </a:r>
            <a:r>
              <a:rPr lang="cs-CZ" dirty="0" err="1" smtClean="0"/>
              <a:t>Geschichte</a:t>
            </a:r>
            <a:r>
              <a:rPr lang="cs-CZ" dirty="0" smtClean="0"/>
              <a:t> </a:t>
            </a:r>
            <a:r>
              <a:rPr lang="cs-CZ" dirty="0" err="1" smtClean="0"/>
              <a:t>erzählt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345338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U sloves </a:t>
            </a:r>
            <a:r>
              <a:rPr lang="cs-CZ" dirty="0" smtClean="0">
                <a:solidFill>
                  <a:srgbClr val="FFC000"/>
                </a:solidFill>
              </a:rPr>
              <a:t>končících na „-</a:t>
            </a:r>
            <a:r>
              <a:rPr lang="cs-CZ" dirty="0" err="1" smtClean="0">
                <a:solidFill>
                  <a:srgbClr val="FFC000"/>
                </a:solidFill>
              </a:rPr>
              <a:t>ieren</a:t>
            </a:r>
            <a:r>
              <a:rPr lang="cs-CZ" dirty="0" smtClean="0">
                <a:solidFill>
                  <a:srgbClr val="FFC000"/>
                </a:solidFill>
              </a:rPr>
              <a:t>“ </a:t>
            </a:r>
            <a:r>
              <a:rPr lang="cs-CZ" dirty="0" smtClean="0"/>
              <a:t>(</a:t>
            </a:r>
            <a:r>
              <a:rPr lang="cs-CZ" dirty="0" err="1" smtClean="0"/>
              <a:t>gratulieren</a:t>
            </a:r>
            <a:r>
              <a:rPr lang="cs-CZ" dirty="0" smtClean="0"/>
              <a:t>, </a:t>
            </a:r>
            <a:r>
              <a:rPr lang="cs-CZ" dirty="0" err="1" smtClean="0"/>
              <a:t>orientieren</a:t>
            </a:r>
            <a:r>
              <a:rPr lang="cs-CZ" dirty="0" smtClean="0"/>
              <a:t>, </a:t>
            </a:r>
            <a:r>
              <a:rPr lang="cs-CZ" dirty="0" err="1" smtClean="0"/>
              <a:t>studieren</a:t>
            </a:r>
            <a:r>
              <a:rPr lang="cs-CZ" dirty="0" smtClean="0"/>
              <a:t>, </a:t>
            </a:r>
            <a:r>
              <a:rPr lang="cs-CZ" dirty="0" err="1" smtClean="0"/>
              <a:t>operieren</a:t>
            </a:r>
            <a:r>
              <a:rPr lang="cs-CZ" dirty="0" smtClean="0"/>
              <a:t>, </a:t>
            </a:r>
            <a:r>
              <a:rPr lang="cs-CZ" dirty="0" err="1" smtClean="0"/>
              <a:t>kontrolieren</a:t>
            </a:r>
            <a:r>
              <a:rPr lang="cs-CZ" dirty="0" smtClean="0"/>
              <a:t>, </a:t>
            </a:r>
            <a:r>
              <a:rPr lang="cs-CZ" dirty="0" err="1" smtClean="0"/>
              <a:t>reparieren</a:t>
            </a:r>
            <a:r>
              <a:rPr lang="cs-CZ" dirty="0" smtClean="0"/>
              <a:t>) ve tvaru „</a:t>
            </a:r>
            <a:r>
              <a:rPr lang="cs-CZ" dirty="0" err="1" smtClean="0"/>
              <a:t>Partizip</a:t>
            </a:r>
            <a:r>
              <a:rPr lang="cs-CZ" dirty="0" smtClean="0"/>
              <a:t> II“ </a:t>
            </a:r>
            <a:r>
              <a:rPr lang="cs-CZ" dirty="0" smtClean="0">
                <a:solidFill>
                  <a:srgbClr val="FFC000"/>
                </a:solidFill>
              </a:rPr>
              <a:t>není na začátku „</a:t>
            </a:r>
            <a:r>
              <a:rPr lang="cs-CZ" dirty="0" err="1" smtClean="0">
                <a:solidFill>
                  <a:srgbClr val="FFC000"/>
                </a:solidFill>
              </a:rPr>
              <a:t>ge</a:t>
            </a:r>
            <a:r>
              <a:rPr lang="cs-CZ" dirty="0" smtClean="0">
                <a:solidFill>
                  <a:srgbClr val="FFC000"/>
                </a:solidFill>
              </a:rPr>
              <a:t>-“:</a:t>
            </a:r>
          </a:p>
          <a:p>
            <a:pPr>
              <a:buFontTx/>
              <a:buChar char="-"/>
            </a:pPr>
            <a:r>
              <a:rPr lang="cs-CZ" dirty="0" err="1" smtClean="0"/>
              <a:t>Alle</a:t>
            </a:r>
            <a:r>
              <a:rPr lang="cs-CZ" dirty="0" smtClean="0"/>
              <a:t> </a:t>
            </a:r>
            <a:r>
              <a:rPr lang="cs-CZ" dirty="0" err="1" smtClean="0"/>
              <a:t>haben</a:t>
            </a:r>
            <a:r>
              <a:rPr lang="cs-CZ" dirty="0" smtClean="0"/>
              <a:t> </a:t>
            </a:r>
            <a:r>
              <a:rPr lang="cs-CZ" dirty="0" err="1" smtClean="0"/>
              <a:t>ihm</a:t>
            </a:r>
            <a:r>
              <a:rPr lang="cs-CZ" dirty="0" smtClean="0"/>
              <a:t> </a:t>
            </a:r>
            <a:r>
              <a:rPr lang="cs-CZ" dirty="0" err="1" smtClean="0"/>
              <a:t>gratuliert</a:t>
            </a:r>
            <a:r>
              <a:rPr lang="cs-CZ" dirty="0" smtClean="0"/>
              <a:t>.</a:t>
            </a:r>
          </a:p>
          <a:p>
            <a:pPr>
              <a:buFontTx/>
              <a:buChar char="-"/>
            </a:pP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haben</a:t>
            </a:r>
            <a:r>
              <a:rPr lang="cs-CZ" dirty="0" smtClean="0"/>
              <a:t> </a:t>
            </a:r>
            <a:r>
              <a:rPr lang="cs-CZ" dirty="0" err="1" smtClean="0"/>
              <a:t>uns</a:t>
            </a:r>
            <a:r>
              <a:rPr lang="cs-CZ" dirty="0" smtClean="0"/>
              <a:t> nach der </a:t>
            </a:r>
            <a:r>
              <a:rPr lang="cs-CZ" dirty="0" err="1" smtClean="0"/>
              <a:t>Landkarte</a:t>
            </a:r>
            <a:r>
              <a:rPr lang="cs-CZ" dirty="0" smtClean="0"/>
              <a:t> </a:t>
            </a:r>
            <a:r>
              <a:rPr lang="cs-CZ" dirty="0" err="1" smtClean="0"/>
              <a:t>orientiert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3099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556792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!!!!!!!!!!!!!!!!!!!!!!!!!!!!!!!!!!!!!!!!!!!!!!!!!!!!!!!!!!!!</a:t>
            </a:r>
            <a:r>
              <a:rPr lang="cs-CZ" dirty="0" smtClean="0"/>
              <a:t>!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U slovesa </a:t>
            </a:r>
            <a:r>
              <a:rPr lang="cs-CZ" dirty="0" err="1" smtClean="0">
                <a:solidFill>
                  <a:srgbClr val="0070C0"/>
                </a:solidFill>
              </a:rPr>
              <a:t>bleiben</a:t>
            </a:r>
            <a:r>
              <a:rPr lang="cs-CZ" dirty="0" smtClean="0">
                <a:solidFill>
                  <a:srgbClr val="0070C0"/>
                </a:solidFill>
              </a:rPr>
              <a:t> je pomocné sloveso „</a:t>
            </a:r>
            <a:r>
              <a:rPr lang="cs-CZ" dirty="0" err="1" smtClean="0">
                <a:solidFill>
                  <a:srgbClr val="0070C0"/>
                </a:solidFill>
              </a:rPr>
              <a:t>sein</a:t>
            </a:r>
            <a:r>
              <a:rPr lang="cs-CZ" dirty="0" smtClean="0"/>
              <a:t>“:</a:t>
            </a:r>
          </a:p>
          <a:p>
            <a:pPr marL="0" indent="0">
              <a:buNone/>
            </a:pPr>
            <a:r>
              <a:rPr lang="cs-CZ" dirty="0" smtClean="0"/>
              <a:t>-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Wochenende</a:t>
            </a:r>
            <a:r>
              <a:rPr lang="cs-CZ" dirty="0" smtClean="0"/>
              <a:t> </a:t>
            </a:r>
            <a:r>
              <a:rPr lang="cs-CZ" dirty="0" err="1" smtClean="0"/>
              <a:t>sind</a:t>
            </a:r>
            <a:r>
              <a:rPr lang="cs-CZ" dirty="0" smtClean="0"/>
              <a:t>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zu</a:t>
            </a:r>
            <a:r>
              <a:rPr lang="cs-CZ" dirty="0" smtClean="0"/>
              <a:t> </a:t>
            </a:r>
            <a:r>
              <a:rPr lang="cs-CZ" dirty="0" err="1" smtClean="0"/>
              <a:t>Hause</a:t>
            </a:r>
            <a:r>
              <a:rPr lang="cs-CZ" dirty="0" smtClean="0"/>
              <a:t> </a:t>
            </a:r>
            <a:r>
              <a:rPr lang="cs-CZ" dirty="0" err="1" smtClean="0"/>
              <a:t>geblieben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9402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a použitá literatura: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Tlustý P., Cihlářová V., </a:t>
            </a:r>
            <a:r>
              <a:rPr lang="cs-CZ" dirty="0" err="1"/>
              <a:t>Wicke</a:t>
            </a:r>
            <a:r>
              <a:rPr lang="cs-CZ" dirty="0"/>
              <a:t> M.U.: </a:t>
            </a:r>
            <a:r>
              <a:rPr lang="cs-CZ" dirty="0" err="1"/>
              <a:t>Spaß</a:t>
            </a:r>
            <a:r>
              <a:rPr lang="cs-CZ" dirty="0"/>
              <a:t> </a:t>
            </a:r>
            <a:r>
              <a:rPr lang="cs-CZ" dirty="0" err="1"/>
              <a:t>mit</a:t>
            </a:r>
            <a:r>
              <a:rPr lang="cs-CZ" dirty="0"/>
              <a:t> Max 1, Plzeň: Fraus, 2002. ISBN 80-7238-141-5</a:t>
            </a:r>
          </a:p>
          <a:p>
            <a:endParaRPr lang="cs-CZ" dirty="0"/>
          </a:p>
          <a:p>
            <a:r>
              <a:rPr lang="cs-CZ" dirty="0"/>
              <a:t>Materiál je určen pro bezplatné používání pro potřeby výuky a vzdělávání na všech typech škol a školských zařízení. Jakékoliv další využití podléhá autorskému zákonu.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63439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92</TotalTime>
  <Words>403</Words>
  <Application>Microsoft Office PowerPoint</Application>
  <PresentationFormat>Předvádění na obrazovce (4:3)</PresentationFormat>
  <Paragraphs>47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Perfekt</vt:lpstr>
      <vt:lpstr>Perfektum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 a použitá literatura: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10</cp:revision>
  <dcterms:created xsi:type="dcterms:W3CDTF">2013-06-21T18:58:43Z</dcterms:created>
  <dcterms:modified xsi:type="dcterms:W3CDTF">2013-07-29T18:52:59Z</dcterms:modified>
</cp:coreProperties>
</file>