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2" r:id="rId2"/>
    <p:sldId id="256" r:id="rId3"/>
    <p:sldId id="257" r:id="rId4"/>
    <p:sldId id="258" r:id="rId5"/>
    <p:sldId id="261" r:id="rId6"/>
    <p:sldId id="259" r:id="rId7"/>
    <p:sldId id="260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8E237-A2EA-49E7-B75A-5139593CB42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6E94E15-0120-4742-94E5-D79ACD739A4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8E237-A2EA-49E7-B75A-5139593CB42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94E15-0120-4742-94E5-D79ACD739A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8E237-A2EA-49E7-B75A-5139593CB42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94E15-0120-4742-94E5-D79ACD739A4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8E237-A2EA-49E7-B75A-5139593CB42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94E15-0120-4742-94E5-D79ACD739A4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8E237-A2EA-49E7-B75A-5139593CB42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94E15-0120-4742-94E5-D79ACD739A4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8E237-A2EA-49E7-B75A-5139593CB42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94E15-0120-4742-94E5-D79ACD739A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8E237-A2EA-49E7-B75A-5139593CB42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94E15-0120-4742-94E5-D79ACD739A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8E237-A2EA-49E7-B75A-5139593CB42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94E15-0120-4742-94E5-D79ACD739A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8E237-A2EA-49E7-B75A-5139593CB42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94E15-0120-4742-94E5-D79ACD739A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8E237-A2EA-49E7-B75A-5139593CB42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94E15-0120-4742-94E5-D79ACD739A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8E237-A2EA-49E7-B75A-5139593CB42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94E15-0120-4742-94E5-D79ACD739A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DF8E237-A2EA-49E7-B75A-5139593CB42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6E94E15-0120-4742-94E5-D79ACD739A4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2013132686"/>
                </p:ext>
              </p:extLst>
            </p:nvPr>
          </p:nvGraphicFramePr>
          <p:xfrm>
            <a:off x="394830" y="1364894"/>
            <a:ext cx="8388945" cy="4093214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VY_32_INOVACE_VII_Nj3_14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Klára Dvořáková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Německý jazyk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Stupňování - </a:t>
                        </a:r>
                        <a:r>
                          <a:rPr kumimoji="0" lang="cs-CZ" sz="1600" b="0" i="0" u="none" strike="noStrike" cap="none" normalizeH="0" baseline="0" dirty="0" err="1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Steigerung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8., 9.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Březen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Prezentace je určena k výkladu nové látky – stupňování přídavných jmen a příslovcí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.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860498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Steigerung</a:t>
            </a:r>
            <a:r>
              <a:rPr lang="cs-CZ" dirty="0" smtClean="0"/>
              <a:t> der </a:t>
            </a:r>
            <a:r>
              <a:rPr lang="cs-CZ" dirty="0" err="1" smtClean="0"/>
              <a:t>Adjektive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Stupňování přídavných jmen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4738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2. stupeň</a:t>
            </a:r>
            <a:r>
              <a:rPr lang="cs-CZ" dirty="0" smtClean="0"/>
              <a:t>: koncovka </a:t>
            </a:r>
            <a:r>
              <a:rPr lang="cs-CZ" dirty="0" smtClean="0">
                <a:solidFill>
                  <a:srgbClr val="FF0000"/>
                </a:solidFill>
              </a:rPr>
              <a:t>–</a:t>
            </a:r>
            <a:r>
              <a:rPr lang="cs-CZ" dirty="0" err="1" smtClean="0">
                <a:solidFill>
                  <a:srgbClr val="FF0000"/>
                </a:solidFill>
              </a:rPr>
              <a:t>er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92D050"/>
                </a:solidFill>
              </a:rPr>
              <a:t>3. stupeň</a:t>
            </a:r>
            <a:r>
              <a:rPr lang="cs-CZ" dirty="0" smtClean="0"/>
              <a:t>: předložka </a:t>
            </a:r>
            <a:r>
              <a:rPr lang="cs-CZ" dirty="0" err="1" smtClean="0">
                <a:solidFill>
                  <a:srgbClr val="92D050"/>
                </a:solidFill>
              </a:rPr>
              <a:t>am</a:t>
            </a:r>
            <a:endParaRPr lang="cs-CZ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           přípona </a:t>
            </a:r>
            <a:r>
              <a:rPr lang="cs-CZ" dirty="0" smtClean="0">
                <a:solidFill>
                  <a:srgbClr val="92D050"/>
                </a:solidFill>
              </a:rPr>
              <a:t>–(e)sten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</a:t>
            </a:r>
            <a:r>
              <a:rPr lang="cs-CZ" dirty="0" err="1" smtClean="0"/>
              <a:t>billig</a:t>
            </a:r>
            <a:r>
              <a:rPr lang="cs-CZ" dirty="0" smtClean="0"/>
              <a:t> – </a:t>
            </a:r>
            <a:r>
              <a:rPr lang="cs-CZ" dirty="0" err="1" smtClean="0"/>
              <a:t>billig</a:t>
            </a:r>
            <a:r>
              <a:rPr lang="cs-CZ" dirty="0" err="1" smtClean="0">
                <a:solidFill>
                  <a:srgbClr val="FF0000"/>
                </a:solidFill>
              </a:rPr>
              <a:t>er</a:t>
            </a:r>
            <a:r>
              <a:rPr lang="cs-CZ" dirty="0" smtClean="0"/>
              <a:t> –</a:t>
            </a:r>
            <a:r>
              <a:rPr lang="cs-CZ" dirty="0" smtClean="0">
                <a:solidFill>
                  <a:srgbClr val="92D050"/>
                </a:solidFill>
              </a:rPr>
              <a:t> </a:t>
            </a:r>
            <a:r>
              <a:rPr lang="cs-CZ" dirty="0" err="1" smtClean="0">
                <a:solidFill>
                  <a:srgbClr val="92D050"/>
                </a:solidFill>
              </a:rPr>
              <a:t>am</a:t>
            </a:r>
            <a:r>
              <a:rPr lang="cs-CZ" dirty="0" smtClean="0">
                <a:solidFill>
                  <a:srgbClr val="92D050"/>
                </a:solidFill>
              </a:rPr>
              <a:t> </a:t>
            </a:r>
            <a:r>
              <a:rPr lang="cs-CZ" dirty="0" err="1" smtClean="0"/>
              <a:t>billig</a:t>
            </a:r>
            <a:r>
              <a:rPr lang="cs-CZ" dirty="0" err="1" smtClean="0">
                <a:solidFill>
                  <a:srgbClr val="92D050"/>
                </a:solidFill>
              </a:rPr>
              <a:t>sten</a:t>
            </a:r>
            <a:endParaRPr lang="cs-CZ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dirty="0" err="1" smtClean="0"/>
              <a:t>neu</a:t>
            </a:r>
            <a:r>
              <a:rPr lang="cs-CZ" dirty="0" smtClean="0"/>
              <a:t> – </a:t>
            </a:r>
            <a:r>
              <a:rPr lang="cs-CZ" dirty="0" err="1" smtClean="0"/>
              <a:t>neu</a:t>
            </a:r>
            <a:r>
              <a:rPr lang="cs-CZ" dirty="0" err="1" smtClean="0">
                <a:solidFill>
                  <a:srgbClr val="FF0000"/>
                </a:solidFill>
              </a:rPr>
              <a:t>er</a:t>
            </a:r>
            <a:r>
              <a:rPr lang="cs-CZ" dirty="0" smtClean="0"/>
              <a:t>  – </a:t>
            </a:r>
            <a:r>
              <a:rPr lang="cs-CZ" dirty="0" err="1" smtClean="0">
                <a:solidFill>
                  <a:srgbClr val="92D050"/>
                </a:solidFill>
              </a:rPr>
              <a:t>am</a:t>
            </a:r>
            <a:r>
              <a:rPr lang="cs-CZ" dirty="0" smtClean="0"/>
              <a:t> </a:t>
            </a:r>
            <a:r>
              <a:rPr lang="cs-CZ" dirty="0" err="1" smtClean="0"/>
              <a:t>neu</a:t>
            </a:r>
            <a:r>
              <a:rPr lang="cs-CZ" dirty="0" err="1" smtClean="0">
                <a:solidFill>
                  <a:srgbClr val="92D050"/>
                </a:solidFill>
              </a:rPr>
              <a:t>esten</a:t>
            </a:r>
            <a:r>
              <a:rPr lang="cs-CZ" dirty="0" smtClean="0">
                <a:solidFill>
                  <a:srgbClr val="92D050"/>
                </a:solidFill>
              </a:rPr>
              <a:t> </a:t>
            </a:r>
            <a:endParaRPr lang="cs-CZ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0610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Některá slova mají ve 2. a 3. stupni navíc </a:t>
            </a:r>
            <a:r>
              <a:rPr lang="cs-CZ" dirty="0" smtClean="0">
                <a:solidFill>
                  <a:srgbClr val="00B0F0"/>
                </a:solidFill>
              </a:rPr>
              <a:t>přehlásku kmenové samohlásky:</a:t>
            </a:r>
          </a:p>
          <a:p>
            <a:endParaRPr lang="cs-CZ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Kurz – </a:t>
            </a:r>
            <a:r>
              <a:rPr lang="cs-CZ" dirty="0" err="1" smtClean="0"/>
              <a:t>k</a:t>
            </a:r>
            <a:r>
              <a:rPr lang="cs-CZ" dirty="0" err="1" smtClean="0">
                <a:solidFill>
                  <a:srgbClr val="00B0F0"/>
                </a:solidFill>
              </a:rPr>
              <a:t>ü</a:t>
            </a:r>
            <a:r>
              <a:rPr lang="cs-CZ" dirty="0" err="1" smtClean="0"/>
              <a:t>rzer</a:t>
            </a:r>
            <a:r>
              <a:rPr lang="cs-CZ" dirty="0" smtClean="0"/>
              <a:t> –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k</a:t>
            </a:r>
            <a:r>
              <a:rPr lang="cs-CZ" dirty="0" err="1" smtClean="0">
                <a:solidFill>
                  <a:srgbClr val="00B0F0"/>
                </a:solidFill>
              </a:rPr>
              <a:t>ü</a:t>
            </a:r>
            <a:r>
              <a:rPr lang="cs-CZ" dirty="0" err="1" smtClean="0"/>
              <a:t>rzesten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519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Nepravidelné stupňování: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!!!!!!!!!!!!!!!!!!!!!!!!!!!!!!!!!!!!!!!!!!!!!!!!!!!!!!!!!!!!!</a:t>
            </a:r>
          </a:p>
          <a:p>
            <a:endParaRPr lang="cs-CZ" dirty="0"/>
          </a:p>
          <a:p>
            <a:r>
              <a:rPr lang="cs-CZ" dirty="0" smtClean="0"/>
              <a:t>gut – </a:t>
            </a:r>
            <a:r>
              <a:rPr lang="cs-CZ" dirty="0" err="1" smtClean="0"/>
              <a:t>besser</a:t>
            </a:r>
            <a:r>
              <a:rPr lang="cs-CZ" dirty="0" smtClean="0"/>
              <a:t> –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besten</a:t>
            </a:r>
            <a:endParaRPr lang="cs-CZ" dirty="0" smtClean="0"/>
          </a:p>
          <a:p>
            <a:r>
              <a:rPr lang="cs-CZ" dirty="0" err="1"/>
              <a:t>g</a:t>
            </a:r>
            <a:r>
              <a:rPr lang="cs-CZ" dirty="0" err="1" smtClean="0"/>
              <a:t>ern</a:t>
            </a:r>
            <a:r>
              <a:rPr lang="cs-CZ" dirty="0" smtClean="0"/>
              <a:t> – </a:t>
            </a:r>
            <a:r>
              <a:rPr lang="cs-CZ" dirty="0" err="1" smtClean="0"/>
              <a:t>lieber</a:t>
            </a:r>
            <a:r>
              <a:rPr lang="cs-CZ" dirty="0" smtClean="0"/>
              <a:t> –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liebsten</a:t>
            </a:r>
            <a:endParaRPr lang="cs-CZ" dirty="0" smtClean="0"/>
          </a:p>
          <a:p>
            <a:r>
              <a:rPr lang="cs-CZ" dirty="0" err="1"/>
              <a:t>v</a:t>
            </a:r>
            <a:r>
              <a:rPr lang="cs-CZ" dirty="0" err="1" smtClean="0"/>
              <a:t>iel</a:t>
            </a:r>
            <a:r>
              <a:rPr lang="cs-CZ" dirty="0" smtClean="0"/>
              <a:t> – </a:t>
            </a:r>
            <a:r>
              <a:rPr lang="cs-CZ" dirty="0" err="1" smtClean="0"/>
              <a:t>mehr</a:t>
            </a:r>
            <a:r>
              <a:rPr lang="cs-CZ" dirty="0" smtClean="0"/>
              <a:t> –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meisten</a:t>
            </a:r>
            <a:endParaRPr lang="cs-CZ" dirty="0" smtClean="0"/>
          </a:p>
          <a:p>
            <a:r>
              <a:rPr lang="cs-CZ" dirty="0"/>
              <a:t>h</a:t>
            </a:r>
            <a:r>
              <a:rPr lang="cs-CZ" dirty="0" smtClean="0"/>
              <a:t>och – </a:t>
            </a:r>
            <a:r>
              <a:rPr lang="cs-CZ" dirty="0" err="1" smtClean="0"/>
              <a:t>höher</a:t>
            </a:r>
            <a:r>
              <a:rPr lang="cs-CZ" dirty="0" smtClean="0"/>
              <a:t> –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höchsten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!!!!!!!!!!!!!!!!!!!!!!!!!!!!!!!!!!!!!!!!!!!!!!!!!!!!!!!!!!!!!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4982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3. stupeň vytvořený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rgbClr val="FF0000"/>
                </a:solidFill>
              </a:rPr>
              <a:t> –(e)sten </a:t>
            </a:r>
            <a:r>
              <a:rPr lang="cs-CZ" dirty="0" smtClean="0"/>
              <a:t>se používá pouze tehdy, stojí-li přídavné jméno ve 3. stupni za slovesem a je bez podstatného jména.</a:t>
            </a:r>
          </a:p>
          <a:p>
            <a:endParaRPr lang="cs-CZ" dirty="0"/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kleinsten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kleinste</a:t>
            </a:r>
            <a:r>
              <a:rPr lang="cs-CZ" dirty="0" smtClean="0"/>
              <a:t> in der </a:t>
            </a:r>
            <a:r>
              <a:rPr lang="cs-CZ" dirty="0" err="1" smtClean="0"/>
              <a:t>Klasse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6783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Je-li 3. stupeň přídavného jména před podstatným jménem, tvoří 3. stupeň </a:t>
            </a:r>
            <a:r>
              <a:rPr lang="cs-CZ" dirty="0" smtClean="0">
                <a:solidFill>
                  <a:srgbClr val="FF0000"/>
                </a:solidFill>
              </a:rPr>
              <a:t>člen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určitý a koncovka –(e)</a:t>
            </a:r>
            <a:r>
              <a:rPr lang="cs-CZ" dirty="0" err="1" smtClean="0">
                <a:solidFill>
                  <a:srgbClr val="FF0000"/>
                </a:solidFill>
              </a:rPr>
              <a:t>ste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läuft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schnellsten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schnellste</a:t>
            </a:r>
            <a:r>
              <a:rPr lang="cs-CZ" dirty="0" smtClean="0"/>
              <a:t> </a:t>
            </a:r>
            <a:r>
              <a:rPr lang="cs-CZ" dirty="0" err="1" smtClean="0"/>
              <a:t>Tier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der Gepard.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8793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übungen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Klein – </a:t>
            </a:r>
            <a:r>
              <a:rPr lang="cs-CZ" dirty="0" err="1" smtClean="0"/>
              <a:t>kleiner</a:t>
            </a:r>
            <a:r>
              <a:rPr lang="cs-CZ" dirty="0" smtClean="0"/>
              <a:t> –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kleinsten</a:t>
            </a:r>
            <a:endParaRPr lang="cs-CZ" dirty="0" smtClean="0"/>
          </a:p>
          <a:p>
            <a:r>
              <a:rPr lang="cs-CZ" dirty="0" err="1" smtClean="0"/>
              <a:t>Groß</a:t>
            </a:r>
            <a:r>
              <a:rPr lang="cs-CZ" dirty="0" smtClean="0"/>
              <a:t> -	       - </a:t>
            </a:r>
          </a:p>
          <a:p>
            <a:r>
              <a:rPr lang="cs-CZ" dirty="0" smtClean="0"/>
              <a:t>Jung -              -</a:t>
            </a:r>
          </a:p>
          <a:p>
            <a:r>
              <a:rPr lang="cs-CZ" dirty="0" smtClean="0"/>
              <a:t>Schön -            - </a:t>
            </a:r>
          </a:p>
          <a:p>
            <a:r>
              <a:rPr lang="cs-CZ" dirty="0" err="1" smtClean="0"/>
              <a:t>Ruhig</a:t>
            </a:r>
            <a:r>
              <a:rPr lang="cs-CZ" dirty="0" smtClean="0"/>
              <a:t> -             - </a:t>
            </a:r>
          </a:p>
          <a:p>
            <a:r>
              <a:rPr lang="cs-CZ" dirty="0" smtClean="0"/>
              <a:t>Alt -                  - </a:t>
            </a:r>
          </a:p>
          <a:p>
            <a:r>
              <a:rPr lang="cs-CZ" dirty="0" err="1" smtClean="0"/>
              <a:t>Billig</a:t>
            </a:r>
            <a:r>
              <a:rPr lang="cs-CZ" dirty="0" smtClean="0"/>
              <a:t> -               -</a:t>
            </a:r>
          </a:p>
          <a:p>
            <a:r>
              <a:rPr lang="cs-CZ" dirty="0" err="1" smtClean="0"/>
              <a:t>Klug</a:t>
            </a:r>
            <a:r>
              <a:rPr lang="cs-CZ" dirty="0"/>
              <a:t> </a:t>
            </a:r>
            <a:r>
              <a:rPr lang="cs-CZ" dirty="0" smtClean="0"/>
              <a:t>-               -</a:t>
            </a:r>
          </a:p>
          <a:p>
            <a:r>
              <a:rPr lang="cs-CZ" dirty="0" err="1" smtClean="0"/>
              <a:t>Fleißig</a:t>
            </a:r>
            <a:r>
              <a:rPr lang="cs-CZ" dirty="0" smtClean="0"/>
              <a:t> -            -</a:t>
            </a:r>
          </a:p>
          <a:p>
            <a:r>
              <a:rPr lang="cs-CZ" dirty="0" err="1" smtClean="0"/>
              <a:t>Breit</a:t>
            </a:r>
            <a:r>
              <a:rPr lang="cs-CZ" dirty="0" smtClean="0"/>
              <a:t> -               -</a:t>
            </a:r>
          </a:p>
        </p:txBody>
      </p:sp>
    </p:spTree>
    <p:extLst>
      <p:ext uri="{BB962C8B-B14F-4D97-AF65-F5344CB8AC3E}">
        <p14:creationId xmlns:p14="http://schemas.microsoft.com/office/powerpoint/2010/main" val="391012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Lösungen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Groß</a:t>
            </a:r>
            <a:r>
              <a:rPr lang="cs-CZ" dirty="0" smtClean="0"/>
              <a:t> – </a:t>
            </a:r>
            <a:r>
              <a:rPr lang="cs-CZ" dirty="0" err="1" smtClean="0"/>
              <a:t>größer</a:t>
            </a:r>
            <a:r>
              <a:rPr lang="cs-CZ" dirty="0" smtClean="0"/>
              <a:t> –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größten</a:t>
            </a:r>
            <a:endParaRPr lang="cs-CZ" dirty="0" smtClean="0"/>
          </a:p>
          <a:p>
            <a:r>
              <a:rPr lang="cs-CZ" dirty="0" smtClean="0"/>
              <a:t>Jung – </a:t>
            </a:r>
            <a:r>
              <a:rPr lang="cs-CZ" dirty="0" err="1" smtClean="0"/>
              <a:t>jünger</a:t>
            </a:r>
            <a:r>
              <a:rPr lang="cs-CZ" dirty="0" smtClean="0"/>
              <a:t> –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jüngsten</a:t>
            </a:r>
            <a:endParaRPr lang="cs-CZ" dirty="0" smtClean="0"/>
          </a:p>
          <a:p>
            <a:r>
              <a:rPr lang="cs-CZ" dirty="0" smtClean="0"/>
              <a:t>Schön – </a:t>
            </a:r>
            <a:r>
              <a:rPr lang="cs-CZ" dirty="0" err="1" smtClean="0"/>
              <a:t>schöner</a:t>
            </a:r>
            <a:r>
              <a:rPr lang="cs-CZ" dirty="0" smtClean="0"/>
              <a:t> –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schönsten</a:t>
            </a:r>
            <a:endParaRPr lang="cs-CZ" dirty="0" smtClean="0"/>
          </a:p>
          <a:p>
            <a:r>
              <a:rPr lang="cs-CZ" dirty="0" err="1" smtClean="0"/>
              <a:t>Ruhig</a:t>
            </a:r>
            <a:r>
              <a:rPr lang="cs-CZ" dirty="0" smtClean="0"/>
              <a:t> – </a:t>
            </a:r>
            <a:r>
              <a:rPr lang="cs-CZ" dirty="0" err="1" smtClean="0"/>
              <a:t>ruhiger</a:t>
            </a:r>
            <a:r>
              <a:rPr lang="cs-CZ" dirty="0" smtClean="0"/>
              <a:t> –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ruhigsten</a:t>
            </a:r>
            <a:endParaRPr lang="cs-CZ" dirty="0" smtClean="0"/>
          </a:p>
          <a:p>
            <a:r>
              <a:rPr lang="cs-CZ" dirty="0" smtClean="0"/>
              <a:t>Alt – </a:t>
            </a:r>
            <a:r>
              <a:rPr lang="cs-CZ" dirty="0" err="1" smtClean="0"/>
              <a:t>älter</a:t>
            </a:r>
            <a:r>
              <a:rPr lang="cs-CZ" dirty="0" smtClean="0"/>
              <a:t> –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ältesten</a:t>
            </a:r>
            <a:endParaRPr lang="cs-CZ" dirty="0" smtClean="0"/>
          </a:p>
          <a:p>
            <a:r>
              <a:rPr lang="cs-CZ" dirty="0" err="1" smtClean="0"/>
              <a:t>Billig</a:t>
            </a:r>
            <a:r>
              <a:rPr lang="cs-CZ" dirty="0" smtClean="0"/>
              <a:t> – </a:t>
            </a:r>
            <a:r>
              <a:rPr lang="cs-CZ" dirty="0" err="1" smtClean="0"/>
              <a:t>billiger</a:t>
            </a:r>
            <a:r>
              <a:rPr lang="cs-CZ" dirty="0" smtClean="0"/>
              <a:t> –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billigsten</a:t>
            </a:r>
            <a:endParaRPr lang="cs-CZ" dirty="0" smtClean="0"/>
          </a:p>
          <a:p>
            <a:r>
              <a:rPr lang="cs-CZ" dirty="0" err="1" smtClean="0"/>
              <a:t>Klug</a:t>
            </a:r>
            <a:r>
              <a:rPr lang="cs-CZ" dirty="0" smtClean="0"/>
              <a:t> – </a:t>
            </a:r>
            <a:r>
              <a:rPr lang="cs-CZ" dirty="0" err="1" smtClean="0"/>
              <a:t>klüger</a:t>
            </a:r>
            <a:r>
              <a:rPr lang="cs-CZ" dirty="0" smtClean="0"/>
              <a:t> –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klügsten</a:t>
            </a:r>
            <a:endParaRPr lang="cs-CZ" dirty="0" smtClean="0"/>
          </a:p>
          <a:p>
            <a:r>
              <a:rPr lang="cs-CZ" dirty="0" err="1" smtClean="0"/>
              <a:t>Fleißig</a:t>
            </a:r>
            <a:r>
              <a:rPr lang="cs-CZ" dirty="0" smtClean="0"/>
              <a:t> – </a:t>
            </a:r>
            <a:r>
              <a:rPr lang="cs-CZ" dirty="0" err="1" smtClean="0"/>
              <a:t>fleißiger</a:t>
            </a:r>
            <a:r>
              <a:rPr lang="cs-CZ" dirty="0" smtClean="0"/>
              <a:t> –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fleißigsten</a:t>
            </a:r>
            <a:endParaRPr lang="cs-CZ" dirty="0" smtClean="0"/>
          </a:p>
          <a:p>
            <a:r>
              <a:rPr lang="cs-CZ" dirty="0" err="1" smtClean="0"/>
              <a:t>Breit</a:t>
            </a:r>
            <a:r>
              <a:rPr lang="cs-CZ" dirty="0" smtClean="0"/>
              <a:t> – </a:t>
            </a:r>
            <a:r>
              <a:rPr lang="cs-CZ" dirty="0" err="1" smtClean="0"/>
              <a:t>breiter</a:t>
            </a:r>
            <a:r>
              <a:rPr lang="cs-CZ" dirty="0" smtClean="0"/>
              <a:t> –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breit</a:t>
            </a:r>
            <a:r>
              <a:rPr lang="cs-CZ" dirty="0" smtClean="0"/>
              <a:t>(e)sten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1957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použitá literatura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Tlustý </a:t>
            </a:r>
            <a:r>
              <a:rPr lang="cs-CZ" dirty="0"/>
              <a:t>P., Cihlářová V., </a:t>
            </a:r>
            <a:r>
              <a:rPr lang="cs-CZ" dirty="0" err="1"/>
              <a:t>Wicke</a:t>
            </a:r>
            <a:r>
              <a:rPr lang="cs-CZ" dirty="0"/>
              <a:t> M.U.: </a:t>
            </a:r>
            <a:r>
              <a:rPr lang="cs-CZ" dirty="0" err="1"/>
              <a:t>Spaß</a:t>
            </a:r>
            <a:r>
              <a:rPr lang="cs-CZ" dirty="0"/>
              <a:t> </a:t>
            </a:r>
            <a:r>
              <a:rPr lang="cs-CZ" dirty="0" err="1"/>
              <a:t>mit</a:t>
            </a:r>
            <a:r>
              <a:rPr lang="cs-CZ" dirty="0"/>
              <a:t> Max 1, Plzeň: Fraus, 2002. ISBN 80-7238-141-5</a:t>
            </a:r>
          </a:p>
          <a:p>
            <a:endParaRPr lang="cs-CZ" dirty="0"/>
          </a:p>
          <a:p>
            <a:r>
              <a:rPr lang="cs-CZ" dirty="0"/>
              <a:t>Materiál je určen pro bezplatné používání pro potřeby výuky a vzdělávání na všech typech škol a školských zařízení. Jakékoliv další využití podléhá autorskému zákonu.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0000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62</TotalTime>
  <Words>353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die Steigerung der Adjektive </vt:lpstr>
      <vt:lpstr>Prezentace aplikace PowerPoint</vt:lpstr>
      <vt:lpstr>Prezentace aplikace PowerPoint</vt:lpstr>
      <vt:lpstr>Nepravidelné stupňování:</vt:lpstr>
      <vt:lpstr>Prezentace aplikace PowerPoint</vt:lpstr>
      <vt:lpstr>Prezentace aplikace PowerPoint</vt:lpstr>
      <vt:lpstr>Wir übungen:</vt:lpstr>
      <vt:lpstr>Lösungen:</vt:lpstr>
      <vt:lpstr>Zdroje a použitá literatura: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Steigerung der Adjektive</dc:title>
  <dc:creator>uživatel</dc:creator>
  <cp:lastModifiedBy>uživatel</cp:lastModifiedBy>
  <cp:revision>10</cp:revision>
  <dcterms:created xsi:type="dcterms:W3CDTF">2013-07-02T18:36:44Z</dcterms:created>
  <dcterms:modified xsi:type="dcterms:W3CDTF">2013-07-29T18:54:41Z</dcterms:modified>
</cp:coreProperties>
</file>