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handoutMasterIdLst>
    <p:handoutMasterId r:id="rId10"/>
  </p:handoutMasterIdLst>
  <p:sldIdLst>
    <p:sldId id="263" r:id="rId2"/>
    <p:sldId id="262" r:id="rId3"/>
    <p:sldId id="258" r:id="rId4"/>
    <p:sldId id="259" r:id="rId5"/>
    <p:sldId id="260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AF606853-7671-496A-8E4F-DF71F8EC918B}" styleName="Tmavý styl 1 – zvýraznění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Styl Tmavá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0" d="100"/>
          <a:sy n="70" d="100"/>
        </p:scale>
        <p:origin x="-3294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1AF22A-AA62-4549-88BE-055A64A8C93F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E858AA-9CEF-4CA3-BDA3-A51F5B99A0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71124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CAF104-E6D8-487C-8FB7-503697783F75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DB2BB4-4699-4851-811E-8BF95A4E82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05772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A03BD-B0B3-454D-A28E-7F2357A357A9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ED91F-3941-4ADE-99F4-3790D3B6A66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A03BD-B0B3-454D-A28E-7F2357A357A9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ED91F-3941-4ADE-99F4-3790D3B6A66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A03BD-B0B3-454D-A28E-7F2357A357A9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ED91F-3941-4ADE-99F4-3790D3B6A6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A03BD-B0B3-454D-A28E-7F2357A357A9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ED91F-3941-4ADE-99F4-3790D3B6A66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A03BD-B0B3-454D-A28E-7F2357A357A9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ED91F-3941-4ADE-99F4-3790D3B6A66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A03BD-B0B3-454D-A28E-7F2357A357A9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ED91F-3941-4ADE-99F4-3790D3B6A6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A03BD-B0B3-454D-A28E-7F2357A357A9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ED91F-3941-4ADE-99F4-3790D3B6A6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A03BD-B0B3-454D-A28E-7F2357A357A9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ED91F-3941-4ADE-99F4-3790D3B6A6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A03BD-B0B3-454D-A28E-7F2357A357A9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ED91F-3941-4ADE-99F4-3790D3B6A66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A03BD-B0B3-454D-A28E-7F2357A357A9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ED91F-3941-4ADE-99F4-3790D3B6A6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A03BD-B0B3-454D-A28E-7F2357A357A9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CED91F-3941-4ADE-99F4-3790D3B6A6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3A03BD-B0B3-454D-A28E-7F2357A357A9}" type="datetimeFigureOut">
              <a:rPr lang="cs-CZ" smtClean="0"/>
              <a:t>29.7.2013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DCED91F-3941-4ADE-99F4-3790D3B6A66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395536" y="188640"/>
            <a:ext cx="8388945" cy="6472229"/>
            <a:chOff x="394830" y="500798"/>
            <a:chExt cx="8388945" cy="6472229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4043819878"/>
                </p:ext>
              </p:extLst>
            </p:nvPr>
          </p:nvGraphicFramePr>
          <p:xfrm>
            <a:off x="394830" y="1364894"/>
            <a:ext cx="8388945" cy="4136804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VY_32_INOVACE_VII_Nj3_5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Klára Dvořáková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Německý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err="1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Plural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 – množné číslo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8., 9.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Březen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62271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Prezentace je určena k výkladu nové látky – množného čísla podstatných jmen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.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79006" y="5685374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166887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Množné číslo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182880" indent="0">
              <a:buNone/>
            </a:pPr>
            <a:r>
              <a:rPr lang="cs-CZ" sz="9600" dirty="0" err="1" smtClean="0"/>
              <a:t>Plural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935945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9468544" y="6858000"/>
            <a:ext cx="226640" cy="24437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 beze změny: der </a:t>
            </a:r>
            <a:r>
              <a:rPr lang="cs-CZ" dirty="0" err="1" smtClean="0"/>
              <a:t>Tiger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Tiger</a:t>
            </a:r>
            <a:endParaRPr lang="cs-CZ" dirty="0" smtClean="0"/>
          </a:p>
          <a:p>
            <a:r>
              <a:rPr lang="cs-CZ" dirty="0" smtClean="0"/>
              <a:t> přehláska: der Vogel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Vögel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koncovka – e: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Pferd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Pferde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přehláska a koncovka – e: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Kuh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Kühe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koncovka – </a:t>
            </a:r>
            <a:r>
              <a:rPr lang="cs-CZ" dirty="0" err="1" smtClean="0"/>
              <a:t>er</a:t>
            </a:r>
            <a:r>
              <a:rPr lang="cs-CZ" dirty="0" smtClean="0"/>
              <a:t>: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Kinder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koncovka – n: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Tante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Tanten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koncovka – en: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Bett</a:t>
            </a:r>
            <a:r>
              <a:rPr lang="cs-CZ" dirty="0" smtClean="0"/>
              <a:t>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Betten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koncovka – s: </a:t>
            </a:r>
            <a:r>
              <a:rPr lang="cs-CZ" dirty="0" err="1" smtClean="0"/>
              <a:t>das</a:t>
            </a:r>
            <a:r>
              <a:rPr lang="cs-CZ" dirty="0" smtClean="0"/>
              <a:t> Auto –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Autos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neexistuje nebo se nepoužívá: </a:t>
            </a:r>
            <a:r>
              <a:rPr lang="cs-CZ" dirty="0" err="1" smtClean="0"/>
              <a:t>das</a:t>
            </a:r>
            <a:r>
              <a:rPr lang="cs-CZ" dirty="0" smtClean="0"/>
              <a:t> Eis,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Wasser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952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Neurčitý člen v množném čísle neexistuje!</a:t>
            </a:r>
          </a:p>
          <a:p>
            <a:pPr marL="45720" indent="0">
              <a:buNone/>
            </a:pPr>
            <a:endParaRPr lang="cs-CZ" b="1" u="sng" dirty="0">
              <a:solidFill>
                <a:srgbClr val="FF0000"/>
              </a:solidFill>
            </a:endParaRPr>
          </a:p>
          <a:p>
            <a:pPr marL="45720" indent="0">
              <a:buNone/>
            </a:pPr>
            <a:endParaRPr lang="cs-CZ" sz="2800" b="1" u="sng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dirty="0" err="1" smtClean="0"/>
              <a:t>Brauchst</a:t>
            </a:r>
            <a:r>
              <a:rPr lang="cs-CZ" dirty="0" smtClean="0"/>
              <a:t>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eine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Tasche</a:t>
            </a:r>
            <a:r>
              <a:rPr lang="cs-CZ" dirty="0" smtClean="0"/>
              <a:t>?</a:t>
            </a:r>
          </a:p>
          <a:p>
            <a:pPr>
              <a:buFontTx/>
              <a:buChar char="-"/>
            </a:pPr>
            <a:r>
              <a:rPr lang="cs-CZ" dirty="0" err="1" smtClean="0"/>
              <a:t>Nein</a:t>
            </a:r>
            <a:r>
              <a:rPr lang="cs-CZ" dirty="0" smtClean="0"/>
              <a:t>, 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Supermarkt</a:t>
            </a:r>
            <a:r>
              <a:rPr lang="cs-CZ" dirty="0" smtClean="0"/>
              <a:t> kann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0070C0"/>
                </a:solidFill>
              </a:rPr>
              <a:t>Taschen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der </a:t>
            </a:r>
            <a:r>
              <a:rPr lang="cs-CZ" dirty="0" err="1" smtClean="0"/>
              <a:t>Kasse</a:t>
            </a:r>
            <a:r>
              <a:rPr lang="cs-CZ" dirty="0" smtClean="0"/>
              <a:t> </a:t>
            </a:r>
            <a:r>
              <a:rPr lang="cs-CZ" dirty="0" err="1" smtClean="0"/>
              <a:t>nehmen</a:t>
            </a:r>
            <a:r>
              <a:rPr lang="cs-CZ" dirty="0" smtClean="0"/>
              <a:t>. </a:t>
            </a:r>
            <a:r>
              <a:rPr lang="cs-CZ" dirty="0" err="1" smtClean="0"/>
              <a:t>Aber</a:t>
            </a:r>
            <a:r>
              <a:rPr lang="cs-CZ" dirty="0" smtClean="0"/>
              <a:t> </a:t>
            </a:r>
            <a:r>
              <a:rPr lang="cs-CZ" dirty="0" err="1" smtClean="0"/>
              <a:t>auf</a:t>
            </a:r>
            <a:r>
              <a:rPr lang="cs-CZ" dirty="0" smtClean="0"/>
              <a:t> dem </a:t>
            </a:r>
            <a:r>
              <a:rPr lang="cs-CZ" dirty="0" err="1" smtClean="0"/>
              <a:t>Markt</a:t>
            </a:r>
            <a:r>
              <a:rPr lang="cs-CZ" dirty="0" smtClean="0"/>
              <a:t> </a:t>
            </a:r>
            <a:r>
              <a:rPr lang="cs-CZ" dirty="0" err="1" smtClean="0"/>
              <a:t>gibt</a:t>
            </a:r>
            <a:r>
              <a:rPr lang="cs-CZ" dirty="0" smtClean="0"/>
              <a:t> es </a:t>
            </a:r>
            <a:r>
              <a:rPr lang="cs-CZ" dirty="0" err="1" smtClean="0">
                <a:solidFill>
                  <a:srgbClr val="0070C0"/>
                </a:solidFill>
              </a:rPr>
              <a:t>keine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Taschen</a:t>
            </a:r>
            <a:r>
              <a:rPr lang="cs-CZ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043667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8568570"/>
              </p:ext>
            </p:extLst>
          </p:nvPr>
        </p:nvGraphicFramePr>
        <p:xfrm>
          <a:off x="931640" y="2348880"/>
          <a:ext cx="7488832" cy="1533768"/>
        </p:xfrm>
        <a:graphic>
          <a:graphicData uri="http://schemas.openxmlformats.org/drawingml/2006/table">
            <a:tbl>
              <a:tblPr bandRow="1">
                <a:tableStyleId>{125E5076-3810-47DD-B79F-674D7AD40C01}</a:tableStyleId>
              </a:tblPr>
              <a:tblGrid>
                <a:gridCol w="1512168"/>
                <a:gridCol w="1440160"/>
                <a:gridCol w="1512168"/>
                <a:gridCol w="1512168"/>
                <a:gridCol w="1512168"/>
              </a:tblGrid>
              <a:tr h="3600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1.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sz="1600" dirty="0" smtClean="0"/>
                        <a:t>Nominativ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Die </a:t>
                      </a:r>
                      <a:r>
                        <a:rPr lang="cs-CZ" dirty="0" err="1" smtClean="0"/>
                        <a:t>Tiger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Die </a:t>
                      </a:r>
                      <a:r>
                        <a:rPr lang="cs-CZ" dirty="0" err="1" smtClean="0"/>
                        <a:t>Kühe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Die </a:t>
                      </a:r>
                      <a:r>
                        <a:rPr lang="cs-CZ" dirty="0" err="1" smtClean="0"/>
                        <a:t>Kinder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Die </a:t>
                      </a:r>
                      <a:r>
                        <a:rPr lang="cs-CZ" dirty="0" err="1" smtClean="0"/>
                        <a:t>Autos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6328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2. Genitiv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Der </a:t>
                      </a:r>
                      <a:r>
                        <a:rPr lang="cs-CZ" dirty="0" err="1" smtClean="0"/>
                        <a:t>Tiger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Der </a:t>
                      </a:r>
                      <a:r>
                        <a:rPr lang="cs-CZ" dirty="0" err="1" smtClean="0"/>
                        <a:t>Kühe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Der </a:t>
                      </a:r>
                      <a:r>
                        <a:rPr lang="cs-CZ" dirty="0" err="1" smtClean="0"/>
                        <a:t>Kinder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Der </a:t>
                      </a:r>
                      <a:r>
                        <a:rPr lang="cs-CZ" dirty="0" err="1" smtClean="0"/>
                        <a:t>Autos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3. Dativ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Den </a:t>
                      </a:r>
                      <a:r>
                        <a:rPr lang="cs-CZ" dirty="0" err="1" smtClean="0"/>
                        <a:t>Tigern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Den </a:t>
                      </a:r>
                      <a:r>
                        <a:rPr lang="cs-CZ" dirty="0" err="1" smtClean="0"/>
                        <a:t>Kühen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Den </a:t>
                      </a:r>
                      <a:r>
                        <a:rPr lang="cs-CZ" dirty="0" err="1" smtClean="0"/>
                        <a:t>Kindern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Den </a:t>
                      </a:r>
                      <a:r>
                        <a:rPr lang="cs-CZ" dirty="0" err="1" smtClean="0"/>
                        <a:t>Autos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4. </a:t>
                      </a:r>
                      <a:r>
                        <a:rPr lang="cs-CZ" baseline="0" dirty="0" err="1" smtClean="0"/>
                        <a:t>Akkusativ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Die </a:t>
                      </a:r>
                      <a:r>
                        <a:rPr lang="cs-CZ" dirty="0" err="1" smtClean="0"/>
                        <a:t>Tiger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Die </a:t>
                      </a:r>
                      <a:r>
                        <a:rPr lang="cs-CZ" dirty="0" err="1" smtClean="0"/>
                        <a:t>Kühe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Die </a:t>
                      </a:r>
                      <a:r>
                        <a:rPr lang="cs-CZ" dirty="0" err="1" smtClean="0"/>
                        <a:t>Kinder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Die </a:t>
                      </a:r>
                      <a:r>
                        <a:rPr lang="cs-CZ" dirty="0" err="1" smtClean="0"/>
                        <a:t>Autos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Zástupný symbol pro obsah 2"/>
          <p:cNvSpPr txBox="1">
            <a:spLocks/>
          </p:cNvSpPr>
          <p:nvPr/>
        </p:nvSpPr>
        <p:spPr>
          <a:xfrm>
            <a:off x="1475656" y="1195941"/>
            <a:ext cx="6400800" cy="5257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ctr">
              <a:buFont typeface="Georgia" pitchFamily="18" charset="0"/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Dej pozor na skloňování – hlavně na 3.pád!</a:t>
            </a:r>
          </a:p>
          <a:p>
            <a:pPr marL="45720" indent="0">
              <a:buFont typeface="Georgia" pitchFamily="18" charset="0"/>
              <a:buNone/>
            </a:pPr>
            <a:endParaRPr lang="cs-CZ" b="1" u="sng" dirty="0" smtClean="0">
              <a:solidFill>
                <a:srgbClr val="FF0000"/>
              </a:solidFill>
            </a:endParaRPr>
          </a:p>
          <a:p>
            <a:pPr marL="45720" indent="0">
              <a:buFont typeface="Georgia" pitchFamily="18" charset="0"/>
              <a:buNone/>
            </a:pPr>
            <a:endParaRPr lang="cs-CZ" b="1" u="sng" dirty="0">
              <a:solidFill>
                <a:srgbClr val="FF0000"/>
              </a:solidFill>
            </a:endParaRPr>
          </a:p>
          <a:p>
            <a:pPr marL="45720" indent="0">
              <a:buFont typeface="Georgia" pitchFamily="18" charset="0"/>
              <a:buNone/>
            </a:pPr>
            <a:endParaRPr lang="cs-CZ" b="1" u="sng" dirty="0" smtClean="0">
              <a:solidFill>
                <a:srgbClr val="FF0000"/>
              </a:solidFill>
            </a:endParaRPr>
          </a:p>
          <a:p>
            <a:pPr marL="45720" indent="0">
              <a:buFont typeface="Georgia" pitchFamily="18" charset="0"/>
              <a:buNone/>
            </a:pPr>
            <a:endParaRPr lang="cs-CZ" b="1" u="sng" dirty="0">
              <a:solidFill>
                <a:srgbClr val="FF0000"/>
              </a:solidFill>
            </a:endParaRPr>
          </a:p>
          <a:p>
            <a:pPr marL="45720" indent="0">
              <a:buFont typeface="Georgia" pitchFamily="18" charset="0"/>
              <a:buNone/>
            </a:pPr>
            <a:endParaRPr lang="cs-CZ" b="1" u="sng" dirty="0" smtClean="0">
              <a:solidFill>
                <a:srgbClr val="FF0000"/>
              </a:solidFill>
            </a:endParaRPr>
          </a:p>
          <a:p>
            <a:pPr marL="45720" indent="0">
              <a:buFont typeface="Georgia" pitchFamily="18" charset="0"/>
              <a:buNone/>
            </a:pPr>
            <a:endParaRPr lang="cs-CZ" b="1" u="sng" dirty="0">
              <a:solidFill>
                <a:srgbClr val="FF0000"/>
              </a:solidFill>
            </a:endParaRPr>
          </a:p>
          <a:p>
            <a:pPr marL="45720" indent="0">
              <a:buFont typeface="Georgia" pitchFamily="18" charset="0"/>
              <a:buNone/>
            </a:pPr>
            <a:r>
              <a:rPr lang="cs-CZ" b="1" dirty="0" smtClean="0">
                <a:solidFill>
                  <a:srgbClr val="FF0000"/>
                </a:solidFill>
              </a:rPr>
              <a:t>V dativu se nepřidává – n pouze končí-li slovo v množném čísle na – n nebo – s (</a:t>
            </a:r>
            <a:r>
              <a:rPr lang="cs-CZ" b="1" dirty="0" err="1" smtClean="0">
                <a:solidFill>
                  <a:srgbClr val="FF0000"/>
                </a:solidFill>
              </a:rPr>
              <a:t>mit</a:t>
            </a:r>
            <a:r>
              <a:rPr lang="cs-CZ" b="1" dirty="0" smtClean="0">
                <a:solidFill>
                  <a:srgbClr val="FF0000"/>
                </a:solidFill>
              </a:rPr>
              <a:t> den </a:t>
            </a:r>
            <a:r>
              <a:rPr lang="cs-CZ" b="1" dirty="0" err="1" smtClean="0">
                <a:solidFill>
                  <a:srgbClr val="FF0000"/>
                </a:solidFill>
              </a:rPr>
              <a:t>Autos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 smtClean="0">
                <a:solidFill>
                  <a:srgbClr val="FF0000"/>
                </a:solidFill>
              </a:rPr>
              <a:t>mit</a:t>
            </a:r>
            <a:r>
              <a:rPr lang="cs-CZ" b="1" dirty="0" smtClean="0">
                <a:solidFill>
                  <a:srgbClr val="FF0000"/>
                </a:solidFill>
              </a:rPr>
              <a:t> den </a:t>
            </a:r>
            <a:r>
              <a:rPr lang="cs-CZ" b="1" dirty="0" err="1" smtClean="0">
                <a:solidFill>
                  <a:srgbClr val="FF0000"/>
                </a:solidFill>
              </a:rPr>
              <a:t>Elefanten</a:t>
            </a:r>
            <a:r>
              <a:rPr lang="cs-CZ" b="1" dirty="0" smtClean="0">
                <a:solidFill>
                  <a:srgbClr val="FF0000"/>
                </a:solidFill>
              </a:rPr>
              <a:t>,…)</a:t>
            </a:r>
          </a:p>
          <a:p>
            <a:pPr marL="45720" indent="0">
              <a:buFont typeface="Georgia" pitchFamily="18" charset="0"/>
              <a:buNone/>
            </a:pPr>
            <a:endParaRPr lang="cs-CZ" b="1" u="sng" dirty="0">
              <a:solidFill>
                <a:srgbClr val="FF0000"/>
              </a:solidFill>
            </a:endParaRPr>
          </a:p>
          <a:p>
            <a:pPr marL="45720" indent="0">
              <a:buFont typeface="Georgia" pitchFamily="18" charset="0"/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3711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323528" y="404664"/>
            <a:ext cx="8712968" cy="6220072"/>
          </a:xfrm>
        </p:spPr>
        <p:txBody>
          <a:bodyPr>
            <a:normAutofit/>
          </a:bodyPr>
          <a:lstStyle/>
          <a:p>
            <a:r>
              <a:rPr lang="cs-CZ" sz="2400" u="sng" dirty="0" err="1" smtClean="0">
                <a:solidFill>
                  <a:srgbClr val="FF0000"/>
                </a:solidFill>
              </a:rPr>
              <a:t>Wir</a:t>
            </a:r>
            <a:r>
              <a:rPr lang="cs-CZ" sz="2400" b="1" u="sng" dirty="0" smtClean="0">
                <a:solidFill>
                  <a:srgbClr val="FF0000"/>
                </a:solidFill>
              </a:rPr>
              <a:t> </a:t>
            </a:r>
            <a:r>
              <a:rPr lang="cs-CZ" sz="2400" u="sng" dirty="0" err="1" smtClean="0">
                <a:solidFill>
                  <a:srgbClr val="FF0000"/>
                </a:solidFill>
              </a:rPr>
              <a:t>übungen</a:t>
            </a:r>
            <a:r>
              <a:rPr lang="cs-CZ" sz="2400" b="1" u="sng" dirty="0" smtClean="0">
                <a:solidFill>
                  <a:srgbClr val="FF0000"/>
                </a:solidFill>
              </a:rPr>
              <a:t>:</a:t>
            </a:r>
          </a:p>
          <a:p>
            <a:endParaRPr lang="cs-CZ" sz="2100" dirty="0" smtClean="0"/>
          </a:p>
          <a:p>
            <a:r>
              <a:rPr lang="cs-CZ" sz="2100" dirty="0" smtClean="0"/>
              <a:t>Der Vater – </a:t>
            </a:r>
            <a:r>
              <a:rPr lang="cs-CZ" sz="2100" dirty="0" err="1" smtClean="0"/>
              <a:t>die</a:t>
            </a:r>
            <a:r>
              <a:rPr lang="cs-CZ" sz="2100" dirty="0" smtClean="0"/>
              <a:t> </a:t>
            </a:r>
            <a:r>
              <a:rPr lang="cs-CZ" sz="2100" dirty="0" err="1" smtClean="0"/>
              <a:t>Väter</a:t>
            </a:r>
            <a:r>
              <a:rPr lang="cs-CZ" sz="2100" dirty="0"/>
              <a:t>	</a:t>
            </a:r>
            <a:r>
              <a:rPr lang="cs-CZ" sz="2100" dirty="0" smtClean="0"/>
              <a:t>		</a:t>
            </a:r>
            <a:r>
              <a:rPr lang="cs-CZ" sz="2100" dirty="0" err="1" smtClean="0"/>
              <a:t>das</a:t>
            </a:r>
            <a:r>
              <a:rPr lang="cs-CZ" sz="2100" dirty="0" smtClean="0"/>
              <a:t> Hotel – </a:t>
            </a:r>
            <a:r>
              <a:rPr lang="cs-CZ" sz="2100" dirty="0" err="1" smtClean="0"/>
              <a:t>die</a:t>
            </a:r>
            <a:r>
              <a:rPr lang="cs-CZ" sz="2100" dirty="0" smtClean="0"/>
              <a:t> ……..</a:t>
            </a:r>
          </a:p>
          <a:p>
            <a:r>
              <a:rPr lang="cs-CZ" sz="2100" dirty="0" err="1" smtClean="0"/>
              <a:t>Das</a:t>
            </a:r>
            <a:r>
              <a:rPr lang="cs-CZ" sz="2100" dirty="0" smtClean="0"/>
              <a:t> </a:t>
            </a:r>
            <a:r>
              <a:rPr lang="cs-CZ" sz="2100" dirty="0" err="1" smtClean="0"/>
              <a:t>Haus</a:t>
            </a:r>
            <a:r>
              <a:rPr lang="cs-CZ" sz="2100" dirty="0" smtClean="0"/>
              <a:t> – </a:t>
            </a:r>
            <a:r>
              <a:rPr lang="cs-CZ" sz="2100" dirty="0" err="1" smtClean="0"/>
              <a:t>die</a:t>
            </a:r>
            <a:r>
              <a:rPr lang="cs-CZ" sz="2100" dirty="0" smtClean="0"/>
              <a:t> …….			der </a:t>
            </a:r>
            <a:r>
              <a:rPr lang="cs-CZ" sz="2100" dirty="0" err="1" smtClean="0"/>
              <a:t>Bruder</a:t>
            </a:r>
            <a:r>
              <a:rPr lang="cs-CZ" sz="2100" dirty="0" smtClean="0"/>
              <a:t> – </a:t>
            </a:r>
            <a:r>
              <a:rPr lang="cs-CZ" sz="2100" dirty="0" err="1" smtClean="0"/>
              <a:t>die</a:t>
            </a:r>
            <a:r>
              <a:rPr lang="cs-CZ" sz="2100" dirty="0" smtClean="0"/>
              <a:t> ……..</a:t>
            </a:r>
          </a:p>
          <a:p>
            <a:r>
              <a:rPr lang="cs-CZ" sz="2100" dirty="0" smtClean="0"/>
              <a:t>Der </a:t>
            </a:r>
            <a:r>
              <a:rPr lang="cs-CZ" sz="2100" dirty="0" err="1" smtClean="0"/>
              <a:t>Apfel</a:t>
            </a:r>
            <a:r>
              <a:rPr lang="cs-CZ" sz="2100" dirty="0" smtClean="0"/>
              <a:t> – </a:t>
            </a:r>
            <a:r>
              <a:rPr lang="cs-CZ" sz="2100" dirty="0" err="1" smtClean="0"/>
              <a:t>die</a:t>
            </a:r>
            <a:r>
              <a:rPr lang="cs-CZ" sz="2100" dirty="0" smtClean="0"/>
              <a:t> …….			der </a:t>
            </a:r>
            <a:r>
              <a:rPr lang="cs-CZ" sz="2100" dirty="0" err="1" smtClean="0"/>
              <a:t>Monat</a:t>
            </a:r>
            <a:r>
              <a:rPr lang="cs-CZ" sz="2100" dirty="0" smtClean="0"/>
              <a:t> – </a:t>
            </a:r>
            <a:r>
              <a:rPr lang="cs-CZ" sz="2100" dirty="0" err="1" smtClean="0"/>
              <a:t>die</a:t>
            </a:r>
            <a:r>
              <a:rPr lang="cs-CZ" sz="2100" dirty="0" smtClean="0"/>
              <a:t> ……..</a:t>
            </a:r>
          </a:p>
          <a:p>
            <a:r>
              <a:rPr lang="cs-CZ" sz="2100" dirty="0" err="1" smtClean="0"/>
              <a:t>Das</a:t>
            </a:r>
            <a:r>
              <a:rPr lang="cs-CZ" sz="2100" dirty="0" smtClean="0"/>
              <a:t> Auto – </a:t>
            </a:r>
            <a:r>
              <a:rPr lang="cs-CZ" sz="2100" dirty="0" err="1" smtClean="0"/>
              <a:t>die</a:t>
            </a:r>
            <a:r>
              <a:rPr lang="cs-CZ" sz="2100" dirty="0" smtClean="0"/>
              <a:t> …….			</a:t>
            </a:r>
            <a:r>
              <a:rPr lang="cs-CZ" sz="2100" dirty="0" err="1" smtClean="0"/>
              <a:t>das</a:t>
            </a:r>
            <a:r>
              <a:rPr lang="cs-CZ" sz="2100" dirty="0" smtClean="0"/>
              <a:t> </a:t>
            </a:r>
            <a:r>
              <a:rPr lang="cs-CZ" sz="2100" dirty="0" err="1" smtClean="0"/>
              <a:t>Dorf</a:t>
            </a:r>
            <a:r>
              <a:rPr lang="cs-CZ" sz="2100" dirty="0" smtClean="0"/>
              <a:t> – </a:t>
            </a:r>
            <a:r>
              <a:rPr lang="cs-CZ" sz="2100" dirty="0" err="1" smtClean="0"/>
              <a:t>die</a:t>
            </a:r>
            <a:r>
              <a:rPr lang="cs-CZ" sz="2100" dirty="0" smtClean="0"/>
              <a:t> </a:t>
            </a:r>
            <a:r>
              <a:rPr lang="cs-CZ" sz="2100" dirty="0"/>
              <a:t>…….</a:t>
            </a:r>
            <a:endParaRPr lang="cs-CZ" sz="2100" dirty="0" smtClean="0"/>
          </a:p>
          <a:p>
            <a:r>
              <a:rPr lang="cs-CZ" sz="2100" dirty="0" err="1" smtClean="0"/>
              <a:t>Das</a:t>
            </a:r>
            <a:r>
              <a:rPr lang="cs-CZ" sz="2100" dirty="0" smtClean="0"/>
              <a:t> </a:t>
            </a:r>
            <a:r>
              <a:rPr lang="cs-CZ" sz="2100" dirty="0" err="1" smtClean="0"/>
              <a:t>Fenster</a:t>
            </a:r>
            <a:r>
              <a:rPr lang="cs-CZ" sz="2100" dirty="0" smtClean="0"/>
              <a:t> – </a:t>
            </a:r>
            <a:r>
              <a:rPr lang="cs-CZ" sz="2100" dirty="0" err="1" smtClean="0"/>
              <a:t>die</a:t>
            </a:r>
            <a:r>
              <a:rPr lang="cs-CZ" sz="2100" dirty="0" smtClean="0"/>
              <a:t> .…..		</a:t>
            </a:r>
            <a:r>
              <a:rPr lang="cs-CZ" sz="2100" dirty="0" err="1" smtClean="0"/>
              <a:t>die</a:t>
            </a:r>
            <a:r>
              <a:rPr lang="cs-CZ" sz="2100" dirty="0" smtClean="0"/>
              <a:t> </a:t>
            </a:r>
            <a:r>
              <a:rPr lang="cs-CZ" sz="2100" dirty="0" err="1" smtClean="0"/>
              <a:t>Schwester</a:t>
            </a:r>
            <a:r>
              <a:rPr lang="cs-CZ" sz="2100" dirty="0" smtClean="0"/>
              <a:t> – </a:t>
            </a:r>
            <a:r>
              <a:rPr lang="cs-CZ" sz="2100" dirty="0" err="1" smtClean="0"/>
              <a:t>die</a:t>
            </a:r>
            <a:r>
              <a:rPr lang="cs-CZ" sz="2100" dirty="0" smtClean="0"/>
              <a:t> …….</a:t>
            </a:r>
          </a:p>
          <a:p>
            <a:r>
              <a:rPr lang="cs-CZ" sz="2100" dirty="0" smtClean="0"/>
              <a:t>Die </a:t>
            </a:r>
            <a:r>
              <a:rPr lang="cs-CZ" sz="2100" dirty="0" err="1"/>
              <a:t>T</a:t>
            </a:r>
            <a:r>
              <a:rPr lang="cs-CZ" sz="2100" dirty="0" err="1" smtClean="0"/>
              <a:t>omate</a:t>
            </a:r>
            <a:r>
              <a:rPr lang="cs-CZ" sz="2100" dirty="0" smtClean="0"/>
              <a:t> – </a:t>
            </a:r>
            <a:r>
              <a:rPr lang="cs-CZ" sz="2100" dirty="0" err="1" smtClean="0"/>
              <a:t>die</a:t>
            </a:r>
            <a:r>
              <a:rPr lang="cs-CZ" sz="2100" dirty="0" smtClean="0"/>
              <a:t> …….		der </a:t>
            </a:r>
            <a:r>
              <a:rPr lang="cs-CZ" sz="2100" dirty="0" err="1" smtClean="0"/>
              <a:t>Brief</a:t>
            </a:r>
            <a:r>
              <a:rPr lang="cs-CZ" sz="2100" dirty="0" smtClean="0"/>
              <a:t> – </a:t>
            </a:r>
            <a:r>
              <a:rPr lang="cs-CZ" sz="2100" dirty="0" err="1" smtClean="0"/>
              <a:t>die</a:t>
            </a:r>
            <a:r>
              <a:rPr lang="cs-CZ" sz="2100" dirty="0"/>
              <a:t> .</a:t>
            </a:r>
            <a:r>
              <a:rPr lang="cs-CZ" sz="2100" dirty="0" smtClean="0"/>
              <a:t>……</a:t>
            </a:r>
          </a:p>
          <a:p>
            <a:r>
              <a:rPr lang="cs-CZ" sz="2100" dirty="0" smtClean="0"/>
              <a:t>Die </a:t>
            </a:r>
            <a:r>
              <a:rPr lang="cs-CZ" sz="2100" dirty="0" err="1" smtClean="0"/>
              <a:t>Wohnung</a:t>
            </a:r>
            <a:r>
              <a:rPr lang="cs-CZ" sz="2100" dirty="0" smtClean="0"/>
              <a:t> – </a:t>
            </a:r>
            <a:r>
              <a:rPr lang="cs-CZ" sz="2100" dirty="0" err="1" smtClean="0"/>
              <a:t>die</a:t>
            </a:r>
            <a:r>
              <a:rPr lang="cs-CZ" sz="2100" dirty="0" smtClean="0"/>
              <a:t> …….		der </a:t>
            </a:r>
            <a:r>
              <a:rPr lang="cs-CZ" sz="2100" dirty="0" err="1" smtClean="0"/>
              <a:t>Junge</a:t>
            </a:r>
            <a:r>
              <a:rPr lang="cs-CZ" sz="2100" dirty="0" smtClean="0"/>
              <a:t> – </a:t>
            </a:r>
            <a:r>
              <a:rPr lang="cs-CZ" sz="2100" dirty="0" err="1" smtClean="0"/>
              <a:t>die</a:t>
            </a:r>
            <a:r>
              <a:rPr lang="cs-CZ" sz="2100" dirty="0" smtClean="0"/>
              <a:t> ……..</a:t>
            </a:r>
          </a:p>
          <a:p>
            <a:r>
              <a:rPr lang="cs-CZ" sz="2100" dirty="0" err="1" smtClean="0"/>
              <a:t>Das</a:t>
            </a:r>
            <a:r>
              <a:rPr lang="cs-CZ" sz="2100" dirty="0" smtClean="0"/>
              <a:t> </a:t>
            </a:r>
            <a:r>
              <a:rPr lang="cs-CZ" sz="2100" dirty="0" err="1" smtClean="0"/>
              <a:t>Büro</a:t>
            </a:r>
            <a:r>
              <a:rPr lang="cs-CZ" sz="2100" dirty="0" smtClean="0"/>
              <a:t> – </a:t>
            </a:r>
            <a:r>
              <a:rPr lang="cs-CZ" sz="2100" dirty="0" err="1" smtClean="0"/>
              <a:t>die</a:t>
            </a:r>
            <a:r>
              <a:rPr lang="cs-CZ" sz="2100" dirty="0" smtClean="0"/>
              <a:t> …….			der </a:t>
            </a:r>
            <a:r>
              <a:rPr lang="cs-CZ" sz="2100" dirty="0" err="1" smtClean="0"/>
              <a:t>Tag</a:t>
            </a:r>
            <a:r>
              <a:rPr lang="cs-CZ" sz="2100" dirty="0" smtClean="0"/>
              <a:t> – </a:t>
            </a:r>
            <a:r>
              <a:rPr lang="cs-CZ" sz="2100" dirty="0" err="1" smtClean="0"/>
              <a:t>die</a:t>
            </a:r>
            <a:r>
              <a:rPr lang="cs-CZ" sz="2100" dirty="0" smtClean="0"/>
              <a:t> ………</a:t>
            </a:r>
          </a:p>
          <a:p>
            <a:r>
              <a:rPr lang="cs-CZ" sz="2100" dirty="0" smtClean="0"/>
              <a:t>Die </a:t>
            </a:r>
            <a:r>
              <a:rPr lang="cs-CZ" sz="2100" dirty="0" err="1" smtClean="0"/>
              <a:t>Mutter</a:t>
            </a:r>
            <a:r>
              <a:rPr lang="cs-CZ" sz="2100" dirty="0" smtClean="0"/>
              <a:t> – </a:t>
            </a:r>
            <a:r>
              <a:rPr lang="cs-CZ" sz="2100" dirty="0" err="1" smtClean="0"/>
              <a:t>die</a:t>
            </a:r>
            <a:r>
              <a:rPr lang="cs-CZ" sz="2100" dirty="0" smtClean="0"/>
              <a:t> ……			</a:t>
            </a:r>
            <a:r>
              <a:rPr lang="cs-CZ" sz="2100" dirty="0" err="1" smtClean="0"/>
              <a:t>die</a:t>
            </a:r>
            <a:r>
              <a:rPr lang="cs-CZ" sz="2100" dirty="0" smtClean="0"/>
              <a:t> </a:t>
            </a:r>
            <a:r>
              <a:rPr lang="cs-CZ" sz="2100" dirty="0" err="1" smtClean="0"/>
              <a:t>Schule</a:t>
            </a:r>
            <a:r>
              <a:rPr lang="cs-CZ" sz="2100" dirty="0" smtClean="0"/>
              <a:t> – </a:t>
            </a:r>
            <a:r>
              <a:rPr lang="cs-CZ" sz="2100" dirty="0" err="1" smtClean="0"/>
              <a:t>die</a:t>
            </a:r>
            <a:r>
              <a:rPr lang="cs-CZ" sz="2100" dirty="0" smtClean="0"/>
              <a:t> ………</a:t>
            </a:r>
            <a:endParaRPr lang="cs-CZ" sz="2100" dirty="0"/>
          </a:p>
        </p:txBody>
      </p:sp>
    </p:spTree>
    <p:extLst>
      <p:ext uri="{BB962C8B-B14F-4D97-AF65-F5344CB8AC3E}">
        <p14:creationId xmlns:p14="http://schemas.microsoft.com/office/powerpoint/2010/main" val="4140036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605464" cy="5937840"/>
          </a:xfrm>
        </p:spPr>
        <p:txBody>
          <a:bodyPr>
            <a:normAutofit/>
          </a:bodyPr>
          <a:lstStyle/>
          <a:p>
            <a:r>
              <a:rPr lang="cs-CZ" sz="4100" dirty="0" smtClean="0"/>
              <a:t>Zdroje </a:t>
            </a:r>
            <a:r>
              <a:rPr lang="cs-CZ" sz="4100" dirty="0" smtClean="0"/>
              <a:t>a použitá literatura</a:t>
            </a:r>
            <a:r>
              <a:rPr lang="cs-CZ" sz="4100" dirty="0" smtClean="0"/>
              <a:t>:</a:t>
            </a:r>
          </a:p>
          <a:p>
            <a:endParaRPr lang="cs-CZ" sz="4100" dirty="0" smtClean="0"/>
          </a:p>
          <a:p>
            <a:endParaRPr lang="cs-CZ" dirty="0"/>
          </a:p>
          <a:p>
            <a:r>
              <a:rPr lang="cs-CZ" dirty="0"/>
              <a:t>Tlustý P., Cihlářová V., </a:t>
            </a:r>
            <a:r>
              <a:rPr lang="cs-CZ" dirty="0" err="1"/>
              <a:t>Wicke</a:t>
            </a:r>
            <a:r>
              <a:rPr lang="cs-CZ" dirty="0"/>
              <a:t> M.U.: </a:t>
            </a:r>
            <a:r>
              <a:rPr lang="cs-CZ" dirty="0" err="1"/>
              <a:t>Spaß</a:t>
            </a:r>
            <a:r>
              <a:rPr lang="cs-CZ" dirty="0"/>
              <a:t> </a:t>
            </a:r>
            <a:r>
              <a:rPr lang="cs-CZ" dirty="0" err="1"/>
              <a:t>mit</a:t>
            </a:r>
            <a:r>
              <a:rPr lang="cs-CZ" dirty="0"/>
              <a:t> Max 1, Plzeň: Fraus, 2002. ISBN </a:t>
            </a:r>
            <a:r>
              <a:rPr lang="cs-CZ" dirty="0" smtClean="0"/>
              <a:t>80-7238-141-5</a:t>
            </a:r>
          </a:p>
          <a:p>
            <a:endParaRPr lang="cs-CZ" dirty="0"/>
          </a:p>
          <a:p>
            <a:r>
              <a:rPr lang="cs-CZ" dirty="0"/>
              <a:t>Materiál je určen pro bezplatné používání pro potřeby výuky a vzdělávání na všech typech škol a školských zařízení. Jakékoliv další využití podléhá autorskému zákonu.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2219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111</TotalTime>
  <Words>337</Words>
  <Application>Microsoft Office PowerPoint</Application>
  <PresentationFormat>Předvádění na obrazovce (4:3)</PresentationFormat>
  <Paragraphs>81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Plural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Plural</dc:title>
  <dc:creator>uživatel</dc:creator>
  <cp:lastModifiedBy>uživatel</cp:lastModifiedBy>
  <cp:revision>15</cp:revision>
  <dcterms:created xsi:type="dcterms:W3CDTF">2013-06-07T17:13:00Z</dcterms:created>
  <dcterms:modified xsi:type="dcterms:W3CDTF">2013-07-29T18:46:50Z</dcterms:modified>
</cp:coreProperties>
</file>