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8"/>
  </p:notesMasterIdLst>
  <p:sldIdLst>
    <p:sldId id="256" r:id="rId2"/>
    <p:sldId id="283" r:id="rId3"/>
    <p:sldId id="276" r:id="rId4"/>
    <p:sldId id="277" r:id="rId5"/>
    <p:sldId id="278" r:id="rId6"/>
    <p:sldId id="272" r:id="rId7"/>
    <p:sldId id="257" r:id="rId8"/>
    <p:sldId id="258" r:id="rId9"/>
    <p:sldId id="271" r:id="rId10"/>
    <p:sldId id="259" r:id="rId11"/>
    <p:sldId id="260" r:id="rId12"/>
    <p:sldId id="261" r:id="rId13"/>
    <p:sldId id="262" r:id="rId14"/>
    <p:sldId id="279" r:id="rId15"/>
    <p:sldId id="263" r:id="rId16"/>
    <p:sldId id="264" r:id="rId17"/>
    <p:sldId id="281" r:id="rId18"/>
    <p:sldId id="265" r:id="rId19"/>
    <p:sldId id="270" r:id="rId20"/>
    <p:sldId id="266" r:id="rId21"/>
    <p:sldId id="267" r:id="rId22"/>
    <p:sldId id="268" r:id="rId23"/>
    <p:sldId id="282" r:id="rId24"/>
    <p:sldId id="274" r:id="rId25"/>
    <p:sldId id="275" r:id="rId26"/>
    <p:sldId id="269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0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3F6FB7-4AC1-4BF6-97F3-9E5C781BAD73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DCC215-E16A-4CE5-B278-72A834C830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2287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04609DDB-B1C7-47D1-B240-E9C9986D1954}" type="slidenum">
              <a:rPr lang="cs-CZ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332DA-0E0B-4920-9C32-25B943FADA9B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A07C362-F9EB-4CC7-BC27-7D97A73C5E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332DA-0E0B-4920-9C32-25B943FADA9B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A07C362-F9EB-4CC7-BC27-7D97A73C5E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332DA-0E0B-4920-9C32-25B943FADA9B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7C362-F9EB-4CC7-BC27-7D97A73C5EF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332DA-0E0B-4920-9C32-25B943FADA9B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7C362-F9EB-4CC7-BC27-7D97A73C5E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332DA-0E0B-4920-9C32-25B943FADA9B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A07C362-F9EB-4CC7-BC27-7D97A73C5EF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332DA-0E0B-4920-9C32-25B943FADA9B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7C362-F9EB-4CC7-BC27-7D97A73C5E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332DA-0E0B-4920-9C32-25B943FADA9B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7C362-F9EB-4CC7-BC27-7D97A73C5E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332DA-0E0B-4920-9C32-25B943FADA9B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7C362-F9EB-4CC7-BC27-7D97A73C5E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332DA-0E0B-4920-9C32-25B943FADA9B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7C362-F9EB-4CC7-BC27-7D97A73C5EF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332DA-0E0B-4920-9C32-25B943FADA9B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7C362-F9EB-4CC7-BC27-7D97A73C5E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332DA-0E0B-4920-9C32-25B943FADA9B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07C362-F9EB-4CC7-BC27-7D97A73C5E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14332DA-0E0B-4920-9C32-25B943FADA9B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A07C362-F9EB-4CC7-BC27-7D97A73C5EF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Ornice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sk.wikipedia.org/wiki/S%C3%BAbor:Intrusion_of_Lava_in_Granite_2.JP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hyperlink" Target="http://cs.wikipedia.org/wiki/Soubor:BrownSoil.jpg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://cs.wikipedia.org/wiki/Soubor:Soil_profile.jp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://upload.wikimedia.org/wikipedia/commons/9/94/Black_dirt_in_Black_Dirt_Region.jpg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ROdec9ROiyY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38473" y="4640837"/>
            <a:ext cx="8458200" cy="1222375"/>
          </a:xfrm>
        </p:spPr>
        <p:txBody>
          <a:bodyPr/>
          <a:lstStyle/>
          <a:p>
            <a:r>
              <a:rPr lang="cs-CZ" dirty="0" smtClean="0"/>
              <a:t>Vznik půd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38473" y="3789040"/>
            <a:ext cx="8458200" cy="914400"/>
          </a:xfrm>
        </p:spPr>
        <p:txBody>
          <a:bodyPr/>
          <a:lstStyle/>
          <a:p>
            <a:r>
              <a:rPr lang="cs-CZ" dirty="0" smtClean="0"/>
              <a:t>ZŠ Brána Nová Paka, Přírodopis 6. – 9. třída</a:t>
            </a:r>
          </a:p>
          <a:p>
            <a:pPr algn="r"/>
            <a:r>
              <a:rPr lang="cs-CZ" sz="1800" dirty="0" smtClean="0"/>
              <a:t>autor: Ing. Michal Koťátko</a:t>
            </a:r>
            <a:endParaRPr lang="cs-CZ" sz="1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089" y="5480276"/>
            <a:ext cx="892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Obrázek: </a:t>
            </a:r>
            <a:r>
              <a:rPr lang="cs-CZ" dirty="0">
                <a:hlinkClick r:id="rId2"/>
              </a:rPr>
              <a:t>http://cs.wikipedia.org/wiki/Ornice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283" y="5863212"/>
            <a:ext cx="4321471" cy="841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874" y="188640"/>
            <a:ext cx="2592287" cy="3688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344463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762128"/>
              </p:ext>
            </p:extLst>
          </p:nvPr>
        </p:nvGraphicFramePr>
        <p:xfrm>
          <a:off x="900113" y="1628775"/>
          <a:ext cx="7569200" cy="399315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Michal Koťátko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Biologie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kern="1200" dirty="0" smtClean="0">
                          <a:solidFill>
                            <a:schemeClr val="tx2"/>
                          </a:solidFill>
                          <a:latin typeface="+mn-lt"/>
                          <a:ea typeface="+mn-ea"/>
                          <a:cs typeface="+mn-cs"/>
                        </a:rPr>
                        <a:t>Vznik půd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– 9.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VY_32_INOVACE_5_12_Bi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20. 10. 2012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Arial" charset="0"/>
                        </a:rPr>
                        <a:t>Prezentace, pomocí které je názorně ukázán a popsán mechanismus vzniku půdní vrstvy pomocí půdotvorných činitelů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35747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půd</a:t>
            </a:r>
            <a:endParaRPr lang="cs-CZ" dirty="0"/>
          </a:p>
        </p:txBody>
      </p:sp>
      <p:sp>
        <p:nvSpPr>
          <p:cNvPr id="4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268760"/>
            <a:ext cx="8686800" cy="4251102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700" dirty="0" smtClean="0">
                <a:solidFill>
                  <a:schemeClr val="tx2"/>
                </a:solidFill>
                <a:latin typeface="+mj-lt"/>
              </a:rPr>
              <a:t>Název </a:t>
            </a:r>
            <a:r>
              <a:rPr lang="cs-CZ" sz="1700" dirty="0">
                <a:solidFill>
                  <a:schemeClr val="tx2"/>
                </a:solidFill>
                <a:latin typeface="+mj-lt"/>
              </a:rPr>
              <a:t>školy:	</a:t>
            </a:r>
            <a:r>
              <a:rPr lang="cs-CZ" sz="1700" dirty="0" smtClean="0">
                <a:solidFill>
                  <a:schemeClr val="tx2"/>
                </a:solidFill>
                <a:latin typeface="+mj-lt"/>
              </a:rPr>
              <a:t>Základní škola Brána Nová Paka</a:t>
            </a:r>
            <a:endParaRPr lang="cs-CZ" sz="17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7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700" dirty="0">
                <a:solidFill>
                  <a:schemeClr val="tx2"/>
                </a:solidFill>
                <a:latin typeface="+mj-lt"/>
              </a:rPr>
              <a:t>Autor:	</a:t>
            </a:r>
            <a:r>
              <a:rPr lang="cs-CZ" sz="1700" dirty="0" smtClean="0">
                <a:solidFill>
                  <a:schemeClr val="tx2"/>
                </a:solidFill>
                <a:latin typeface="+mj-lt"/>
              </a:rPr>
              <a:t>Ing. Michal Koťátko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700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r>
              <a:rPr lang="cs-CZ" sz="1700" dirty="0">
                <a:solidFill>
                  <a:schemeClr val="tx2"/>
                </a:solidFill>
                <a:latin typeface="+mj-lt"/>
              </a:rPr>
              <a:t>Název:	</a:t>
            </a:r>
            <a:r>
              <a:rPr lang="cs-CZ" sz="1700" dirty="0" smtClean="0">
                <a:solidFill>
                  <a:schemeClr val="tx2"/>
                </a:solidFill>
                <a:latin typeface="+mj-lt"/>
              </a:rPr>
              <a:t>Vznik půd; </a:t>
            </a:r>
            <a:r>
              <a:rPr lang="cs-CZ" sz="1700" b="1" dirty="0" smtClean="0">
                <a:solidFill>
                  <a:srgbClr val="000000"/>
                </a:solidFill>
              </a:rPr>
              <a:t>VY_32_INOVACE_číslošablony_vášnázevšablony</a:t>
            </a:r>
            <a:endParaRPr lang="cs-CZ" sz="1700" b="1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700" dirty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  <a:defRPr/>
            </a:pPr>
            <a:r>
              <a:rPr lang="cs-CZ" sz="1700" b="1" dirty="0"/>
              <a:t>Téma:	Přírodopis 6. – 9. ročník, Pedologie - vznik půd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700" dirty="0" smtClean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  <a:defRPr/>
            </a:pPr>
            <a:r>
              <a:rPr lang="cs-CZ" sz="1700" dirty="0" smtClean="0">
                <a:solidFill>
                  <a:schemeClr val="tx2"/>
                </a:solidFill>
                <a:latin typeface="+mj-lt"/>
              </a:rPr>
              <a:t>Číslo </a:t>
            </a:r>
            <a:r>
              <a:rPr lang="cs-CZ" sz="1700" dirty="0">
                <a:solidFill>
                  <a:schemeClr val="tx2"/>
                </a:solidFill>
                <a:latin typeface="+mj-lt"/>
              </a:rPr>
              <a:t>projektu:	</a:t>
            </a:r>
            <a:r>
              <a:rPr lang="cs-CZ" sz="1700" b="1" dirty="0" smtClean="0">
                <a:solidFill>
                  <a:srgbClr val="000000"/>
                </a:solidFill>
              </a:rPr>
              <a:t>CZ.1.07/1.4.00/21.3750</a:t>
            </a:r>
            <a:endParaRPr lang="cs-CZ" sz="1700" b="1" dirty="0">
              <a:solidFill>
                <a:schemeClr val="tx2"/>
              </a:solidFill>
              <a:latin typeface="+mj-lt"/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  <a:defRPr/>
            </a:pPr>
            <a:endParaRPr lang="cs-CZ" sz="1700" dirty="0">
              <a:solidFill>
                <a:schemeClr val="tx2"/>
              </a:solidFill>
              <a:latin typeface="+mj-lt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700" dirty="0" smtClean="0">
                <a:solidFill>
                  <a:schemeClr val="tx2"/>
                </a:solidFill>
                <a:latin typeface="+mj-lt"/>
              </a:rPr>
              <a:t>Anotace</a:t>
            </a:r>
            <a:r>
              <a:rPr lang="cs-CZ" sz="1700" dirty="0">
                <a:solidFill>
                  <a:schemeClr val="tx2"/>
                </a:solidFill>
                <a:latin typeface="+mj-lt"/>
              </a:rPr>
              <a:t>:	</a:t>
            </a:r>
            <a:r>
              <a:rPr lang="cs-CZ" sz="1700" dirty="0" smtClean="0">
                <a:solidFill>
                  <a:schemeClr val="tx2"/>
                </a:solidFill>
                <a:latin typeface="+mj-lt"/>
              </a:rPr>
              <a:t>Prezentace, pomocí které je názorně ukázán a popsán 	mechanismus vzniku půdní vrstvy pomocí půdotvorných 	činitelů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700" dirty="0" smtClean="0">
                <a:latin typeface="+mj-lt"/>
              </a:rPr>
              <a:t>Klíčová slova:	Půda, vznik, zvětrávání, půdotvorný substrát, půdotvorní 	činitelé, půdní organismy, </a:t>
            </a:r>
            <a:r>
              <a:rPr lang="cs-CZ" sz="17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700" dirty="0" smtClean="0">
                <a:solidFill>
                  <a:schemeClr val="tx2"/>
                </a:solidFill>
                <a:latin typeface="+mj-lt"/>
              </a:rPr>
              <a:t>	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  <a:tabLst>
                <a:tab pos="2332038" algn="l"/>
              </a:tabLst>
              <a:defRPr/>
            </a:pPr>
            <a:r>
              <a:rPr lang="cs-CZ" sz="1700" dirty="0" smtClean="0">
                <a:solidFill>
                  <a:schemeClr val="tx2"/>
                </a:solidFill>
                <a:latin typeface="+mj-lt"/>
              </a:rPr>
              <a:t>Datum dokončení/pilotáže:</a:t>
            </a:r>
            <a:r>
              <a:rPr lang="cs-CZ" sz="1700" dirty="0">
                <a:solidFill>
                  <a:schemeClr val="tx2"/>
                </a:solidFill>
                <a:latin typeface="+mj-lt"/>
              </a:rPr>
              <a:t>	</a:t>
            </a:r>
            <a:r>
              <a:rPr lang="cs-CZ" sz="1700" dirty="0" smtClean="0">
                <a:solidFill>
                  <a:schemeClr val="tx2"/>
                </a:solidFill>
                <a:latin typeface="+mj-lt"/>
              </a:rPr>
              <a:t>29.1.2013/30.1.2013</a:t>
            </a:r>
            <a:endParaRPr lang="cs-CZ" sz="1700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283" y="5863212"/>
            <a:ext cx="4321471" cy="841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1083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Vznik půd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Půdy vznikají za pomoci tzv. </a:t>
            </a:r>
            <a:r>
              <a:rPr lang="cs-CZ" b="1" i="1" dirty="0" smtClean="0"/>
              <a:t>půdotvorných činitelů</a:t>
            </a:r>
            <a:r>
              <a:rPr lang="cs-CZ" dirty="0" smtClean="0"/>
              <a:t>, jimiž jsou zejména:</a:t>
            </a:r>
          </a:p>
          <a:p>
            <a:pPr lvl="1"/>
            <a:r>
              <a:rPr lang="cs-CZ" b="1" dirty="0" smtClean="0"/>
              <a:t>Podnebí</a:t>
            </a:r>
            <a:r>
              <a:rPr lang="cs-CZ" dirty="0" smtClean="0"/>
              <a:t> (teplota, srážky, sluneční svit)</a:t>
            </a:r>
          </a:p>
          <a:p>
            <a:pPr lvl="1"/>
            <a:r>
              <a:rPr lang="cs-CZ" dirty="0" smtClean="0"/>
              <a:t>Povaha </a:t>
            </a:r>
            <a:r>
              <a:rPr lang="cs-CZ" b="1" dirty="0" smtClean="0"/>
              <a:t>terénu</a:t>
            </a:r>
            <a:r>
              <a:rPr lang="cs-CZ" dirty="0" smtClean="0"/>
              <a:t> (nadmořská výška, sklon a orientace svahu</a:t>
            </a:r>
          </a:p>
          <a:p>
            <a:pPr lvl="1"/>
            <a:r>
              <a:rPr lang="cs-CZ" dirty="0" smtClean="0"/>
              <a:t>Hladina </a:t>
            </a:r>
            <a:r>
              <a:rPr lang="cs-CZ" b="1" dirty="0" smtClean="0"/>
              <a:t>podzemní vody</a:t>
            </a:r>
          </a:p>
          <a:p>
            <a:pPr lvl="1"/>
            <a:r>
              <a:rPr lang="cs-CZ" b="1" dirty="0" smtClean="0"/>
              <a:t>Organismy</a:t>
            </a:r>
          </a:p>
          <a:p>
            <a:pPr lvl="1"/>
            <a:r>
              <a:rPr lang="cs-CZ" b="1" dirty="0" smtClean="0"/>
              <a:t>Člověk</a:t>
            </a:r>
          </a:p>
          <a:p>
            <a:pPr lvl="1"/>
            <a:r>
              <a:rPr lang="cs-CZ" b="1" dirty="0" smtClean="0"/>
              <a:t>Čas</a:t>
            </a:r>
          </a:p>
        </p:txBody>
      </p:sp>
    </p:spTree>
    <p:extLst>
      <p:ext uri="{BB962C8B-B14F-4D97-AF65-F5344CB8AC3E}">
        <p14:creationId xmlns:p14="http://schemas.microsoft.com/office/powerpoint/2010/main" val="1178432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Samostatná práce ve skupinách: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Pokuste se sami vysvětlit, jakým způsobem může ovlivnit vznik a úrodnost půd:</a:t>
            </a:r>
          </a:p>
          <a:p>
            <a:pPr lvl="1"/>
            <a:r>
              <a:rPr lang="cs-CZ" dirty="0" smtClean="0"/>
              <a:t>Podnebí – teplota, množství srážek (1. skupina)</a:t>
            </a:r>
          </a:p>
          <a:p>
            <a:pPr lvl="1"/>
            <a:r>
              <a:rPr lang="cs-CZ" dirty="0" smtClean="0"/>
              <a:t>Nadmořská výška (2. skupina)</a:t>
            </a:r>
          </a:p>
          <a:p>
            <a:pPr lvl="1"/>
            <a:r>
              <a:rPr lang="cs-CZ" dirty="0" smtClean="0"/>
              <a:t>Hladina podzemní vody (3. skupina)</a:t>
            </a:r>
          </a:p>
          <a:p>
            <a:pPr lvl="1"/>
            <a:r>
              <a:rPr lang="cs-CZ" dirty="0" smtClean="0"/>
              <a:t>Půdní organismy (4. skupina)</a:t>
            </a:r>
          </a:p>
          <a:p>
            <a:pPr lvl="1"/>
            <a:r>
              <a:rPr lang="cs-CZ" dirty="0" smtClean="0"/>
              <a:t>Člověk (5. skupina)</a:t>
            </a:r>
          </a:p>
          <a:p>
            <a:r>
              <a:rPr lang="cs-CZ" dirty="0" smtClean="0"/>
              <a:t>Čas na přípravu: 7 min.</a:t>
            </a:r>
          </a:p>
          <a:p>
            <a:r>
              <a:rPr lang="cs-CZ" dirty="0" smtClean="0"/>
              <a:t>Prezentace: 3 min. každá skupina</a:t>
            </a:r>
          </a:p>
          <a:p>
            <a:pPr lvl="1"/>
            <a:endParaRPr lang="cs-CZ" dirty="0"/>
          </a:p>
        </p:txBody>
      </p:sp>
      <p:pic>
        <p:nvPicPr>
          <p:cNvPr id="1027" name="Picture 3" descr="C:\Users\Michal\AppData\Local\Microsoft\Windows\Temporary Internet Files\Content.IE5\41CQ2ZGK\MM91000109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123429"/>
            <a:ext cx="1656184" cy="2441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343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6178" y="35997"/>
            <a:ext cx="8686800" cy="838200"/>
          </a:xfrm>
        </p:spPr>
        <p:txBody>
          <a:bodyPr/>
          <a:lstStyle/>
          <a:p>
            <a:r>
              <a:rPr lang="cs-CZ" dirty="0" smtClean="0"/>
              <a:t>Vznik půd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6178" y="852005"/>
            <a:ext cx="86868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Probíhá ve 3 hlavních fázích: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800" dirty="0" smtClean="0"/>
              <a:t>Zvětrávání matečné horniny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800" dirty="0" smtClean="0"/>
              <a:t>Vznik půdotvorného substrátu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800" dirty="0" smtClean="0"/>
              <a:t>Vznik půdy</a:t>
            </a:r>
            <a:endParaRPr lang="cs-CZ" sz="4800" dirty="0"/>
          </a:p>
        </p:txBody>
      </p:sp>
      <p:sp>
        <p:nvSpPr>
          <p:cNvPr id="4" name="Ohnutá šipka 3"/>
          <p:cNvSpPr/>
          <p:nvPr/>
        </p:nvSpPr>
        <p:spPr>
          <a:xfrm>
            <a:off x="5868144" y="362118"/>
            <a:ext cx="1584176" cy="1441884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Šrafovaná šipka doprava 8"/>
          <p:cNvSpPr/>
          <p:nvPr/>
        </p:nvSpPr>
        <p:spPr>
          <a:xfrm>
            <a:off x="2433698" y="4025835"/>
            <a:ext cx="1399026" cy="822685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9695" y="353067"/>
            <a:ext cx="1289720" cy="9672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5103674"/>
            <a:ext cx="769478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sk.wikipedia.org/wiki/S%C3%BAbor:Intrusion_of_Lava_in_Granite_2.JPG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cs.wikipedia.org/wiki/Soubor:BrownSoil.jpg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9870" y="3244347"/>
            <a:ext cx="1100336" cy="1562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4892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zvětrávání matečné horniny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6436" y="1554163"/>
            <a:ext cx="8323527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784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1. zvětrávání matečné horniny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6437" y="1554163"/>
            <a:ext cx="8323526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6403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1. zvětrávání matečné horniny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6437" y="1554163"/>
            <a:ext cx="8323526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4603135"/>
            <a:ext cx="5112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Působení slunce: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FF00"/>
                </a:solidFill>
              </a:rPr>
              <a:t>Zahřívání a ochlazování horniny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FF00"/>
                </a:solidFill>
              </a:rPr>
              <a:t>Změny objemu, pnutí, vznik puklin, mezer v hornině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443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1. zvětrávání matečné horniny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1337250"/>
            <a:ext cx="8323526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9739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1. zvětrávání matečné horniny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1306530"/>
            <a:ext cx="8323526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5085184"/>
            <a:ext cx="51125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Působení vody: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FF00"/>
                </a:solidFill>
              </a:rPr>
              <a:t>Do vzniklých puklin zateče voda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1012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1. zvětrávání matečné horniny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1334068"/>
            <a:ext cx="8323526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5085184"/>
            <a:ext cx="51125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Působení vody a mrazu: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FFFF00"/>
                </a:solidFill>
              </a:rPr>
              <a:t>Voda v zimě zmrzne a zvětší objem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810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1. zvětrávání matečné horniny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1337250"/>
            <a:ext cx="8323526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5085184"/>
            <a:ext cx="64087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Působením slunce, vody, mrazu a dalších činitelů hornina praská, drolí se...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3559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Zvětrávání matečné horniny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286927"/>
            <a:ext cx="8686800" cy="70690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Mrazové zvětrávání (vrchol Jizery, Jizerské hory)</a:t>
            </a:r>
            <a:endParaRPr lang="cs-CZ" dirty="0"/>
          </a:p>
        </p:txBody>
      </p:sp>
      <p:pic>
        <p:nvPicPr>
          <p:cNvPr id="3074" name="Picture 2" descr="C:\Users\Michal\Pictures\2011-08\1708201126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600200"/>
            <a:ext cx="48768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450574" y="6021288"/>
            <a:ext cx="8686800" cy="706909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dirty="0" smtClean="0"/>
              <a:t>Foto: autor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264" y="5863211"/>
            <a:ext cx="4321471" cy="841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197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1. zvětrávání matečné horniny</a:t>
            </a: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1268760"/>
            <a:ext cx="8323526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2132856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990000"/>
                </a:solidFill>
              </a:rPr>
              <a:t>… proces zvětrávání pokračuje…</a:t>
            </a:r>
            <a:endParaRPr lang="cs-CZ" sz="2800" dirty="0">
              <a:solidFill>
                <a:srgbClr val="99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283" y="5869498"/>
            <a:ext cx="4321471" cy="841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2114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Vznik půdotvorného substrátu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1268760"/>
            <a:ext cx="8323526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0159" y="1700808"/>
            <a:ext cx="5256584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… a postupně se vytváří neživý </a:t>
            </a:r>
            <a:r>
              <a:rPr lang="cs-CZ" sz="4000" dirty="0" smtClean="0">
                <a:solidFill>
                  <a:srgbClr val="C00000"/>
                </a:solidFill>
              </a:rPr>
              <a:t>půdotvorný  substrát</a:t>
            </a:r>
            <a:r>
              <a:rPr lang="cs-CZ" sz="2800" dirty="0" smtClean="0">
                <a:solidFill>
                  <a:srgbClr val="C00000"/>
                </a:solidFill>
              </a:rPr>
              <a:t>: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C00000"/>
                </a:solidFill>
              </a:rPr>
              <a:t>Větší a menší úlomky horniny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C00000"/>
                </a:solidFill>
              </a:rPr>
              <a:t>Horninový prach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4999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2</a:t>
            </a:r>
            <a:r>
              <a:rPr lang="cs-CZ" dirty="0" smtClean="0"/>
              <a:t>. Vznik půdotvorného substrátu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3968" y="1772817"/>
            <a:ext cx="3888432" cy="1368152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Půdní profil s vrstvou půdotvorného substrátu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23528" y="6213141"/>
            <a:ext cx="8686800" cy="432049"/>
          </a:xfrm>
          <a:prstGeom prst="rect">
            <a:avLst/>
          </a:prstGeom>
        </p:spPr>
        <p:txBody>
          <a:bodyPr vert="horz">
            <a:no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Clr>
                <a:srgbClr val="F0A22E"/>
              </a:buClr>
              <a:buNone/>
            </a:pPr>
            <a:r>
              <a:rPr lang="cs-CZ" sz="2000" dirty="0" smtClean="0">
                <a:solidFill>
                  <a:srgbClr val="4E3B30"/>
                </a:solidFill>
              </a:rPr>
              <a:t>Zdroj</a:t>
            </a:r>
            <a:r>
              <a:rPr lang="cs-CZ" sz="2000" dirty="0">
                <a:solidFill>
                  <a:srgbClr val="4E3B30"/>
                </a:solidFill>
              </a:rPr>
              <a:t>: </a:t>
            </a:r>
            <a:r>
              <a:rPr lang="cs-CZ" sz="2000" dirty="0">
                <a:hlinkClick r:id="rId2"/>
              </a:rPr>
              <a:t>http://cs.wikipedia.org/wiki/Soubor:Soil_profile.jpg</a:t>
            </a:r>
            <a:endParaRPr lang="cs-CZ" sz="2000" dirty="0">
              <a:solidFill>
                <a:srgbClr val="4E3B30"/>
              </a:solidFill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3203848" y="3682627"/>
            <a:ext cx="2376264" cy="61046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4"/>
            <a:ext cx="22479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091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r>
              <a:rPr lang="cs-CZ" dirty="0"/>
              <a:t>Vznik </a:t>
            </a:r>
            <a:r>
              <a:rPr lang="cs-CZ" dirty="0" smtClean="0"/>
              <a:t>půdy</a:t>
            </a:r>
            <a:endParaRPr lang="cs-CZ" dirty="0"/>
          </a:p>
        </p:txBody>
      </p:sp>
      <p:pic>
        <p:nvPicPr>
          <p:cNvPr id="922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4445" y="1554163"/>
            <a:ext cx="8387509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86599" y="6165304"/>
            <a:ext cx="7848872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Ke slovu přicházejí </a:t>
            </a:r>
            <a:r>
              <a:rPr lang="cs-CZ" sz="2800" b="1" dirty="0" smtClean="0">
                <a:solidFill>
                  <a:srgbClr val="FF0000"/>
                </a:solidFill>
              </a:rPr>
              <a:t>půdní organismy: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012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Vznik půdy</a:t>
            </a:r>
            <a:endParaRPr lang="cs-CZ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6728" y="1554163"/>
            <a:ext cx="8262944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6165304"/>
            <a:ext cx="896448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Ty postupně přeměňují anorganický substrát na organický.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0700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Vznik půdy</a:t>
            </a:r>
            <a:endParaRPr lang="cs-CZ" dirty="0"/>
          </a:p>
        </p:txBody>
      </p:sp>
      <p:pic>
        <p:nvPicPr>
          <p:cNvPr id="1024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158" y="1554163"/>
            <a:ext cx="8348083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1772816"/>
            <a:ext cx="7920880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Jejich exkrementy + odumřelá těla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741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Vznik půdy</a:t>
            </a:r>
            <a:endParaRPr lang="cs-CZ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6998" y="1554163"/>
            <a:ext cx="8402403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0335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Vznik půdy</a:t>
            </a:r>
            <a:endParaRPr lang="cs-CZ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6128" y="1554163"/>
            <a:ext cx="8324143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3368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půda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5661248"/>
            <a:ext cx="8686800" cy="63490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Černozem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403648" y="6410746"/>
            <a:ext cx="7659702" cy="490885"/>
          </a:xfrm>
          <a:prstGeom prst="rect">
            <a:avLst/>
          </a:prstGeom>
        </p:spPr>
        <p:txBody>
          <a:bodyPr vert="horz">
            <a:normAutofit fontScale="77500" lnSpcReduction="20000"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000" dirty="0"/>
              <a:t>Zdroj: </a:t>
            </a:r>
            <a:r>
              <a:rPr lang="cs-CZ" sz="1800" dirty="0">
                <a:hlinkClick r:id="rId2"/>
              </a:rPr>
              <a:t>http://upload.wikimedia.org/wikipedia/commons/9/94/Black_dirt_in_Black_Dirt_Region.jpg</a:t>
            </a: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328738"/>
            <a:ext cx="7620000" cy="420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3471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půda</a:t>
            </a:r>
            <a:endParaRPr lang="cs-CZ" dirty="0"/>
          </a:p>
        </p:txBody>
      </p:sp>
      <p:pic>
        <p:nvPicPr>
          <p:cNvPr id="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158" y="1554163"/>
            <a:ext cx="8348083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1700807"/>
            <a:ext cx="3451762" cy="224676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Půdní organismy půdu také provzdušňují,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vytvářejí její fyzikální strukturu….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938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Půdní organismy mají pro půdu zásadní význam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314888"/>
            <a:ext cx="8686800" cy="853555"/>
          </a:xfrm>
        </p:spPr>
        <p:txBody>
          <a:bodyPr/>
          <a:lstStyle/>
          <a:p>
            <a:r>
              <a:rPr lang="cs-CZ" dirty="0" smtClean="0"/>
              <a:t>Například takové žížaly…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3140968"/>
            <a:ext cx="61206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z Youtube: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www.youtube.com/watch?v=ROdec9ROiyY</a:t>
            </a:r>
            <a:endParaRPr lang="cs-CZ" dirty="0" smtClean="0"/>
          </a:p>
          <a:p>
            <a:r>
              <a:rPr lang="cs-CZ" dirty="0" smtClean="0"/>
              <a:t>Nevkládám pro přílišnou velikost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383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Vrstvy půdy</a:t>
            </a:r>
            <a:endParaRPr lang="cs-CZ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2676" y="1554163"/>
            <a:ext cx="8431047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34984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906</TotalTime>
  <Words>481</Words>
  <Application>Microsoft Office PowerPoint</Application>
  <PresentationFormat>Předvádění na obrazovce (4:3)</PresentationFormat>
  <Paragraphs>111</Paragraphs>
  <Slides>26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Cesta</vt:lpstr>
      <vt:lpstr>Vznik půd</vt:lpstr>
      <vt:lpstr>Prezentace aplikace PowerPoint</vt:lpstr>
      <vt:lpstr>Vznik půd</vt:lpstr>
      <vt:lpstr>Vznik půd</vt:lpstr>
      <vt:lpstr>Samostatná práce ve skupinách:</vt:lpstr>
      <vt:lpstr>Vznik půd</vt:lpstr>
      <vt:lpstr>1. zvětrávání matečné horniny</vt:lpstr>
      <vt:lpstr>1. zvětrávání matečné horniny</vt:lpstr>
      <vt:lpstr>1. zvětrávání matečné horniny</vt:lpstr>
      <vt:lpstr>1. zvětrávání matečné horniny</vt:lpstr>
      <vt:lpstr>1. zvětrávání matečné horniny</vt:lpstr>
      <vt:lpstr>1. zvětrávání matečné horniny</vt:lpstr>
      <vt:lpstr>1. zvětrávání matečné horniny</vt:lpstr>
      <vt:lpstr>1. Zvětrávání matečné horniny</vt:lpstr>
      <vt:lpstr>1. zvětrávání matečné horniny</vt:lpstr>
      <vt:lpstr>2. Vznik půdotvorného substrátu</vt:lpstr>
      <vt:lpstr>2. Vznik půdotvorného substrátu</vt:lpstr>
      <vt:lpstr>3. Vznik půdy</vt:lpstr>
      <vt:lpstr>3. Vznik půdy</vt:lpstr>
      <vt:lpstr>3. Vznik půdy</vt:lpstr>
      <vt:lpstr>3. Vznik půdy</vt:lpstr>
      <vt:lpstr>3. Vznik půdy</vt:lpstr>
      <vt:lpstr>3. půda </vt:lpstr>
      <vt:lpstr>3. půda</vt:lpstr>
      <vt:lpstr>Půdní organismy mají pro půdu zásadní význam</vt:lpstr>
      <vt:lpstr>Vrstvy půdy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Michal</dc:creator>
  <cp:lastModifiedBy>Michal</cp:lastModifiedBy>
  <cp:revision>42</cp:revision>
  <dcterms:created xsi:type="dcterms:W3CDTF">2013-01-29T15:19:26Z</dcterms:created>
  <dcterms:modified xsi:type="dcterms:W3CDTF">2013-06-27T18:12:33Z</dcterms:modified>
</cp:coreProperties>
</file>