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75" r:id="rId3"/>
    <p:sldId id="258" r:id="rId4"/>
    <p:sldId id="259" r:id="rId5"/>
    <p:sldId id="260" r:id="rId6"/>
    <p:sldId id="270" r:id="rId7"/>
    <p:sldId id="271" r:id="rId8"/>
    <p:sldId id="272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7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F66337-FA22-4C4A-87E6-EB0E3733C844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BECDF-C469-4D35-BBD5-EB79C51A9D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760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4609DDB-B1C7-47D1-B240-E9C9986D1954}" type="slidenum">
              <a:rPr lang="cs-CZ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634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354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0645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126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864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784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908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725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0265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35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10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17319-35E3-422E-A84C-D565E78CC5D1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F5258-E9AF-479A-8AA9-0E81006D28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2503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Louk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Zeb%C3%ADn_217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%C5%99%C3%ADrodn%C3%AD_rezervace_Na_Vole%C5%A1ku_(5).JPG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ntonin_Slavicek_-_U_nas_v_Kamenickach_(1904).jp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ole_v_Cesku_lan_bez_mezi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1/13/V%C3%BDstavba_d%C3%A1lnice_D3_u_Sezimova_%C3%9Ast%C3%AD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Brno-L%C3%AD%C5%A1e%C5%88_-_satelitn%C3%AD_m%C4%9Bste%C4%8Dko_na_severu_Nov%C3%A9_L%C3%AD%C5%A1n%C4%9B.jpg" TargetMode="External"/><Relationship Id="rId2" Type="http://schemas.openxmlformats.org/officeDocument/2006/relationships/hyperlink" Target="http://upload.wikimedia.org/wikipedia/commons/1/13/V%C3%BDstavba_d%C3%A1lnice_D3_u_Sezimova_%C3%9Ast%C3%AD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cs.wikipedia.org/wiki/Soubor:Coop_Supermarket_01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Brno-L%C3%AD%C5%A1e%C5%88_-_satelitn%C3%AD_m%C4%9Bste%C4%8Dko_na_severu_Nov%C3%A9_L%C3%AD%C5%A1n%C4%9B.jpg" TargetMode="External"/><Relationship Id="rId3" Type="http://schemas.openxmlformats.org/officeDocument/2006/relationships/hyperlink" Target="http://cs.wikipedia.org/wiki/Soubor:Zeb%C3%ADn_217.jpg" TargetMode="External"/><Relationship Id="rId7" Type="http://schemas.openxmlformats.org/officeDocument/2006/relationships/hyperlink" Target="http://upload.wikimedia.org/wikipedia/commons/1/13/V%C3%BDstavba_d%C3%A1lnice_D3_u_Sezimova_%C3%9Ast%C3%AD.jpg" TargetMode="External"/><Relationship Id="rId2" Type="http://schemas.openxmlformats.org/officeDocument/2006/relationships/hyperlink" Target="http://cs.wikipedia.org/wiki/Louk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ole_v_Cesku_lan_bez_mezi.jpg" TargetMode="External"/><Relationship Id="rId5" Type="http://schemas.openxmlformats.org/officeDocument/2006/relationships/hyperlink" Target="http://cs.wikipedia.org/wiki/Soubor:Antonin_Slavicek_-_U_nas_v_Kamenickach_(1904).jpg" TargetMode="External"/><Relationship Id="rId4" Type="http://schemas.openxmlformats.org/officeDocument/2006/relationships/hyperlink" Target="http://cs.wikipedia.org/wiki/Soubor:P%C5%99%C3%ADrodn%C3%AD_rezervace_Na_Vole%C5%A1ku_(5).JPG" TargetMode="External"/><Relationship Id="rId9" Type="http://schemas.openxmlformats.org/officeDocument/2006/relationships/hyperlink" Target="http://cs.wikipedia.org/wiki/Soubor:Coop_Supermarket_0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38473" y="4640837"/>
            <a:ext cx="8458200" cy="1222375"/>
          </a:xfrm>
        </p:spPr>
        <p:txBody>
          <a:bodyPr/>
          <a:lstStyle/>
          <a:p>
            <a:r>
              <a:rPr lang="cs-CZ" dirty="0" smtClean="0"/>
              <a:t>Ekosystém louka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38473" y="3789040"/>
            <a:ext cx="8458200" cy="914400"/>
          </a:xfrm>
        </p:spPr>
        <p:txBody>
          <a:bodyPr/>
          <a:lstStyle/>
          <a:p>
            <a:r>
              <a:rPr lang="cs-CZ" dirty="0" smtClean="0"/>
              <a:t>ZŠ Brána Nová Paka, Přírodopis 6. – 9. třída</a:t>
            </a:r>
          </a:p>
          <a:p>
            <a:pPr algn="r"/>
            <a:r>
              <a:rPr lang="cs-CZ" sz="1800" dirty="0" smtClean="0"/>
              <a:t>autor: Ing. Michal Koťátko</a:t>
            </a:r>
            <a:endParaRPr lang="cs-CZ" sz="1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089" y="5480276"/>
            <a:ext cx="892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Obrázek: </a:t>
            </a:r>
            <a:r>
              <a:rPr lang="cs-CZ" dirty="0" smtClean="0"/>
              <a:t>Autor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5283" y="5863212"/>
            <a:ext cx="4321471" cy="841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Michal\Pictures\FOTOGRAFIE\Foto 2006 podzim\P10102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48680"/>
            <a:ext cx="3707904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1969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3344340"/>
              </p:ext>
            </p:extLst>
          </p:nvPr>
        </p:nvGraphicFramePr>
        <p:xfrm>
          <a:off x="900113" y="1628775"/>
          <a:ext cx="7569200" cy="399256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Michal Koťátko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Biologie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Ekosystém louka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– 9.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VY_32_INOVACE_5_14_Bi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9. 4. 2013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Charakteristika louky, typy, historie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 ohrožení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012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Ekosystém – co to 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Ekosystém = ucelená část přírody, která komunikuje s ostatními částmi</a:t>
            </a:r>
          </a:p>
          <a:p>
            <a:r>
              <a:rPr lang="cs-CZ" dirty="0" smtClean="0"/>
              <a:t>Příklady ekosystémů:</a:t>
            </a:r>
          </a:p>
          <a:p>
            <a:pPr lvl="1"/>
            <a:r>
              <a:rPr lang="cs-CZ" dirty="0" smtClean="0"/>
              <a:t>Les</a:t>
            </a:r>
          </a:p>
          <a:p>
            <a:pPr lvl="1"/>
            <a:r>
              <a:rPr lang="cs-CZ" dirty="0" smtClean="0"/>
              <a:t>Louka</a:t>
            </a:r>
          </a:p>
          <a:p>
            <a:pPr lvl="1"/>
            <a:r>
              <a:rPr lang="cs-CZ" dirty="0" smtClean="0"/>
              <a:t>Rybník</a:t>
            </a:r>
          </a:p>
          <a:p>
            <a:pPr lvl="1"/>
            <a:r>
              <a:rPr lang="cs-CZ" dirty="0" smtClean="0"/>
              <a:t>… ale také např. kaluž na cestě…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1507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Louka – co to je?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Louka (básnicky též niva) je zemědělská kultura tvořená společenstvím různých druhů trav, jetelovin a bylin. </a:t>
            </a:r>
          </a:p>
          <a:p>
            <a:r>
              <a:rPr lang="cs-CZ" dirty="0" smtClean="0"/>
              <a:t>Vznik: </a:t>
            </a:r>
          </a:p>
          <a:p>
            <a:pPr lvl="1"/>
            <a:r>
              <a:rPr lang="cs-CZ" dirty="0" smtClean="0"/>
              <a:t>Uměle</a:t>
            </a:r>
          </a:p>
          <a:p>
            <a:pPr lvl="1"/>
            <a:r>
              <a:rPr lang="cs-CZ" dirty="0" smtClean="0"/>
              <a:t>přirozeně (na vlhčích pozemcích, nejčastěji v blízkosti vodních toků)</a:t>
            </a:r>
          </a:p>
          <a:p>
            <a:r>
              <a:rPr lang="cs-CZ" dirty="0" smtClean="0"/>
              <a:t>Vědní obor, který zkoumá společenství luk, se nazývá lukařství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03848" y="5949280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Wikipedie (</a:t>
            </a:r>
            <a:r>
              <a:rPr lang="cs-CZ" dirty="0" smtClean="0">
                <a:hlinkClick r:id="rId2"/>
              </a:rPr>
              <a:t>http://cs.wikipedia.org/wiki/Louka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1413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luk: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Podle vzniku:</a:t>
            </a:r>
          </a:p>
          <a:p>
            <a:pPr lvl="1"/>
            <a:r>
              <a:rPr lang="cs-CZ" dirty="0" smtClean="0"/>
              <a:t>Kulturní</a:t>
            </a:r>
          </a:p>
          <a:p>
            <a:pPr lvl="1"/>
            <a:r>
              <a:rPr lang="cs-CZ" dirty="0" smtClean="0"/>
              <a:t>Přirozené</a:t>
            </a:r>
          </a:p>
          <a:p>
            <a:r>
              <a:rPr lang="cs-CZ" dirty="0" smtClean="0"/>
              <a:t>Podle stanoviště (např.):</a:t>
            </a:r>
          </a:p>
          <a:p>
            <a:pPr lvl="1"/>
            <a:r>
              <a:rPr lang="cs-CZ" dirty="0" smtClean="0"/>
              <a:t>Mokré a vlhké louky</a:t>
            </a:r>
          </a:p>
          <a:p>
            <a:pPr lvl="1"/>
            <a:r>
              <a:rPr lang="cs-CZ" dirty="0" smtClean="0"/>
              <a:t>Středně vlhké</a:t>
            </a:r>
          </a:p>
          <a:p>
            <a:pPr lvl="1"/>
            <a:r>
              <a:rPr lang="cs-CZ" dirty="0" smtClean="0"/>
              <a:t>Suché louky a stepi</a:t>
            </a:r>
          </a:p>
          <a:p>
            <a:r>
              <a:rPr lang="cs-CZ" dirty="0" smtClean="0"/>
              <a:t>Podle polohy (např.):</a:t>
            </a:r>
          </a:p>
          <a:p>
            <a:pPr lvl="1"/>
            <a:r>
              <a:rPr lang="cs-CZ" dirty="0" smtClean="0"/>
              <a:t>Nivní louky</a:t>
            </a:r>
          </a:p>
          <a:p>
            <a:pPr lvl="1"/>
            <a:r>
              <a:rPr lang="cs-CZ" dirty="0" smtClean="0"/>
              <a:t>Výslunné stráně</a:t>
            </a:r>
          </a:p>
          <a:p>
            <a:r>
              <a:rPr lang="cs-CZ" dirty="0" smtClean="0"/>
              <a:t>Podle intenzity hospodaření:</a:t>
            </a:r>
          </a:p>
          <a:p>
            <a:pPr lvl="1"/>
            <a:r>
              <a:rPr lang="cs-CZ" dirty="0" err="1" smtClean="0"/>
              <a:t>Intenzviní</a:t>
            </a:r>
            <a:endParaRPr lang="cs-CZ" dirty="0" smtClean="0"/>
          </a:p>
          <a:p>
            <a:pPr lvl="1"/>
            <a:r>
              <a:rPr lang="cs-CZ" dirty="0" smtClean="0"/>
              <a:t>Extenzivní</a:t>
            </a:r>
          </a:p>
          <a:p>
            <a:r>
              <a:rPr lang="cs-CZ" dirty="0" smtClean="0"/>
              <a:t>… a našli bychom mnoho dalších kritérií pro dělení luk.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6002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Mokrá louka s </a:t>
            </a:r>
            <a:r>
              <a:rPr lang="cs-CZ" dirty="0" err="1" smtClean="0"/>
              <a:t>prstnatcem</a:t>
            </a:r>
            <a:r>
              <a:rPr lang="cs-CZ" dirty="0" smtClean="0"/>
              <a:t> Fuchsovým (</a:t>
            </a:r>
            <a:r>
              <a:rPr lang="cs-CZ" dirty="0" err="1" smtClean="0"/>
              <a:t>Dactylorhiza</a:t>
            </a:r>
            <a:r>
              <a:rPr lang="cs-CZ" dirty="0" smtClean="0"/>
              <a:t> Fuchsii)</a:t>
            </a:r>
            <a:endParaRPr lang="cs-CZ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84784"/>
            <a:ext cx="6050731" cy="4580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6381328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Obrázek: Autor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4644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Suchá louka – stepní společenstva </a:t>
            </a:r>
            <a:br>
              <a:rPr lang="cs-CZ" dirty="0" smtClean="0"/>
            </a:br>
            <a:r>
              <a:rPr lang="cs-CZ" dirty="0" smtClean="0"/>
              <a:t>na </a:t>
            </a:r>
            <a:r>
              <a:rPr lang="cs-CZ" dirty="0" err="1" smtClean="0"/>
              <a:t>Zebíně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53081"/>
            <a:ext cx="576064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96034" y="6381328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://cs.wikipedia.org/wiki/Soubor:Zeb%C3%ADn_217.jpg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8540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Prstnatec</a:t>
            </a:r>
            <a:r>
              <a:rPr lang="cs-CZ" dirty="0" smtClean="0"/>
              <a:t> májový (</a:t>
            </a:r>
            <a:r>
              <a:rPr lang="cs-CZ" dirty="0" err="1" smtClean="0"/>
              <a:t>Dactylorhiza</a:t>
            </a:r>
            <a:r>
              <a:rPr lang="cs-CZ" dirty="0" smtClean="0"/>
              <a:t> </a:t>
            </a:r>
            <a:r>
              <a:rPr lang="cs-CZ" dirty="0" err="1" smtClean="0"/>
              <a:t>majalis</a:t>
            </a:r>
            <a:r>
              <a:rPr lang="cs-CZ" dirty="0" smtClean="0"/>
              <a:t>) v mokré louce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84784"/>
            <a:ext cx="3061890" cy="4573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7544" y="6044517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Obrázek: </a:t>
            </a:r>
            <a:r>
              <a:rPr lang="cs-CZ" dirty="0">
                <a:hlinkClick r:id="rId3"/>
              </a:rPr>
              <a:t>http://cs.wikipedia.org/wiki/Soubor:P%C5%99%C3%ADrodn%C3%AD_rezervace_Na_Vole%C5%A1ku_(5).JPG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40320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Původně byl hlavním porostem na našem území les</a:t>
            </a:r>
          </a:p>
          <a:p>
            <a:r>
              <a:rPr lang="cs-CZ" dirty="0" smtClean="0"/>
              <a:t>Louky a pastviny začaly vznikat až s lidským osidlováním. </a:t>
            </a:r>
          </a:p>
          <a:p>
            <a:pPr lvl="1"/>
            <a:r>
              <a:rPr lang="cs-CZ" dirty="0" smtClean="0"/>
              <a:t>Nejprve v nížinách a údolích velkých řek</a:t>
            </a:r>
          </a:p>
          <a:p>
            <a:pPr lvl="1"/>
            <a:r>
              <a:rPr lang="cs-CZ" dirty="0" smtClean="0"/>
              <a:t>Postupně i ve vyšších polohách</a:t>
            </a:r>
          </a:p>
          <a:p>
            <a:r>
              <a:rPr lang="cs-CZ" dirty="0" smtClean="0"/>
              <a:t>Nejvíce luk u nás bylo v 19. a 1. pol. 20. století</a:t>
            </a:r>
          </a:p>
          <a:p>
            <a:r>
              <a:rPr lang="cs-CZ" dirty="0" smtClean="0"/>
              <a:t>Tzv. „kolektivizace“ a zemědělská velkovýroba znamenala podstatný úbytek luk a degradaci jejich druhové pestrosti</a:t>
            </a:r>
          </a:p>
          <a:p>
            <a:r>
              <a:rPr lang="cs-CZ" dirty="0" smtClean="0"/>
              <a:t>V posledních 20 letech dochází k jejich částečné obnově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916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Louky dříve…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2458616" cy="4061047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V 19. a 1. pol. 20. století byla krajina tvořená pestrou mozaikou lesů, polí, luk a mezí, protkanými drobnými vodotečemi s množstvím rybníků a malých vodních (retenčních) nádrží…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24744"/>
            <a:ext cx="5568849" cy="4722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6093296"/>
            <a:ext cx="85689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Antonín Slavíček: U nás v Kameničkách. Zdroj: </a:t>
            </a:r>
            <a:r>
              <a:rPr lang="cs-CZ" sz="1600" dirty="0" smtClean="0">
                <a:hlinkClick r:id="rId3"/>
              </a:rPr>
              <a:t>http://cs.wikipedia.org/wiki/Soubor:Antonin_Slavicek_-_U_nas_v_Kamenickach_(1904).jpg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95753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Louky dříve…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1"/>
            <a:ext cx="2592288" cy="2808312"/>
          </a:xfrm>
        </p:spPr>
        <p:txBody>
          <a:bodyPr/>
          <a:lstStyle/>
          <a:p>
            <a:r>
              <a:rPr lang="cs-CZ" dirty="0" smtClean="0"/>
              <a:t>Místy se takový krajinný ráz zachoval dodnes…</a:t>
            </a:r>
            <a:endParaRPr lang="cs-CZ" dirty="0"/>
          </a:p>
        </p:txBody>
      </p:sp>
      <p:pic>
        <p:nvPicPr>
          <p:cNvPr id="3074" name="Picture 2" descr="C:\Users\Michal\Pictures\FOTOGRAFIE\Foto 2006 podzim\P10102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40768"/>
            <a:ext cx="5568619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187624" y="5877272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6061938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Foto: Autor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108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Mnohde se však krajina drasticky změnila…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40768"/>
            <a:ext cx="6186264" cy="4639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6165304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Zdroj: </a:t>
            </a:r>
            <a:r>
              <a:rPr lang="cs-CZ" dirty="0" smtClean="0">
                <a:hlinkClick r:id="rId3"/>
              </a:rPr>
              <a:t>http://cs.wikipedia.org/wiki/Soubor:Pole_v_Cesku_lan_bez_mezi.jpg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683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byly louky ohroženy dříve: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4493095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Často nevhodné a nesmyslné meliorace</a:t>
            </a:r>
          </a:p>
          <a:p>
            <a:r>
              <a:rPr lang="cs-CZ" dirty="0" smtClean="0"/>
              <a:t>Zcelování pozemků a rozorávání luk</a:t>
            </a:r>
          </a:p>
          <a:p>
            <a:r>
              <a:rPr lang="cs-CZ" dirty="0" smtClean="0"/>
              <a:t>Přeměna druhově pestrých luk na monokultury</a:t>
            </a:r>
          </a:p>
          <a:p>
            <a:r>
              <a:rPr lang="cs-CZ" dirty="0" smtClean="0"/>
              <a:t>Přílišné hnojení průmyslovými hnojivy</a:t>
            </a:r>
          </a:p>
          <a:p>
            <a:r>
              <a:rPr lang="cs-CZ" dirty="0" smtClean="0"/>
              <a:t>Výstavba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6165304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Obrázek: </a:t>
            </a:r>
            <a:r>
              <a:rPr lang="cs-CZ" sz="1600" dirty="0" smtClean="0"/>
              <a:t>MS Office, </a:t>
            </a:r>
            <a:r>
              <a:rPr lang="cs-CZ" sz="1600" dirty="0" err="1" smtClean="0"/>
              <a:t>Power</a:t>
            </a:r>
            <a:r>
              <a:rPr lang="cs-CZ" sz="1600" dirty="0" smtClean="0"/>
              <a:t> – Point, databáze Klipart</a:t>
            </a:r>
            <a:endParaRPr lang="cs-CZ" sz="1600" dirty="0"/>
          </a:p>
        </p:txBody>
      </p:sp>
      <p:pic>
        <p:nvPicPr>
          <p:cNvPr id="1026" name="Picture 2" descr="C:\Users\Michal\AppData\Local\Microsoft\Windows\Temporary Internet Files\Content.IE5\41CQ2ZGK\MC9002956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9460" y="1412776"/>
            <a:ext cx="4249449" cy="3372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25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jsou louky ohroženy dnes: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2"/>
          </a:xfrm>
        </p:spPr>
        <p:txBody>
          <a:bodyPr/>
          <a:lstStyle/>
          <a:p>
            <a:r>
              <a:rPr lang="cs-CZ" dirty="0" smtClean="0"/>
              <a:t>Výstavba a zabírání zemědělské půdy</a:t>
            </a:r>
            <a:endParaRPr lang="cs-CZ" dirty="0"/>
          </a:p>
        </p:txBody>
      </p:sp>
      <p:pic>
        <p:nvPicPr>
          <p:cNvPr id="6146" name="Picture 2" descr="http://upload.wikimedia.org/wikipedia/commons/1/13/V%C3%BDstavba_d%C3%A1lnice_D3_u_Sezimova_%C3%9Ast%C3%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836598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95126" y="5589240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Výstavba dálnice D3 u Sezimova Ústí: </a:t>
            </a:r>
            <a:r>
              <a:rPr lang="cs-CZ" dirty="0" smtClean="0">
                <a:hlinkClick r:id="rId3"/>
              </a:rPr>
              <a:t>http://upload.wikimedia.org/wikipedia/commons/1/13/V%C3%BDstavba_d%C3%A1lnice_D3_u_Sezimova_%C3%9Ast%C3%AD.jpg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299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jsou louky ohroženy dnes: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2"/>
          </a:xfrm>
        </p:spPr>
        <p:txBody>
          <a:bodyPr/>
          <a:lstStyle/>
          <a:p>
            <a:r>
              <a:rPr lang="cs-CZ" dirty="0" smtClean="0"/>
              <a:t>Výstavba a zabírání zemědělské půdy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558924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Nově vzniklé satelitní městečko na okraji Brna (Nová Líšeň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–</a:t>
            </a:r>
            <a:r>
              <a:rPr lang="cs-CZ" dirty="0" smtClean="0">
                <a:solidFill>
                  <a:prstClr val="black"/>
                </a:solidFill>
              </a:rPr>
              <a:t> sever): </a:t>
            </a:r>
            <a:r>
              <a:rPr lang="cs-CZ" dirty="0" smtClean="0">
                <a:hlinkClick r:id="rId3"/>
              </a:rPr>
              <a:t>http://commons.wikimedia.org/wiki/File:Brno-L%C3%AD%C5%A1e%C5%88_-_satelitn%C3%AD_m%C4%9Bste%C4%8Dko_na_severu_Nov%C3%A9_L%C3%AD%C5%A1n%C4%9B.jpg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139647"/>
            <a:ext cx="5215035" cy="3474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12931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Čím jsou louky ohroženy dnes: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036712"/>
          </a:xfrm>
        </p:spPr>
        <p:txBody>
          <a:bodyPr/>
          <a:lstStyle/>
          <a:p>
            <a:r>
              <a:rPr lang="cs-CZ" dirty="0" smtClean="0"/>
              <a:t>Výstavba a zabírání zemědělské půdy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5899335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Supermarket v Boskovicích:</a:t>
            </a:r>
          </a:p>
          <a:p>
            <a:pPr algn="ctr"/>
            <a:r>
              <a:rPr lang="cs-CZ" dirty="0" smtClean="0">
                <a:hlinkClick r:id="rId2"/>
              </a:rPr>
              <a:t>http://cs.wikipedia.org/wiki/Soubor:Coop_Supermarket_01.JPG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8194" name="Picture 2" descr="Soubor:Coop Supermarket 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296" y="2220828"/>
            <a:ext cx="48965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8559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1628800"/>
            <a:ext cx="7776864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Archiv autora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Wikipedie </a:t>
            </a:r>
            <a:r>
              <a:rPr lang="cs-CZ" sz="2000" dirty="0"/>
              <a:t>(</a:t>
            </a:r>
            <a:r>
              <a:rPr lang="cs-CZ" sz="2000" dirty="0">
                <a:hlinkClick r:id="rId2"/>
              </a:rPr>
              <a:t>http://cs.wikipedia.org/wiki/Louka</a:t>
            </a:r>
            <a:r>
              <a:rPr lang="cs-CZ" sz="2000" dirty="0" smtClean="0"/>
              <a:t>)</a:t>
            </a:r>
          </a:p>
          <a:p>
            <a:pPr marL="285750" indent="-285750">
              <a:buFontTx/>
              <a:buChar char="-"/>
            </a:pP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cs.wikipedia.org/wiki/Soubor:Zeb%C3%ADn_217.jpg</a:t>
            </a: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>
                <a:hlinkClick r:id="rId4"/>
              </a:rPr>
              <a:t>http://cs.wikipedia.org/wiki/Soubor:P%C5%99%C3%ADrodn%C3%AD_rezervace_Na_Vole%C5%A1ku_(5).</a:t>
            </a:r>
            <a:r>
              <a:rPr lang="cs-CZ" sz="2000" dirty="0" smtClean="0">
                <a:hlinkClick r:id="rId4"/>
              </a:rPr>
              <a:t>JPG</a:t>
            </a: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>
                <a:hlinkClick r:id="rId5"/>
              </a:rPr>
              <a:t>http://cs.wikipedia.org/wiki/Soubor:Antonin_Slavicek_-_U_nas_v_Kamenickach_(1904).</a:t>
            </a:r>
            <a:r>
              <a:rPr lang="cs-CZ" sz="2000" dirty="0" smtClean="0">
                <a:hlinkClick r:id="rId5"/>
              </a:rPr>
              <a:t>jpg</a:t>
            </a: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 smtClean="0">
                <a:hlinkClick r:id="rId6"/>
              </a:rPr>
              <a:t>http</a:t>
            </a:r>
            <a:r>
              <a:rPr lang="cs-CZ" sz="2000" dirty="0">
                <a:hlinkClick r:id="rId6"/>
              </a:rPr>
              <a:t>://</a:t>
            </a:r>
            <a:r>
              <a:rPr lang="cs-CZ" sz="2000" dirty="0" smtClean="0">
                <a:hlinkClick r:id="rId6"/>
              </a:rPr>
              <a:t>cs.wikipedia.org/wiki/Soubor:Pole_v_Cesku_lan_bez_mezi.jpg</a:t>
            </a: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/>
              <a:t>MS Office, </a:t>
            </a:r>
            <a:r>
              <a:rPr lang="cs-CZ" sz="2000" dirty="0" err="1"/>
              <a:t>Power</a:t>
            </a:r>
            <a:r>
              <a:rPr lang="cs-CZ" sz="2000" dirty="0"/>
              <a:t> – Point, databáze </a:t>
            </a:r>
            <a:r>
              <a:rPr lang="cs-CZ" sz="2000" dirty="0" smtClean="0"/>
              <a:t>Klipart</a:t>
            </a:r>
          </a:p>
          <a:p>
            <a:pPr marL="285750" indent="-285750">
              <a:buFontTx/>
              <a:buChar char="-"/>
            </a:pPr>
            <a:r>
              <a:rPr lang="cs-CZ" sz="2000" dirty="0">
                <a:hlinkClick r:id="rId7"/>
              </a:rPr>
              <a:t>http://upload.wikimedia.org/wikipedia/commons/1/13/V%C3%BDstavba_d%C3%A1lnice_D3_u_Sezimova_%</a:t>
            </a:r>
            <a:r>
              <a:rPr lang="cs-CZ" sz="2000" dirty="0" smtClean="0">
                <a:hlinkClick r:id="rId7"/>
              </a:rPr>
              <a:t>C3%9Ast%C3%AD.jpg</a:t>
            </a: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>
                <a:hlinkClick r:id="rId8"/>
              </a:rPr>
              <a:t>http://commons.wikimedia.org/wiki/File:Brno-L%C3%AD%C5%A1e%C5%88_-_</a:t>
            </a:r>
            <a:r>
              <a:rPr lang="cs-CZ" sz="2000" dirty="0" smtClean="0">
                <a:hlinkClick r:id="rId8"/>
              </a:rPr>
              <a:t>satelitn%C3%AD_m%C4%9Bste%C4%8Dko_na_severu_Nov%C3%A9_L%C3%AD%C5%A1n%C4%9B.jpg</a:t>
            </a:r>
            <a:endParaRPr lang="cs-CZ" sz="2000" dirty="0" smtClean="0"/>
          </a:p>
          <a:p>
            <a:pPr marL="285750" indent="-285750">
              <a:buFontTx/>
              <a:buChar char="-"/>
            </a:pPr>
            <a:r>
              <a:rPr lang="cs-CZ" sz="2000" dirty="0">
                <a:hlinkClick r:id="rId9"/>
              </a:rPr>
              <a:t>http://</a:t>
            </a:r>
            <a:r>
              <a:rPr lang="cs-CZ" sz="2000" dirty="0" smtClean="0">
                <a:hlinkClick r:id="rId9"/>
              </a:rPr>
              <a:t>cs.wikipedia.org/wiki/Soubor:Coop_Supermarket_01.JPG</a:t>
            </a:r>
            <a:endParaRPr lang="cs-CZ" sz="2000" dirty="0">
              <a:solidFill>
                <a:prstClr val="black"/>
              </a:solidFill>
            </a:endParaRP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870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593</Words>
  <Application>Microsoft Office PowerPoint</Application>
  <PresentationFormat>Předvádění na obrazovce (4:3)</PresentationFormat>
  <Paragraphs>114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Ekosystém louka</vt:lpstr>
      <vt:lpstr>Prezentace aplikace PowerPoint</vt:lpstr>
      <vt:lpstr>Ekosystém – co to je?</vt:lpstr>
      <vt:lpstr>Louka – co to je?</vt:lpstr>
      <vt:lpstr>Typy luk:</vt:lpstr>
      <vt:lpstr>Mokrá louka s prstnatcem Fuchsovým (Dactylorhiza Fuchsii)</vt:lpstr>
      <vt:lpstr>Suchá louka – stepní společenstva  na Zebíně</vt:lpstr>
      <vt:lpstr>Prstnatec májový (Dactylorhiza majalis) v mokré louce</vt:lpstr>
      <vt:lpstr>Historie</vt:lpstr>
      <vt:lpstr>Louky dříve…</vt:lpstr>
      <vt:lpstr>Louky dříve…</vt:lpstr>
      <vt:lpstr>Mnohde se však krajina drasticky změnila…</vt:lpstr>
      <vt:lpstr>Čím byly louky ohroženy dříve:</vt:lpstr>
      <vt:lpstr>Čím jsou louky ohroženy dnes:</vt:lpstr>
      <vt:lpstr>Čím jsou louky ohroženy dnes:</vt:lpstr>
      <vt:lpstr>Čím jsou louky ohroženy dnes: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Ekosystém louka</dc:title>
  <dc:creator>Michal</dc:creator>
  <cp:lastModifiedBy>Michal</cp:lastModifiedBy>
  <cp:revision>16</cp:revision>
  <dcterms:created xsi:type="dcterms:W3CDTF">2013-04-02T14:57:44Z</dcterms:created>
  <dcterms:modified xsi:type="dcterms:W3CDTF">2013-06-27T18:33:09Z</dcterms:modified>
</cp:coreProperties>
</file>