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77" r:id="rId3"/>
    <p:sldId id="257" r:id="rId4"/>
    <p:sldId id="258" r:id="rId5"/>
    <p:sldId id="259" r:id="rId6"/>
    <p:sldId id="276" r:id="rId7"/>
    <p:sldId id="279" r:id="rId8"/>
    <p:sldId id="280" r:id="rId9"/>
    <p:sldId id="28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35207D6-FABA-4EC1-9A37-306C63C4D05E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6204E4-C554-4047-8EF6-215F58A4D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7DB027-64A8-4AC7-A60F-2475502DD324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41942-0E82-4366-9ED2-D99B1E9363B2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70806-6F1D-4067-A5F4-9B42A11AB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7611F-73C5-43CA-85EF-5036288FCD04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07677-483F-4C49-821E-8407C4139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B59E4-D008-484B-ABED-E1F03881BE07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9BFD7-7143-47A1-BC70-1372BD189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8887C-33F7-412F-99A3-7C41666FC1AB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EBC66-D98A-4B91-B379-C6B517C06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4C58-8D4A-4D60-BBBC-74DFD12FFAE1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49685-53EA-4E3F-ABA8-6726A9AC15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5A49F-9C48-4B13-95CC-E21141888D38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6DC6A-2BC6-4214-9918-1C04E6A1F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13918-5FC7-48F3-8A64-1C92E3941479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9466E-5718-4933-981C-4B612ECEA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F250F-FD96-43A7-AFE7-2B46FDB54CA3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4863A-E53C-456F-8ADD-A58AE1AEF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D7DE2-7132-4D38-9CFB-9AE98DE67474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3D4FC-F467-485D-98E7-697B4DC07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F4D3C-57BB-4455-AE7C-09E40028889D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11BB7-C35F-47F1-B87C-C432F39A0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BA666-65B5-4675-8E52-45EB560D33A0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0A65-62A2-4011-BFA1-827C1A6C0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3C17B5-AED9-4D35-8437-0FE03D390E43}" type="datetime1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78C1D4-2EBB-449E-BF97-377073F45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1" r:id="rId7"/>
    <p:sldLayoutId id="2147483698" r:id="rId8"/>
    <p:sldLayoutId id="2147483699" r:id="rId9"/>
    <p:sldLayoutId id="2147483690" r:id="rId10"/>
    <p:sldLayoutId id="2147483689" r:id="rId11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Soubor:Vaccinium_vitis-idaea_20060824_003.jpg" TargetMode="External"/><Relationship Id="rId7" Type="http://schemas.openxmlformats.org/officeDocument/2006/relationships/image" Target="../media/image4.jpeg"/><Relationship Id="rId2" Type="http://schemas.openxmlformats.org/officeDocument/2006/relationships/hyperlink" Target="https://cs.wikipedia.org/wiki/Soubor:Calluna_vulgaris_00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Soubor:Rhododendron_pontica.JPG" TargetMode="External"/><Relationship Id="rId4" Type="http://schemas.openxmlformats.org/officeDocument/2006/relationships/hyperlink" Target="http://cs.wikipedia.org/wiki/Soubor:Bilberries.jpg" TargetMode="External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Strevicnik_pantoflicek.JPG" TargetMode="External"/><Relationship Id="rId7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cs.wikipedia.org/wiki/Soubor:Alyssum_saxatile3.jpg" TargetMode="External"/><Relationship Id="rId4" Type="http://schemas.openxmlformats.org/officeDocument/2006/relationships/hyperlink" Target="https://cs.wikipedia.org/wiki/Soubor:Dictamnus_albus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570274-508E-4353-8466-8A38C159902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Minerální látky jako podmínka života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 smtClean="0"/>
              <a:t>ZŠ Brána Nová Paka,</a:t>
            </a:r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 smtClean="0"/>
              <a:t>Přírodopis, 6. – 9. tř.</a:t>
            </a:r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5413" y="5862638"/>
            <a:ext cx="432117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/>
        </p:nvGraphicFramePr>
        <p:xfrm>
          <a:off x="900113" y="1628775"/>
          <a:ext cx="7569200" cy="3992563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Minerální látky jako podmínka života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VY_32_INOVACE_5_18_Bi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21. 5. 2013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Minerální látky jako podmínka života, rozdělení rostlin dle nároků na kyselost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Minerální látky jako další podmínka života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Podílejí se na stavbě organismů</a:t>
            </a:r>
          </a:p>
          <a:p>
            <a:r>
              <a:rPr lang="cs-CZ" smtClean="0"/>
              <a:t>Dělíme je na:</a:t>
            </a:r>
          </a:p>
          <a:p>
            <a:pPr lvl="1"/>
            <a:r>
              <a:rPr lang="cs-CZ" smtClean="0"/>
              <a:t>BIOGENNÍ:</a:t>
            </a:r>
          </a:p>
          <a:p>
            <a:pPr lvl="2"/>
            <a:r>
              <a:rPr lang="cs-CZ" smtClean="0"/>
              <a:t>Základ živých soustav</a:t>
            </a:r>
          </a:p>
          <a:p>
            <a:pPr lvl="1"/>
            <a:r>
              <a:rPr lang="cs-CZ" smtClean="0"/>
              <a:t>STOPOVÉ</a:t>
            </a:r>
          </a:p>
          <a:p>
            <a:pPr lvl="2"/>
            <a:r>
              <a:rPr lang="cs-CZ" smtClean="0"/>
              <a:t>Jsou zastoupeny v malé míře</a:t>
            </a:r>
          </a:p>
          <a:p>
            <a:pPr lvl="2"/>
            <a:r>
              <a:rPr lang="cs-CZ" smtClean="0"/>
              <a:t>Umožňují specifické reakce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C53D3D-7F69-4CFE-AEE0-DFB779B4EBD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Minerální látky, které jsou rozpustné ve vodě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Tvoří živiny pro rostliny</a:t>
            </a:r>
          </a:p>
          <a:p>
            <a:r>
              <a:rPr lang="cs-CZ" smtClean="0"/>
              <a:t>Vytvářejí prostředí pro kořeny rostlin o různé kyselosti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4BE4FB-BBB2-4588-9D02-CE30C2922B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Rostliny dle nároků na kyselost půdy: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Většina rostlin nemá vyhraněné nároky</a:t>
            </a:r>
          </a:p>
          <a:p>
            <a:r>
              <a:rPr lang="cs-CZ" smtClean="0"/>
              <a:t>Některé jsou vázány na kyselé pH</a:t>
            </a:r>
          </a:p>
          <a:p>
            <a:r>
              <a:rPr lang="cs-CZ" smtClean="0"/>
              <a:t>Jiné na zásadité pH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AEAE99-2F84-4F5B-BEC4-CA31D3822FC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Rostliny vázané na kyselé pH: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048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DBF6C6-1702-46E0-98DC-B4F9EC0A1F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539750" y="5373688"/>
            <a:ext cx="763270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w Cen MT" pitchFamily="34" charset="-18"/>
              </a:rPr>
              <a:t>Zdroj:</a:t>
            </a:r>
          </a:p>
          <a:p>
            <a:r>
              <a:rPr lang="cs-CZ">
                <a:latin typeface="Tw Cen MT" pitchFamily="34" charset="-18"/>
                <a:hlinkClick r:id="rId2"/>
              </a:rPr>
              <a:t>https://cs.wikipedia.org/wiki/Soubor:Calluna_vulgaris_007.jpg</a:t>
            </a:r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  <a:hlinkClick r:id="rId3"/>
              </a:rPr>
              <a:t>http://cs.wikipedia.org/wiki/Soubor:Vaccinium_vitis-idaea_20060824_003.jpg</a:t>
            </a:r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  <a:hlinkClick r:id="rId4"/>
              </a:rPr>
              <a:t>http://cs.wikipedia.org/wiki/Soubor:Bilberries.jpg</a:t>
            </a:r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  <a:hlinkClick r:id="rId5"/>
              </a:rPr>
              <a:t>http://cs.wikipedia.org/wiki/Soubor:Rhododendron_pontica.JPG</a:t>
            </a:r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1989138"/>
            <a:ext cx="2303463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11863" y="1651000"/>
            <a:ext cx="2465387" cy="184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59138" y="2071688"/>
            <a:ext cx="2193925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04025" y="4076700"/>
            <a:ext cx="20828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Obdélník 5"/>
          <p:cNvSpPr>
            <a:spLocks noChangeArrowheads="1"/>
          </p:cNvSpPr>
          <p:nvPr/>
        </p:nvSpPr>
        <p:spPr bwMode="auto">
          <a:xfrm>
            <a:off x="6804025" y="5638800"/>
            <a:ext cx="2217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Pěnišník rododendron</a:t>
            </a:r>
          </a:p>
        </p:txBody>
      </p:sp>
      <p:sp>
        <p:nvSpPr>
          <p:cNvPr id="20489" name="Obdélník 6"/>
          <p:cNvSpPr>
            <a:spLocks noChangeArrowheads="1"/>
          </p:cNvSpPr>
          <p:nvPr/>
        </p:nvSpPr>
        <p:spPr bwMode="auto">
          <a:xfrm>
            <a:off x="3446463" y="3732213"/>
            <a:ext cx="181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Brusnice borůvka</a:t>
            </a:r>
          </a:p>
        </p:txBody>
      </p:sp>
      <p:sp>
        <p:nvSpPr>
          <p:cNvPr id="20490" name="Obdélník 7"/>
          <p:cNvSpPr>
            <a:spLocks noChangeArrowheads="1"/>
          </p:cNvSpPr>
          <p:nvPr/>
        </p:nvSpPr>
        <p:spPr bwMode="auto">
          <a:xfrm>
            <a:off x="6348413" y="3500438"/>
            <a:ext cx="1857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Brusnice brusinka</a:t>
            </a:r>
          </a:p>
        </p:txBody>
      </p:sp>
      <p:sp>
        <p:nvSpPr>
          <p:cNvPr id="20491" name="Obdélník 8"/>
          <p:cNvSpPr>
            <a:spLocks noChangeArrowheads="1"/>
          </p:cNvSpPr>
          <p:nvPr/>
        </p:nvSpPr>
        <p:spPr bwMode="auto">
          <a:xfrm>
            <a:off x="1019175" y="3732213"/>
            <a:ext cx="1344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Vřes obecný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Rostliny vázané na zásadité pH: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150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6524C2-4928-4D53-891B-47F13EB3489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0913" y="1700213"/>
            <a:ext cx="1385887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468313" y="5229225"/>
            <a:ext cx="73437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w Cen MT" pitchFamily="34" charset="-18"/>
              </a:rPr>
              <a:t>Zdroj:</a:t>
            </a:r>
          </a:p>
          <a:p>
            <a:r>
              <a:rPr lang="cs-CZ">
                <a:latin typeface="Tw Cen MT" pitchFamily="34" charset="-18"/>
                <a:hlinkClick r:id="rId3"/>
              </a:rPr>
              <a:t>https://cs.wikipedia.org/wiki/Soubor:Strevicnik_pantoflicek.JPG</a:t>
            </a:r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  <a:hlinkClick r:id="rId4"/>
              </a:rPr>
              <a:t>https://cs.wikipedia.org/wiki/Soubor:Dictamnus_albus.JPG</a:t>
            </a:r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  <a:hlinkClick r:id="rId5"/>
              </a:rPr>
              <a:t>https://cs.wikipedia.org/wiki/Soubor:Alyssum_saxatile3.jpg</a:t>
            </a:r>
            <a:endParaRPr lang="cs-CZ">
              <a:latin typeface="Tw Cen MT" pitchFamily="34" charset="-18"/>
            </a:endParaRPr>
          </a:p>
          <a:p>
            <a:endParaRPr lang="cs-CZ" b="1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</p:txBody>
      </p:sp>
      <p:sp>
        <p:nvSpPr>
          <p:cNvPr id="21509" name="Obdélník 5"/>
          <p:cNvSpPr>
            <a:spLocks noChangeArrowheads="1"/>
          </p:cNvSpPr>
          <p:nvPr/>
        </p:nvSpPr>
        <p:spPr bwMode="auto">
          <a:xfrm>
            <a:off x="528638" y="3773488"/>
            <a:ext cx="2230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Střevíčník pantoflíček</a:t>
            </a:r>
          </a:p>
        </p:txBody>
      </p:sp>
      <p:sp>
        <p:nvSpPr>
          <p:cNvPr id="21510" name="Obdélník 6"/>
          <p:cNvSpPr>
            <a:spLocks noChangeArrowheads="1"/>
          </p:cNvSpPr>
          <p:nvPr/>
        </p:nvSpPr>
        <p:spPr bwMode="auto">
          <a:xfrm>
            <a:off x="3048000" y="3773488"/>
            <a:ext cx="1524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Třemdava bílá</a:t>
            </a:r>
          </a:p>
        </p:txBody>
      </p:sp>
      <p:pic>
        <p:nvPicPr>
          <p:cNvPr id="21511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67050" y="1754188"/>
            <a:ext cx="1485900" cy="198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Obdélník 7"/>
          <p:cNvSpPr>
            <a:spLocks noChangeArrowheads="1"/>
          </p:cNvSpPr>
          <p:nvPr/>
        </p:nvSpPr>
        <p:spPr bwMode="auto">
          <a:xfrm>
            <a:off x="5983288" y="4859338"/>
            <a:ext cx="13668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w Cen MT" pitchFamily="34" charset="-18"/>
              </a:rPr>
              <a:t>Tařice skalní</a:t>
            </a:r>
          </a:p>
        </p:txBody>
      </p:sp>
      <p:pic>
        <p:nvPicPr>
          <p:cNvPr id="21513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24525" y="2014538"/>
            <a:ext cx="1884363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575" y="487363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Soutěž: které rostliny vyžadují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kyselé (K),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které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zásadité (Z)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pH a které rostliny jsou ve svých nárocích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indiferentní (I)?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253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5CB450-52BC-4084-ADCB-9FD0716CE3E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2531" name="TextovéPole 4"/>
          <p:cNvSpPr txBox="1">
            <a:spLocks noChangeArrowheads="1"/>
          </p:cNvSpPr>
          <p:nvPr/>
        </p:nvSpPr>
        <p:spPr bwMode="auto">
          <a:xfrm>
            <a:off x="755650" y="2852738"/>
            <a:ext cx="7777163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w Cen MT" pitchFamily="34" charset="-18"/>
              </a:rPr>
              <a:t>Střevíčník pantoflíček</a:t>
            </a:r>
          </a:p>
          <a:p>
            <a:r>
              <a:rPr lang="cs-CZ">
                <a:latin typeface="Tw Cen MT" pitchFamily="34" charset="-18"/>
              </a:rPr>
              <a:t>Vřes obecný</a:t>
            </a:r>
          </a:p>
          <a:p>
            <a:r>
              <a:rPr lang="cs-CZ">
                <a:latin typeface="Tw Cen MT" pitchFamily="34" charset="-18"/>
              </a:rPr>
              <a:t>Psárka luční</a:t>
            </a:r>
          </a:p>
          <a:p>
            <a:r>
              <a:rPr lang="cs-CZ">
                <a:latin typeface="Tw Cen MT" pitchFamily="34" charset="-18"/>
              </a:rPr>
              <a:t>Brusnice borůvka</a:t>
            </a:r>
          </a:p>
          <a:p>
            <a:r>
              <a:rPr lang="cs-CZ">
                <a:latin typeface="Tw Cen MT" pitchFamily="34" charset="-18"/>
              </a:rPr>
              <a:t>Brusnice brusinka</a:t>
            </a:r>
          </a:p>
          <a:p>
            <a:r>
              <a:rPr lang="cs-CZ">
                <a:latin typeface="Tw Cen MT" pitchFamily="34" charset="-18"/>
              </a:rPr>
              <a:t>Tařice skalní</a:t>
            </a:r>
          </a:p>
          <a:p>
            <a:r>
              <a:rPr lang="cs-CZ">
                <a:latin typeface="Tw Cen MT" pitchFamily="34" charset="-18"/>
              </a:rPr>
              <a:t>Rododendron</a:t>
            </a:r>
          </a:p>
          <a:p>
            <a:r>
              <a:rPr lang="cs-CZ">
                <a:latin typeface="Tw Cen MT" pitchFamily="34" charset="-18"/>
              </a:rPr>
              <a:t>Bojínek luční</a:t>
            </a:r>
          </a:p>
          <a:p>
            <a:r>
              <a:rPr lang="cs-CZ">
                <a:latin typeface="Tw Cen MT" pitchFamily="34" charset="-18"/>
              </a:rPr>
              <a:t>Pýr plazivý</a:t>
            </a:r>
          </a:p>
          <a:p>
            <a:r>
              <a:rPr lang="cs-CZ">
                <a:latin typeface="Tw Cen MT" pitchFamily="34" charset="-18"/>
              </a:rPr>
              <a:t>Třemdava bílá</a:t>
            </a:r>
          </a:p>
          <a:p>
            <a:r>
              <a:rPr lang="cs-CZ">
                <a:latin typeface="Tw Cen MT" pitchFamily="34" charset="-18"/>
              </a:rPr>
              <a:t>Kakost luční</a:t>
            </a:r>
          </a:p>
          <a:p>
            <a:r>
              <a:rPr lang="cs-CZ">
                <a:latin typeface="Tw Cen MT" pitchFamily="34" charset="-18"/>
              </a:rPr>
              <a:t>Kopřiva dvoudomá</a:t>
            </a:r>
          </a:p>
          <a:p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Řešení: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3554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2C0653E-7C69-4904-BC62-03D7837E69D1}" type="slidenum">
              <a:rPr lang="cs-CZ">
                <a:solidFill>
                  <a:srgbClr val="FFFFFF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755650" y="2852738"/>
            <a:ext cx="7777163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Střevíčník pantoflíček (Z)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Vřes obecný (K)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Psárka luční (I)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Brusnice borůvka (K)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Brusnice brusinka (K)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Tařice skalní (Z)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Rododendron (K)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Bojínek luční (I)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Pýr plazivý (I)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Třemdava bílá (Z)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Kakost luční (I)</a:t>
            </a:r>
          </a:p>
          <a:p>
            <a:r>
              <a:rPr lang="cs-CZ">
                <a:solidFill>
                  <a:srgbClr val="FFFFFF"/>
                </a:solidFill>
                <a:latin typeface="Tw Cen MT" pitchFamily="34" charset="-18"/>
              </a:rPr>
              <a:t>Kopřiva dvoudomá (I)</a:t>
            </a:r>
          </a:p>
          <a:p>
            <a:endParaRPr lang="cs-CZ">
              <a:solidFill>
                <a:srgbClr val="FFFFFF"/>
              </a:solidFill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125</TotalTime>
  <Words>230</Words>
  <Application>Microsoft Office PowerPoint</Application>
  <PresentationFormat>On-screen Show (4:3)</PresentationFormat>
  <Paragraphs>86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Tw Cen MT</vt:lpstr>
      <vt:lpstr>Arial</vt:lpstr>
      <vt:lpstr>Calibri</vt:lpstr>
      <vt:lpstr>Times New Roman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Michal</dc:creator>
  <cp:lastModifiedBy>DUM</cp:lastModifiedBy>
  <cp:revision>20</cp:revision>
  <dcterms:created xsi:type="dcterms:W3CDTF">2013-05-14T11:03:51Z</dcterms:created>
  <dcterms:modified xsi:type="dcterms:W3CDTF">2013-07-31T19:30:56Z</dcterms:modified>
</cp:coreProperties>
</file>