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75" r:id="rId3"/>
    <p:sldId id="287" r:id="rId4"/>
    <p:sldId id="288" r:id="rId5"/>
    <p:sldId id="258" r:id="rId6"/>
    <p:sldId id="289" r:id="rId7"/>
    <p:sldId id="290" r:id="rId8"/>
    <p:sldId id="278" r:id="rId9"/>
    <p:sldId id="279" r:id="rId10"/>
    <p:sldId id="280" r:id="rId11"/>
    <p:sldId id="277" r:id="rId12"/>
    <p:sldId id="281" r:id="rId13"/>
    <p:sldId id="282" r:id="rId14"/>
    <p:sldId id="284" r:id="rId15"/>
    <p:sldId id="285" r:id="rId16"/>
    <p:sldId id="286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D0A407B-2199-430B-93E6-C0CE57145B90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5012163-8D90-46FD-80C2-BA3362D31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AADE6B-D693-4095-9930-219749B0129D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7A02E-7164-435F-9D45-B41691EB7471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6D5C7-6698-4DAA-B36B-94F469AA3D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F6D54-DDDB-4D69-B57E-6281BF56E057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2DA6E-1FAA-48D1-8945-D8BFBC84C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93C58-61EE-4314-91B8-166BA896602A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BBCEC-EAB7-4FEC-9A5E-5A4AC3C88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4CEAE-45CC-4F7E-883B-1F9FD1BA8702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861E3-7343-467E-832F-CF347605A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D2BEC-1529-46F5-856D-E58C2E8B7028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F4360-6FD5-4D75-A230-D3BE70D89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7DA47-936E-455D-AB19-617ED245D8AB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1589B-3CAF-4C00-8D02-88EDBEED2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BE29A-1849-437F-BBAF-1FE1587C8D2B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26EF5-E093-4F76-8B95-0E2653468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BE675-4C97-49EC-BC42-90E97D52D604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E8297-BCBB-4B0D-9084-14AB0B791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1A154-9950-4383-A032-3A49B6009E20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8950-38A7-4531-9C18-325750100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A119D-2991-4922-AEA0-37605F838180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193D1-78CD-4AA5-B2F3-9EEAFAA67C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46037-588E-40FA-B701-093DDDE13B18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82574-6ACC-4C54-AE62-86F974B82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FF5EB1-138F-4F6C-97D3-F95F7D7F3973}" type="datetimeFigureOut">
              <a:rPr lang="cs-CZ"/>
              <a:pPr>
                <a:defRPr/>
              </a:pPr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0DCE06-F702-4EC5-B964-7FFA1EF99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wellings_of_different_countries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wiki.rvp.cz/Kabinet/Obrazky/0.Biologicka_klasifikace/%C5%98%C3%AD%C5%A1e:_rostliny_(Plantae)/oddeleni_nahosemenne/trida_jehlicnany/rad_borovicotvare/celed_borovice/Borovice_lesn%C3%AD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://commons.wikimedia.org/wiki/File:Rybn%C3%ADk_Sl%C3%A1mova_lou%C5%BEe,_%C5%A0ub%C3%AD%C5%99ov,_okres_Prost%C4%9Bjo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andfill_compactor.jpg" TargetMode="External"/><Relationship Id="rId11" Type="http://schemas.openxmlformats.org/officeDocument/2006/relationships/image" Target="../media/image8.png"/><Relationship Id="rId5" Type="http://schemas.openxmlformats.org/officeDocument/2006/relationships/hyperlink" Target="http://cs.wikipedia.org/wiki/Soubor:Mokrady_Srby_2.jpg" TargetMode="External"/><Relationship Id="rId10" Type="http://schemas.openxmlformats.org/officeDocument/2006/relationships/image" Target="../media/image7.png"/><Relationship Id="rId4" Type="http://schemas.openxmlformats.org/officeDocument/2006/relationships/hyperlink" Target="https://cs.wikipedia.org/wiki/Soubor:Wroc%C5%82aw,_widok_na_rynek_z_Mostku_Czarownic.jpg" TargetMode="External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ubor:Male_lion_on_savann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oubor:Daintree_National_Park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438150" y="4640263"/>
            <a:ext cx="8458200" cy="1222375"/>
          </a:xfrm>
        </p:spPr>
        <p:txBody>
          <a:bodyPr/>
          <a:lstStyle/>
          <a:p>
            <a:r>
              <a:rPr lang="cs-CZ" smtClean="0"/>
              <a:t>Opakování pojmů z ekologie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8150" y="3789363"/>
            <a:ext cx="8458200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Brána Nová Paka, Přírodopis 6. – 9. třída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33338" y="5480050"/>
            <a:ext cx="8929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Obrázek: Autor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65413" y="5862638"/>
            <a:ext cx="4321175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/>
        </p:nvGraphicFramePr>
        <p:xfrm>
          <a:off x="900113" y="1628775"/>
          <a:ext cx="7569200" cy="3992563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Opakování pojmů z ekologie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VY_32_INOVACE_5_20_Bi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9. 4. 2013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Stručné opakování základních pojmů ekologie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9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Ekologie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Ekologie je věda o vztazích mezi organismy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Otázka: Jak souvisí ekologie s domem?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Domy v různých kulturách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1412875"/>
            <a:ext cx="3163888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Obdélník 3"/>
          <p:cNvSpPr>
            <a:spLocks noChangeArrowheads="1"/>
          </p:cNvSpPr>
          <p:nvPr/>
        </p:nvSpPr>
        <p:spPr bwMode="auto">
          <a:xfrm>
            <a:off x="539750" y="5675313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Zdroj: </a:t>
            </a:r>
            <a:r>
              <a:rPr lang="cs-CZ">
                <a:latin typeface="Calibri" pitchFamily="34" charset="0"/>
                <a:hlinkClick r:id="rId3"/>
              </a:rPr>
              <a:t>http://cs.wikipedia.org/wiki/Soubor:Dwellings_of_different_countries.jpg</a:t>
            </a:r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– co to je?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Ekosystém = ucelená část přírody, která komunikuje s ostatními částmi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Otázka: Urči, co na obrázku níže je a co není ekosystém: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5724525" y="1600200"/>
            <a:ext cx="2962275" cy="4525963"/>
          </a:xfrm>
        </p:spPr>
        <p:txBody>
          <a:bodyPr/>
          <a:lstStyle/>
          <a:p>
            <a:r>
              <a:rPr lang="cs-CZ" sz="1100" smtClean="0"/>
              <a:t>Zdroje: </a:t>
            </a:r>
          </a:p>
          <a:p>
            <a:r>
              <a:rPr lang="cs-CZ" sz="1100" smtClean="0">
                <a:hlinkClick r:id="rId2"/>
              </a:rPr>
              <a:t>http://commons.wikimedia.org/wiki/File:Rybn%C3%ADk_Sl%C3%A1mova_lou%C5%BEe,_%C5%A0ub%C3%AD%C5%99ov,_okres_Prost%C4%9Bjov.jpg</a:t>
            </a:r>
            <a:endParaRPr lang="cs-CZ" sz="1100" smtClean="0"/>
          </a:p>
          <a:p>
            <a:r>
              <a:rPr lang="cs-CZ" sz="1100" smtClean="0">
                <a:hlinkClick r:id="rId3"/>
              </a:rPr>
              <a:t>http://wiki.rvp.cz/Kabinet%2FObrazky%2F0.Biologicka_klasifikace%2F%C5%98%C3%AD%C5%A1e%3A_rostliny_(Plantae)%2Foddeleni_nahosemenne%2Ftrida_jehlicnany%2Frad_borovicotvare%2Fceled_borovice%2FBorovice_lesn%C3%AD</a:t>
            </a:r>
            <a:endParaRPr lang="cs-CZ" sz="1100" smtClean="0"/>
          </a:p>
          <a:p>
            <a:r>
              <a:rPr lang="cs-CZ" sz="1100" smtClean="0">
                <a:hlinkClick r:id="rId4"/>
              </a:rPr>
              <a:t>https://cs.wikipedia.org/wiki/Soubor:Wroc%C5%82aw,_widok_na_rynek_z_Mostku_Czarownic.jpg</a:t>
            </a:r>
            <a:endParaRPr lang="cs-CZ" sz="1100" smtClean="0"/>
          </a:p>
          <a:p>
            <a:r>
              <a:rPr lang="cs-CZ" sz="1100" smtClean="0">
                <a:hlinkClick r:id="rId5"/>
              </a:rPr>
              <a:t>http://cs.wikipedia.org/wiki/Soubor:Mokrady_Srby_2.jpg</a:t>
            </a:r>
            <a:endParaRPr lang="cs-CZ" sz="1100" smtClean="0"/>
          </a:p>
          <a:p>
            <a:r>
              <a:rPr lang="cs-CZ" sz="1100" smtClean="0">
                <a:hlinkClick r:id="rId6"/>
              </a:rPr>
              <a:t>http://cs.wikipedia.org/wiki/Soubor:Landfill_compactor.jpg</a:t>
            </a:r>
            <a:endParaRPr lang="cs-CZ" sz="1100" smtClean="0"/>
          </a:p>
          <a:p>
            <a:endParaRPr lang="cs-CZ" sz="1100" smtClean="0"/>
          </a:p>
          <a:p>
            <a:endParaRPr lang="cs-CZ" sz="1100" smtClean="0"/>
          </a:p>
          <a:p>
            <a:endParaRPr lang="cs-CZ" sz="1100" smtClean="0"/>
          </a:p>
          <a:p>
            <a:endParaRPr lang="cs-CZ" sz="1100" smtClean="0"/>
          </a:p>
          <a:p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5288" y="1628775"/>
            <a:ext cx="2657475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http://wiki.rvp.cz/@api/deki/files/1035/=borov%25c3%25bd_les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79838" y="1628775"/>
            <a:ext cx="1870075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35338" y="3052763"/>
            <a:ext cx="231457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8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7550" y="3644900"/>
            <a:ext cx="1711325" cy="228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9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052763" y="5013325"/>
            <a:ext cx="2370137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Správná odpověď: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Ekosystém je vše, včetně města a skládky odpadů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savana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Zdroj: </a:t>
            </a:r>
            <a:r>
              <a:rPr lang="cs-CZ" dirty="0">
                <a:hlinkClick r:id="rId2"/>
              </a:rPr>
              <a:t>http://cs.wikipedia.org/wiki/Soubor:Male_lion_on_savanna.jpg</a:t>
            </a:r>
            <a:endParaRPr lang="cs-CZ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1457325"/>
            <a:ext cx="7620000" cy="395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tropický deštný les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Zdroj: </a:t>
            </a:r>
            <a:r>
              <a:rPr lang="cs-CZ" dirty="0">
                <a:hlinkClick r:id="rId2"/>
              </a:rPr>
              <a:t>http://cs.wikipedia.org/wiki/Soubor:Daintree_National_Park.jpg</a:t>
            </a:r>
            <a:endParaRPr lang="cs-CZ" dirty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1104900"/>
            <a:ext cx="76200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Ekosystém lužní les – příklad ohroženého ekosystému střední Evropy (Český ráj)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17713" y="2060575"/>
            <a:ext cx="5153025" cy="386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Obdélník 3"/>
          <p:cNvSpPr>
            <a:spLocks noChangeArrowheads="1"/>
          </p:cNvSpPr>
          <p:nvPr/>
        </p:nvSpPr>
        <p:spPr bwMode="auto">
          <a:xfrm>
            <a:off x="539750" y="6092825"/>
            <a:ext cx="8280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http://commons.wikimedia.org/wiki/File:Podtroseck%C3%A1_%C3%BAdol%C3%AD,_lu%C5%BEn%C3%AD_les_potoka_Jord%C3%A1nky.jpg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Ekosystém – co to je?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Ekosystém = ucelená část přírody, která komunikuje s ostatními částmi</a:t>
            </a:r>
          </a:p>
          <a:p>
            <a:r>
              <a:rPr lang="cs-CZ" smtClean="0"/>
              <a:t>Příklady ekosystémů:</a:t>
            </a:r>
          </a:p>
          <a:p>
            <a:pPr lvl="1"/>
            <a:r>
              <a:rPr lang="cs-CZ" smtClean="0"/>
              <a:t>Les</a:t>
            </a:r>
          </a:p>
          <a:p>
            <a:pPr lvl="1"/>
            <a:r>
              <a:rPr lang="cs-CZ" smtClean="0"/>
              <a:t>Louka</a:t>
            </a:r>
          </a:p>
          <a:p>
            <a:pPr lvl="1"/>
            <a:r>
              <a:rPr lang="cs-CZ" smtClean="0"/>
              <a:t>Rybník</a:t>
            </a:r>
          </a:p>
          <a:p>
            <a:pPr lvl="1"/>
            <a:r>
              <a:rPr lang="cs-CZ" smtClean="0"/>
              <a:t>Ekosystém ale může být také např. </a:t>
            </a:r>
            <a:r>
              <a:rPr lang="cs-CZ" b="1" smtClean="0"/>
              <a:t>kaluž na cestě</a:t>
            </a:r>
            <a:r>
              <a:rPr lang="cs-CZ" smtClean="0"/>
              <a:t>…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JEDINEC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Základní jednotka živých složek prostředí</a:t>
            </a:r>
          </a:p>
          <a:p>
            <a:r>
              <a:rPr lang="cs-CZ" smtClean="0"/>
              <a:t>1mlynařík dlohoocasý, 1 otakárek fenyklový, 1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mtClean="0"/>
              <a:t>polín evropský…</a:t>
            </a:r>
          </a:p>
        </p:txBody>
      </p:sp>
      <p:pic>
        <p:nvPicPr>
          <p:cNvPr id="26627" name="Picture 2" descr="C:\Users\Michal\Pictures\FOTOGRAFIE\2013 Unor\P11303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3635375"/>
            <a:ext cx="29527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3" descr="C:\Users\Michal\Pictures\FOTOGRAFIE\Foto 2006 podzim\P10102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8388" y="3684588"/>
            <a:ext cx="2819400" cy="211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4" descr="C:\Users\Michal\Pictures\FOTOGRAFIE\My Pictures\PHOTOfunSTUDIO\P10407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4743450"/>
            <a:ext cx="1979612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0" name="Obdélník 3"/>
          <p:cNvSpPr>
            <a:spLocks noChangeArrowheads="1"/>
          </p:cNvSpPr>
          <p:nvPr/>
        </p:nvSpPr>
        <p:spPr bwMode="auto">
          <a:xfrm>
            <a:off x="1979613" y="6308725"/>
            <a:ext cx="1252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Foto: 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Více jedinců stejného druhu na 1 místě, ve stejné oblasti</a:t>
            </a:r>
          </a:p>
          <a:p>
            <a:r>
              <a:rPr lang="cs-CZ" smtClean="0"/>
              <a:t>Např.</a:t>
            </a:r>
          </a:p>
          <a:p>
            <a:pPr lvl="1"/>
            <a:r>
              <a:rPr lang="cs-CZ" smtClean="0"/>
              <a:t>Populace kavylu Ivanova na Pálavě</a:t>
            </a:r>
          </a:p>
          <a:p>
            <a:pPr lvl="1"/>
            <a:r>
              <a:rPr lang="cs-CZ" smtClean="0"/>
              <a:t>Populace sokola stěhovavého v České republice</a:t>
            </a:r>
          </a:p>
          <a:p>
            <a:pPr lvl="1"/>
            <a:r>
              <a:rPr lang="cs-CZ" smtClean="0"/>
              <a:t>Populace orla mořského v Evropě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Populace kavylu Ivanova na Pálavě (foto autor)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8675" name="Picture 2" descr="C:\Users\Michal\Pictures\Ze zařízení NOKIA Lumia 610\Z fotoaparátu\WP_0001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700213"/>
            <a:ext cx="6011863" cy="451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Vše z daného prostředí, co organismus potřebuje ke svému životu:</a:t>
            </a:r>
          </a:p>
          <a:p>
            <a:r>
              <a:rPr lang="cs-CZ" smtClean="0"/>
              <a:t>Příklad: Třemdava bílá – její nika: Vápenaté stráně, slunné polohy, sušší stanoviště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Třemdava bílá (foto autor)</a:t>
            </a:r>
          </a:p>
        </p:txBody>
      </p:sp>
      <p:pic>
        <p:nvPicPr>
          <p:cNvPr id="30722" name="Picture 2" descr="C:\Users\Michal\Pictures\Ze zařízení NOKIA Lumia 610\Z fotoaparátu\WP_00009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700213"/>
            <a:ext cx="5291138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286</Words>
  <Application>Microsoft Office PowerPoint</Application>
  <PresentationFormat>On-screen Show (4:3)</PresentationFormat>
  <Paragraphs>100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Calibri</vt:lpstr>
      <vt:lpstr>Arial</vt:lpstr>
      <vt:lpstr>Times New Roman</vt:lpstr>
      <vt:lpstr>Motiv systému Office</vt:lpstr>
      <vt:lpstr>Opakování pojmů z ekologie</vt:lpstr>
      <vt:lpstr>Snímek 2</vt:lpstr>
      <vt:lpstr>Ekologie</vt:lpstr>
      <vt:lpstr>Otázka: Jak souvisí ekologie s domem?</vt:lpstr>
      <vt:lpstr>Ekosystém – co to je?</vt:lpstr>
      <vt:lpstr>Otázka: Urči, co na obrázku níže je a co není ekosystém:</vt:lpstr>
      <vt:lpstr>Správná odpověď:</vt:lpstr>
      <vt:lpstr>Ekosystém savana</vt:lpstr>
      <vt:lpstr>Ekosystém tropický deštný les</vt:lpstr>
      <vt:lpstr> Ekosystém lužní les – příklad ohroženého ekosystému střední Evropy (Český ráj)</vt:lpstr>
      <vt:lpstr>Ekosystém – co to je?</vt:lpstr>
      <vt:lpstr>JEDINEC</vt:lpstr>
      <vt:lpstr>Populace</vt:lpstr>
      <vt:lpstr>Populace kavylu Ivanova na Pálavě (foto autor)</vt:lpstr>
      <vt:lpstr>Nika</vt:lpstr>
      <vt:lpstr>Třemdava bílá (foto autor)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louka</dc:title>
  <dc:creator>Michal</dc:creator>
  <cp:lastModifiedBy>DUM</cp:lastModifiedBy>
  <cp:revision>21</cp:revision>
  <dcterms:created xsi:type="dcterms:W3CDTF">2013-04-02T14:57:44Z</dcterms:created>
  <dcterms:modified xsi:type="dcterms:W3CDTF">2013-07-31T19:37:50Z</dcterms:modified>
</cp:coreProperties>
</file>