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60" r:id="rId2"/>
    <p:sldId id="256" r:id="rId3"/>
    <p:sldId id="257" r:id="rId4"/>
    <p:sldId id="270" r:id="rId5"/>
    <p:sldId id="275" r:id="rId6"/>
    <p:sldId id="259" r:id="rId7"/>
    <p:sldId id="267" r:id="rId8"/>
    <p:sldId id="268" r:id="rId9"/>
    <p:sldId id="276" r:id="rId10"/>
    <p:sldId id="272" r:id="rId11"/>
    <p:sldId id="261" r:id="rId12"/>
    <p:sldId id="262" r:id="rId13"/>
    <p:sldId id="269" r:id="rId14"/>
    <p:sldId id="273" r:id="rId15"/>
    <p:sldId id="263" r:id="rId16"/>
    <p:sldId id="265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59" autoAdjust="0"/>
    <p:restoredTop sz="88988" autoAdjust="0"/>
  </p:normalViewPr>
  <p:slideViewPr>
    <p:cSldViewPr>
      <p:cViewPr>
        <p:scale>
          <a:sx n="70" d="100"/>
          <a:sy n="70" d="100"/>
        </p:scale>
        <p:origin x="-132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9D2812-F0E6-45C3-A5F8-3C0A28A3CAB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27F40B-2FB6-44CD-81A7-7A8601E97A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194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27F40B-2FB6-44CD-81A7-7A8601E97A3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113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27F40B-2FB6-44CD-81A7-7A8601E97A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594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27F40B-2FB6-44CD-81A7-7A8601E97A3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141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4A9EF1AE-887F-4D7C-8F0E-640BABA1B354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D9D3BD88-DB55-48A6-ABB8-9F260EBC7E5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://cs.wikipedia.org/wiki/%C3%89douard_Daladier" TargetMode="External"/><Relationship Id="rId7" Type="http://schemas.openxmlformats.org/officeDocument/2006/relationships/hyperlink" Target="http://cs.wikipedia.org/wiki/It%C3%A1lie" TargetMode="External"/><Relationship Id="rId2" Type="http://schemas.openxmlformats.org/officeDocument/2006/relationships/hyperlink" Target="http://cs.wikipedia.org/wiki/Neville_Chamberlai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enito_Mussolini" TargetMode="External"/><Relationship Id="rId5" Type="http://schemas.openxmlformats.org/officeDocument/2006/relationships/hyperlink" Target="http://cs.wikipedia.org/wiki/Nacistick%C3%A9_N%C4%9Bmecko" TargetMode="External"/><Relationship Id="rId4" Type="http://schemas.openxmlformats.org/officeDocument/2006/relationships/hyperlink" Target="http://cs.wikipedia.org/wiki/Adolf_Hitler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b/Bundesarchiv_Bild_183-W0422-004,_Berlin,_deutsche_Soldaten_bei_Abgabe_von_Waffen.jpg" TargetMode="External"/><Relationship Id="rId3" Type="http://schemas.openxmlformats.org/officeDocument/2006/relationships/hyperlink" Target="http://upload.wikimedia.org/wikipedia/commons/8/83/ProtectoradoBohemiaMoravia.PNG" TargetMode="External"/><Relationship Id="rId7" Type="http://schemas.openxmlformats.org/officeDocument/2006/relationships/hyperlink" Target="http://cs.wikipedia.org/wiki/Soubor:Red_Army_flag.svg" TargetMode="External"/><Relationship Id="rId2" Type="http://schemas.openxmlformats.org/officeDocument/2006/relationships/hyperlink" Target="http://upload.wikimedia.org/wikipedia/commons/5/5b/Hitler,_recolour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6/Bundesarchiv_Bild_183-Z0309-310,_Zerst%C3%B6rtes_Dresden.jpg" TargetMode="External"/><Relationship Id="rId5" Type="http://schemas.openxmlformats.org/officeDocument/2006/relationships/hyperlink" Target="http://upload.wikimedia.org/wikipedia/commons/9/9c/Bundesarchiv_Bild_183-R69173,_M%C3%BCnchener_Abkommen,_Staatschefs.jpg" TargetMode="External"/><Relationship Id="rId4" Type="http://schemas.openxmlformats.org/officeDocument/2006/relationships/hyperlink" Target="http://upload.wikimedia.org/wikipedia/commons/1/10/German_soldier_Ardennes_1944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1958292"/>
              </p:ext>
            </p:extLst>
          </p:nvPr>
        </p:nvGraphicFramePr>
        <p:xfrm>
          <a:off x="611560" y="1556792"/>
          <a:ext cx="7569200" cy="399315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A ČÍSLO KLÍČOVÉ  AKTIVITY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  <a:endParaRPr kumimoji="0" lang="cs-CZ" sz="1400" b="0" i="0" u="none" strike="noStrike" cap="none" normalizeH="0" baseline="0" dirty="0" smtClean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VLASTIVĚDA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solidFill>
                              <a:schemeClr val="tx1"/>
                            </a:solidFill>
                          </a:ln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  <a:endParaRPr kumimoji="0" lang="cs-CZ" sz="1400" b="1" i="0" u="none" strike="noStrike" cap="none" normalizeH="0" baseline="0" dirty="0" smtClean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tx1">
                            <a:lumMod val="95000"/>
                          </a:schemeClr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Prezentace – 2. světová válka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</a:schemeClr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VY_32_INOVACE_1_20_VL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24.6. 2013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prezentaci  2. sv. války a k opakování klíčových aktivit v době okupace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6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235" y="261392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12513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87824" y="3645024"/>
            <a:ext cx="3168352" cy="1008112"/>
          </a:xfrm>
          <a:effectLst>
            <a:reflection blurRad="6350" stA="50000" endA="295" endPos="92000" dist="101600" dir="5400000" sy="-100000" algn="bl" rotWithShape="0"/>
          </a:effectLst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1939-1945</a:t>
            </a:r>
            <a:endParaRPr lang="cs-CZ" sz="4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680960" cy="1512168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8000" dirty="0" smtClean="0"/>
              <a:t>2. světová válka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727269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88640"/>
            <a:ext cx="7776864" cy="1066800"/>
          </a:xfrm>
        </p:spPr>
        <p:txBody>
          <a:bodyPr>
            <a:normAutofit/>
          </a:bodyPr>
          <a:lstStyle/>
          <a:p>
            <a:pPr algn="ctr"/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haroni" pitchFamily="2" charset="-79"/>
              </a:rPr>
              <a:t>Adolf 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haroni" pitchFamily="2" charset="-79"/>
              </a:rPr>
              <a:t>Hitler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haroni" pitchFamily="2" charset="-79"/>
            </a:endParaRPr>
          </a:p>
        </p:txBody>
      </p:sp>
      <p:pic>
        <p:nvPicPr>
          <p:cNvPr id="1026" name="Picture 2" descr="C:\Users\Michal\Desktop\Jeník\Hitler,_recoloured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268760"/>
            <a:ext cx="3960440" cy="5276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28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Symbolický snímek nad mapou Československa, Mnichov 29. září 1938</a:t>
            </a:r>
            <a:endParaRPr lang="cs-CZ" dirty="0"/>
          </a:p>
        </p:txBody>
      </p:sp>
      <p:pic>
        <p:nvPicPr>
          <p:cNvPr id="2050" name="Picture 2" descr="C:\Users\Ema\Desktop\2.sv.válka\P1130788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5546" y="1362869"/>
            <a:ext cx="6409333" cy="480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2586221"/>
            <a:ext cx="29915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Italský předseda vlády</a:t>
            </a:r>
          </a:p>
          <a:p>
            <a:r>
              <a:rPr lang="cs-CZ" sz="2400" dirty="0" smtClean="0"/>
              <a:t>Benito </a:t>
            </a:r>
            <a:r>
              <a:rPr lang="cs-CZ" sz="2400" dirty="0" err="1" smtClean="0"/>
              <a:t>Mussoliny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3429000"/>
            <a:ext cx="30251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Vůdce a říšský kancléř </a:t>
            </a:r>
          </a:p>
          <a:p>
            <a:r>
              <a:rPr lang="cs-CZ" sz="2400" dirty="0" smtClean="0"/>
              <a:t>Adolf Hitler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2598003"/>
            <a:ext cx="18774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Gen. Herman</a:t>
            </a:r>
          </a:p>
          <a:p>
            <a:r>
              <a:rPr lang="cs-CZ" sz="2400" dirty="0" smtClean="0"/>
              <a:t>Göring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557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332656"/>
            <a:ext cx="7680960" cy="962744"/>
          </a:xfrm>
        </p:spPr>
        <p:txBody>
          <a:bodyPr>
            <a:noAutofit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Fotografie </a:t>
            </a:r>
            <a:r>
              <a:rPr lang="cs-CZ" sz="2000" dirty="0"/>
              <a:t>z průběhu Mnichovských jednání – zleva: </a:t>
            </a:r>
            <a:r>
              <a:rPr lang="cs-CZ" sz="2000" u="sng" dirty="0">
                <a:hlinkClick r:id="rId2" tooltip="Neville Chamberlain"/>
              </a:rPr>
              <a:t>Neville Chamberlain</a:t>
            </a:r>
            <a:r>
              <a:rPr lang="cs-CZ" sz="2000" dirty="0"/>
              <a:t> za Velkou Británii, </a:t>
            </a:r>
            <a:r>
              <a:rPr lang="cs-CZ" sz="2000" dirty="0" err="1">
                <a:hlinkClick r:id="rId3" tooltip="Édouard Daladier"/>
              </a:rPr>
              <a:t>Édouard</a:t>
            </a:r>
            <a:r>
              <a:rPr lang="cs-CZ" sz="2000" dirty="0">
                <a:hlinkClick r:id="rId3" tooltip="Édouard Daladier"/>
              </a:rPr>
              <a:t> Daladier</a:t>
            </a:r>
            <a:r>
              <a:rPr lang="cs-CZ" sz="2000" dirty="0"/>
              <a:t>, zástupce Francie, </a:t>
            </a:r>
            <a:r>
              <a:rPr lang="cs-CZ" sz="2000" dirty="0">
                <a:hlinkClick r:id="rId4" tooltip="Adolf Hitler"/>
              </a:rPr>
              <a:t>Adolf Hitler</a:t>
            </a:r>
            <a:r>
              <a:rPr lang="cs-CZ" sz="2000" dirty="0"/>
              <a:t> za </a:t>
            </a:r>
            <a:r>
              <a:rPr lang="cs-CZ" sz="2000" dirty="0">
                <a:hlinkClick r:id="rId5" tooltip="Nacistické Německo"/>
              </a:rPr>
              <a:t>Nacistické </a:t>
            </a:r>
            <a:r>
              <a:rPr lang="cs-CZ" sz="2000" dirty="0" err="1">
                <a:hlinkClick r:id="rId5" tooltip="Nacistické Německo"/>
              </a:rPr>
              <a:t>Německo</a:t>
            </a:r>
            <a:r>
              <a:rPr lang="cs-CZ" sz="2000" dirty="0" err="1"/>
              <a:t>a</a:t>
            </a:r>
            <a:r>
              <a:rPr lang="cs-CZ" sz="2000" dirty="0"/>
              <a:t> </a:t>
            </a:r>
            <a:r>
              <a:rPr lang="cs-CZ" sz="2000" dirty="0">
                <a:hlinkClick r:id="rId6" tooltip="Benito Mussolini"/>
              </a:rPr>
              <a:t>Benito Mussolini</a:t>
            </a:r>
            <a:r>
              <a:rPr lang="cs-CZ" sz="2000" dirty="0"/>
              <a:t> za fašistickou </a:t>
            </a:r>
            <a:r>
              <a:rPr lang="cs-CZ" sz="2000" dirty="0" smtClean="0">
                <a:hlinkClick r:id="rId7" tooltip="Itálie"/>
              </a:rPr>
              <a:t>Itálii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35996"/>
            <a:ext cx="5250160" cy="409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412776"/>
            <a:ext cx="59984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MNICHOVSKÁ DOHODA 30. z859 1938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7522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548680"/>
            <a:ext cx="832403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Československá republika po odtržení</a:t>
            </a:r>
            <a:br>
              <a:rPr lang="cs-CZ" dirty="0" smtClean="0"/>
            </a:br>
            <a:r>
              <a:rPr lang="cs-CZ" dirty="0" smtClean="0"/>
              <a:t>				Sudet.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17" y="1591236"/>
            <a:ext cx="7060835" cy="414202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792282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Protektorát Čechy a Morava</a:t>
            </a:r>
            <a:endParaRPr lang="cs-CZ" dirty="0"/>
          </a:p>
        </p:txBody>
      </p:sp>
      <p:pic>
        <p:nvPicPr>
          <p:cNvPr id="1026" name="Picture 2" descr="http://upload.wikimedia.org/wikipedia/commons/8/83/ProtectoradoBohemiaMoravi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7276914" cy="432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250017" y="1196752"/>
            <a:ext cx="0" cy="2592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1529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521272"/>
            <a:ext cx="2275358" cy="31283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Vojenské vybavení za 2. světové války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707904" y="3861048"/>
            <a:ext cx="4325482" cy="23263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http://upload.wikimedia.org/wikipedia/commons/1/10/German_soldier_Ardennes_1944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3316"/>
            <a:ext cx="3858344" cy="4828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Ema\Desktop\2.sv.válka\P1130795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2" r="7602"/>
          <a:stretch/>
        </p:blipFill>
        <p:spPr bwMode="auto">
          <a:xfrm>
            <a:off x="6156176" y="908720"/>
            <a:ext cx="2410692" cy="501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654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Ema\Desktop\2.sv.válka\P113079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6300192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ma\Desktop\2.sv.válka\P113079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88" t="16667" r="29166" b="51414"/>
          <a:stretch/>
        </p:blipFill>
        <p:spPr bwMode="auto">
          <a:xfrm rot="5400000">
            <a:off x="6116467" y="2032767"/>
            <a:ext cx="3561184" cy="218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09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>
          <a:xfrm>
            <a:off x="5076056" y="476672"/>
            <a:ext cx="3914775" cy="5657850"/>
          </a:xfrm>
        </p:spPr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Ema\Desktop\2.sv.válka\P11308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96752"/>
            <a:ext cx="6948264" cy="521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8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53" r="14447" b="19865"/>
          <a:stretch/>
        </p:blipFill>
        <p:spPr>
          <a:xfrm>
            <a:off x="4355976" y="1124744"/>
            <a:ext cx="4639444" cy="4533900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>
          <a:xfrm>
            <a:off x="395536" y="2564904"/>
            <a:ext cx="4572000" cy="359323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476672"/>
            <a:ext cx="7056784" cy="936104"/>
          </a:xfrm>
        </p:spPr>
        <p:txBody>
          <a:bodyPr>
            <a:noAutofit/>
          </a:bodyPr>
          <a:lstStyle/>
          <a:p>
            <a:r>
              <a:rPr lang="cs-CZ" sz="3600" dirty="0" err="1" smtClean="0"/>
              <a:t>Koncetrační</a:t>
            </a:r>
            <a:r>
              <a:rPr lang="cs-CZ" sz="3600" dirty="0" smtClean="0"/>
              <a:t> tábor Mauthausen</a:t>
            </a:r>
            <a:endParaRPr lang="cs-CZ" sz="3600" dirty="0"/>
          </a:p>
        </p:txBody>
      </p:sp>
      <p:pic>
        <p:nvPicPr>
          <p:cNvPr id="6" name="Zástupný symbol pro obsah 3"/>
          <p:cNvPicPr>
            <a:picLocks noGrp="1" noChangeAspect="1"/>
          </p:cNvPicPr>
          <p:nvPr>
            <p:ph sz="quarter" idx="13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25" t="15179" r="12443" b="7101"/>
          <a:stretch/>
        </p:blipFill>
        <p:spPr>
          <a:xfrm>
            <a:off x="0" y="2492896"/>
            <a:ext cx="4800600" cy="3581400"/>
          </a:xfrm>
        </p:spPr>
      </p:pic>
    </p:spTree>
    <p:extLst>
      <p:ext uri="{BB962C8B-B14F-4D97-AF65-F5344CB8AC3E}">
        <p14:creationId xmlns:p14="http://schemas.microsoft.com/office/powerpoint/2010/main" val="1179063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 thruBlk="1"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548680"/>
            <a:ext cx="7680960" cy="1080120"/>
          </a:xfrm>
        </p:spPr>
        <p:txBody>
          <a:bodyPr>
            <a:normAutofit fontScale="90000"/>
          </a:bodyPr>
          <a:lstStyle/>
          <a:p>
            <a:r>
              <a:rPr lang="cs-CZ" sz="3200" dirty="0" err="1" smtClean="0"/>
              <a:t>Koncetrační</a:t>
            </a:r>
            <a:r>
              <a:rPr lang="cs-CZ" sz="3200" dirty="0" smtClean="0"/>
              <a:t> tábory (např. </a:t>
            </a:r>
            <a:r>
              <a:rPr lang="cs-CZ" sz="3200" dirty="0"/>
              <a:t>O</a:t>
            </a:r>
            <a:r>
              <a:rPr lang="cs-CZ" sz="3200" dirty="0" smtClean="0"/>
              <a:t>světim</a:t>
            </a:r>
            <a:r>
              <a:rPr lang="cs-CZ" sz="3200" dirty="0"/>
              <a:t>)</a:t>
            </a:r>
            <a:r>
              <a:rPr lang="cs-CZ" sz="3200" dirty="0" smtClean="0"/>
              <a:t> si vyžádalo</a:t>
            </a:r>
            <a:br>
              <a:rPr lang="cs-CZ" sz="3200" dirty="0" smtClean="0"/>
            </a:br>
            <a:r>
              <a:rPr lang="cs-CZ" sz="3200" dirty="0" smtClean="0"/>
              <a:t>mnoho obětí		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292" y="2257078"/>
            <a:ext cx="236795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Židé  6 mil</a:t>
            </a:r>
          </a:p>
          <a:p>
            <a:pPr marL="285750" indent="-285750">
              <a:buFontTx/>
              <a:buChar char="-"/>
            </a:pPr>
            <a:r>
              <a:rPr lang="cs-CZ" sz="2400" dirty="0" err="1" smtClean="0"/>
              <a:t>Rómové</a:t>
            </a: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Handicapovaní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…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3074" name="Picture 2" descr="C:\Users\Ema\Desktop\2.sv.válka\P1130804.JPG"/>
          <p:cNvPicPr>
            <a:picLocks noGrp="1" noChangeAspect="1" noChangeArrowheads="1"/>
          </p:cNvPicPr>
          <p:nvPr>
            <p:ph sz="quarter"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8"/>
          <a:stretch/>
        </p:blipFill>
        <p:spPr bwMode="auto">
          <a:xfrm>
            <a:off x="2526526" y="1196752"/>
            <a:ext cx="6601872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4499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>
          <a:xfrm>
            <a:off x="363754" y="1556792"/>
            <a:ext cx="3024336" cy="1872208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Atentát spáchán </a:t>
            </a:r>
          </a:p>
          <a:p>
            <a:r>
              <a:rPr lang="cs-CZ" sz="2400" b="1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</a:t>
            </a:r>
            <a:r>
              <a:rPr lang="cs-CZ" sz="2400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abčíkem a jeho </a:t>
            </a:r>
          </a:p>
          <a:p>
            <a:r>
              <a:rPr lang="cs-CZ" sz="2400" b="1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Kolegou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Atentát na </a:t>
            </a:r>
            <a:r>
              <a:rPr lang="cs-CZ" dirty="0" err="1"/>
              <a:t>Heidricha</a:t>
            </a:r>
            <a:r>
              <a:rPr lang="cs-CZ" dirty="0"/>
              <a:t> a následky</a:t>
            </a: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7" r="3967"/>
          <a:stretch>
            <a:fillRect/>
          </a:stretch>
        </p:blipFill>
        <p:spPr>
          <a:xfrm>
            <a:off x="4211960" y="914093"/>
            <a:ext cx="4788024" cy="3900463"/>
          </a:xfrm>
        </p:spPr>
      </p:pic>
      <p:pic>
        <p:nvPicPr>
          <p:cNvPr id="1026" name="Picture 2" descr="C:\Users\Ema\Desktop\2.sv.válka\P1130812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34" t="12982" r="22397" b="17193"/>
          <a:stretch/>
        </p:blipFill>
        <p:spPr bwMode="auto">
          <a:xfrm>
            <a:off x="2123728" y="2708920"/>
            <a:ext cx="2376264" cy="392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09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02" r="5380" b="49619"/>
          <a:stretch/>
        </p:blipFill>
        <p:spPr>
          <a:xfrm>
            <a:off x="1574229" y="188640"/>
            <a:ext cx="7372350" cy="3276601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>
          <a:xfrm>
            <a:off x="251520" y="908720"/>
            <a:ext cx="4744914" cy="3420620"/>
          </a:xfrm>
        </p:spPr>
        <p:txBody>
          <a:bodyPr>
            <a:normAutofit fontScale="77500" lnSpcReduction="20000"/>
          </a:bodyPr>
          <a:lstStyle/>
          <a:p>
            <a:r>
              <a:rPr lang="cs-CZ" sz="3600" b="1" i="0" spc="0" dirty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>V</a:t>
            </a:r>
            <a:r>
              <a:rPr lang="cs-CZ" sz="3600" b="1" i="0" spc="0" dirty="0" smtClean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>ypáleny </a:t>
            </a:r>
            <a:r>
              <a:rPr lang="cs-CZ" sz="3600" b="1" i="0" spc="0" dirty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/>
            </a:r>
            <a:br>
              <a:rPr lang="cs-CZ" sz="3600" b="1" i="0" spc="0" dirty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</a:br>
            <a:r>
              <a:rPr lang="cs-CZ" sz="3600" b="1" i="0" spc="0" dirty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>Lidice a </a:t>
            </a:r>
            <a:r>
              <a:rPr lang="cs-CZ" sz="3600" b="1" i="0" spc="0" dirty="0" smtClean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>Ležáky:</a:t>
            </a:r>
            <a:endParaRPr lang="cs-CZ" sz="3600" b="1" i="0" spc="0" dirty="0">
              <a:ln w="18000">
                <a:solidFill>
                  <a:srgbClr val="F7BD40">
                    <a:satMod val="140000"/>
                  </a:srgb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ea typeface="+mj-ea"/>
              <a:cs typeface="Tunga" pitchFamily="2"/>
            </a:endParaRPr>
          </a:p>
          <a:p>
            <a:r>
              <a:rPr lang="cs-CZ" sz="3600" b="1" i="0" spc="0" dirty="0" smtClean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>Muži zastřeleni.</a:t>
            </a:r>
          </a:p>
          <a:p>
            <a:r>
              <a:rPr lang="cs-CZ" sz="3600" b="1" i="0" spc="0" dirty="0" smtClean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>Ženy a děti odvezeni do koncentračních táborů.</a:t>
            </a:r>
            <a:r>
              <a:rPr lang="cs-CZ" sz="3600" b="1" i="0" spc="0" dirty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  <a:t/>
            </a:r>
            <a:br>
              <a:rPr lang="cs-CZ" sz="3600" b="1" i="0" spc="0" dirty="0">
                <a:ln w="18000">
                  <a:solidFill>
                    <a:srgbClr val="F7BD40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ea typeface="+mj-ea"/>
                <a:cs typeface="Tunga" pitchFamily="2"/>
              </a:rPr>
            </a:b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/>
            </a:r>
            <a:b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endParaRPr lang="cs-CZ" dirty="0"/>
          </a:p>
        </p:txBody>
      </p:sp>
      <p:pic>
        <p:nvPicPr>
          <p:cNvPr id="2050" name="Picture 2" descr="C:\Users\Ema\Desktop\2.sv.válka\P113080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55" r="14445" b="48333"/>
          <a:stretch/>
        </p:blipFill>
        <p:spPr bwMode="auto">
          <a:xfrm>
            <a:off x="179512" y="3762375"/>
            <a:ext cx="4400550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Desktop\2.sv.válka\P113080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37" t="62312" r="11112" b="6299"/>
          <a:stretch/>
        </p:blipFill>
        <p:spPr bwMode="auto">
          <a:xfrm>
            <a:off x="4716016" y="4095750"/>
            <a:ext cx="4230563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741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7680960" cy="6264696"/>
          </a:xfrm>
        </p:spPr>
        <p:txBody>
          <a:bodyPr>
            <a:normAutofit fontScale="90000"/>
          </a:bodyPr>
          <a:lstStyle/>
          <a:p>
            <a:r>
              <a:rPr lang="cs-CZ" sz="7200" dirty="0" smtClean="0"/>
              <a:t>V květnu roce 1945 přijela z východu Ruská armáda</a:t>
            </a:r>
            <a:br>
              <a:rPr lang="cs-CZ" sz="7200" dirty="0" smtClean="0"/>
            </a:br>
            <a:r>
              <a:rPr lang="cs-CZ" sz="7200" dirty="0" smtClean="0"/>
              <a:t>a ze západu osvobozovali Američané</a:t>
            </a:r>
            <a:endParaRPr lang="cs-CZ" sz="7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3193182" cy="212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11145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3414440"/>
            <a:ext cx="5256584" cy="1829319"/>
          </a:xfrm>
        </p:spPr>
        <p:txBody>
          <a:bodyPr>
            <a:noAutofit/>
          </a:bodyPr>
          <a:lstStyle/>
          <a:p>
            <a:r>
              <a:rPr lang="cs-CZ" sz="6000" dirty="0"/>
              <a:t>Adolf Hitler spáchal sebevraždu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62595" y="764704"/>
            <a:ext cx="6401717" cy="20832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1. Září 1945 </a:t>
            </a:r>
            <a:br>
              <a:rPr lang="cs-CZ" sz="6000" dirty="0" smtClean="0"/>
            </a:br>
            <a:r>
              <a:rPr lang="cs-CZ" sz="6000" dirty="0" smtClean="0"/>
              <a:t>Německo kapitulovalo</a:t>
            </a:r>
            <a:endParaRPr lang="cs-CZ" sz="6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560" y="3532312"/>
            <a:ext cx="4923505" cy="3325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2656"/>
            <a:ext cx="2729309" cy="359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3276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upload.wikimedia.org/wikipedia/commons/5/5b/Hitler%2C_recoloured.jpg</a:t>
            </a:r>
            <a:endParaRPr lang="cs-CZ" sz="3200" dirty="0" smtClean="0"/>
          </a:p>
          <a:p>
            <a:r>
              <a:rPr lang="cs-CZ" sz="3200" dirty="0">
                <a:hlinkClick r:id="rId3"/>
              </a:rPr>
              <a:t>http://</a:t>
            </a:r>
            <a:r>
              <a:rPr lang="cs-CZ" sz="3200" dirty="0" smtClean="0">
                <a:hlinkClick r:id="rId3"/>
              </a:rPr>
              <a:t>upload.wikimedia.org/wikipedia/commons/8/83/ProtectoradoBohemiaMoravia.PNG</a:t>
            </a:r>
            <a:endParaRPr lang="cs-CZ" sz="3200" dirty="0" smtClean="0"/>
          </a:p>
          <a:p>
            <a:r>
              <a:rPr lang="cs-CZ" sz="3200" dirty="0">
                <a:hlinkClick r:id="rId4"/>
              </a:rPr>
              <a:t>http://</a:t>
            </a:r>
            <a:r>
              <a:rPr lang="cs-CZ" sz="3200" dirty="0" smtClean="0">
                <a:hlinkClick r:id="rId4"/>
              </a:rPr>
              <a:t>upload.wikimedia.org/wikipedia/commons/1/10/German_soldier_Ardennes_1944.jpeg</a:t>
            </a:r>
            <a:endParaRPr lang="cs-CZ" sz="3200" dirty="0" smtClean="0"/>
          </a:p>
          <a:p>
            <a:r>
              <a:rPr lang="cs-CZ" sz="3200" dirty="0" smtClean="0">
                <a:hlinkClick r:id="rId5"/>
              </a:rPr>
              <a:t>http</a:t>
            </a:r>
            <a:r>
              <a:rPr lang="cs-CZ" sz="3200" dirty="0">
                <a:hlinkClick r:id="rId5"/>
              </a:rPr>
              <a:t>://</a:t>
            </a:r>
            <a:r>
              <a:rPr lang="cs-CZ" sz="3200" dirty="0" smtClean="0">
                <a:hlinkClick r:id="rId5"/>
              </a:rPr>
              <a:t>upload.wikimedia.org/wikipedia/commons/9/9c/Bundesarchiv_Bild_183-R69173%2C_M%C3%BCnchener_Abkommen%2C_Staatschefs.jpg</a:t>
            </a:r>
            <a:endParaRPr lang="cs-CZ" sz="3200" dirty="0" smtClean="0"/>
          </a:p>
          <a:p>
            <a:r>
              <a:rPr lang="cs-CZ" sz="3200" dirty="0" smtClean="0">
                <a:hlinkClick r:id="rId6"/>
              </a:rPr>
              <a:t>http</a:t>
            </a:r>
            <a:r>
              <a:rPr lang="cs-CZ" sz="3200" dirty="0">
                <a:hlinkClick r:id="rId6"/>
              </a:rPr>
              <a:t>://</a:t>
            </a:r>
            <a:r>
              <a:rPr lang="cs-CZ" sz="3200" dirty="0" smtClean="0">
                <a:hlinkClick r:id="rId6"/>
              </a:rPr>
              <a:t>upload.wikimedia.org/wikipedia/commons/9/96/Bundesarchiv_Bild_183-Z0309-310%2C_Zerst%C3%B6rtes_Dresden.jpg</a:t>
            </a:r>
            <a:endParaRPr lang="cs-CZ" sz="3200" dirty="0" smtClean="0"/>
          </a:p>
          <a:p>
            <a:r>
              <a:rPr lang="cs-CZ" sz="3200" dirty="0" smtClean="0">
                <a:hlinkClick r:id="rId7"/>
              </a:rPr>
              <a:t>http</a:t>
            </a:r>
            <a:r>
              <a:rPr lang="cs-CZ" sz="3200" dirty="0">
                <a:hlinkClick r:id="rId7"/>
              </a:rPr>
              <a:t>://</a:t>
            </a:r>
            <a:r>
              <a:rPr lang="cs-CZ" sz="3200" dirty="0" smtClean="0">
                <a:hlinkClick r:id="rId7"/>
              </a:rPr>
              <a:t>cs.wikipedia.org/wiki/Soubor:Red_Army_flag.svg</a:t>
            </a:r>
            <a:endParaRPr lang="cs-CZ" sz="3200" dirty="0" smtClean="0"/>
          </a:p>
          <a:p>
            <a:r>
              <a:rPr lang="cs-CZ" sz="2400" dirty="0" smtClean="0">
                <a:hlinkClick r:id="rId8"/>
              </a:rPr>
              <a:t>http</a:t>
            </a:r>
            <a:r>
              <a:rPr lang="cs-CZ" sz="2400" dirty="0">
                <a:hlinkClick r:id="rId8"/>
              </a:rPr>
              <a:t>://upload.wikimedia.org/wikipedia/commons/0/0b/Bundesarchiv_Bild_183-W0422-004%2C_Berlin%2C_deutsche_Soldaten_bei_Abgabe_von_Waffen.jpg</a:t>
            </a:r>
            <a:endParaRPr lang="cs-CZ" sz="3200" dirty="0" smtClean="0"/>
          </a:p>
          <a:p>
            <a:r>
              <a:rPr lang="cs-CZ" sz="3200" dirty="0" smtClean="0"/>
              <a:t>Vlastní fotografie </a:t>
            </a:r>
            <a:r>
              <a:rPr lang="cs-CZ" sz="3200" smtClean="0"/>
              <a:t>z  Armádního muzea v Praze</a:t>
            </a:r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987824" y="260648"/>
            <a:ext cx="3456384" cy="1066800"/>
          </a:xfrm>
        </p:spPr>
        <p:txBody>
          <a:bodyPr/>
          <a:lstStyle/>
          <a:p>
            <a:pPr algn="ctr"/>
            <a:r>
              <a:rPr lang="cs-CZ" dirty="0" smtClean="0"/>
              <a:t>Zdroj obrázků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921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518</TotalTime>
  <Words>210</Words>
  <Application>Microsoft Office PowerPoint</Application>
  <PresentationFormat>Předvádění na obrazovce (4:3)</PresentationFormat>
  <Paragraphs>67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Mylar</vt:lpstr>
      <vt:lpstr>Prezentace aplikace PowerPoint</vt:lpstr>
      <vt:lpstr>2. světová válka</vt:lpstr>
      <vt:lpstr>Adolf Hitler</vt:lpstr>
      <vt:lpstr>Symbolický snímek nad mapou Československa, Mnichov 29. září 1938</vt:lpstr>
      <vt:lpstr>        Fotografie z průběhu Mnichovských jednání – zleva: Neville Chamberlain za Velkou Británii, Édouard Daladier, zástupce Francie, Adolf Hitler za Nacistické Německoa Benito Mussolini za fašistickou Itálii.</vt:lpstr>
      <vt:lpstr>Československá republika po odtržení     Sudet.</vt:lpstr>
      <vt:lpstr>Protektorát Čechy a Morava</vt:lpstr>
      <vt:lpstr>Vojenské vybavení za 2. světové války</vt:lpstr>
      <vt:lpstr>Prezentace aplikace PowerPoint</vt:lpstr>
      <vt:lpstr>Prezentace aplikace PowerPoint</vt:lpstr>
      <vt:lpstr>Koncetrační tábor Mauthausen</vt:lpstr>
      <vt:lpstr>Koncetrační tábory (např. Osvětim) si vyžádalo mnoho obětí  </vt:lpstr>
      <vt:lpstr>Atentát na Heidricha a následky</vt:lpstr>
      <vt:lpstr>       </vt:lpstr>
      <vt:lpstr>V květnu roce 1945 přijela z východu Ruská armáda a ze západu osvobozovali Američané</vt:lpstr>
      <vt:lpstr>1. Září 1945  Německo kapitulovalo</vt:lpstr>
      <vt:lpstr>Zdroj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světová válka</dc:title>
  <dc:creator>Michal</dc:creator>
  <cp:lastModifiedBy>Ema</cp:lastModifiedBy>
  <cp:revision>46</cp:revision>
  <dcterms:created xsi:type="dcterms:W3CDTF">2013-05-12T14:40:33Z</dcterms:created>
  <dcterms:modified xsi:type="dcterms:W3CDTF">2013-06-28T19:16:58Z</dcterms:modified>
</cp:coreProperties>
</file>