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8"/>
  </p:notesMasterIdLst>
  <p:sldIdLst>
    <p:sldId id="257" r:id="rId2"/>
    <p:sldId id="258" r:id="rId3"/>
    <p:sldId id="259" r:id="rId4"/>
    <p:sldId id="269" r:id="rId5"/>
    <p:sldId id="261" r:id="rId6"/>
    <p:sldId id="262" r:id="rId7"/>
    <p:sldId id="263" r:id="rId8"/>
    <p:sldId id="264" r:id="rId9"/>
    <p:sldId id="265" r:id="rId10"/>
    <p:sldId id="267" r:id="rId11"/>
    <p:sldId id="266" r:id="rId12"/>
    <p:sldId id="268" r:id="rId13"/>
    <p:sldId id="270" r:id="rId14"/>
    <p:sldId id="271" r:id="rId15"/>
    <p:sldId id="272" r:id="rId16"/>
    <p:sldId id="273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858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9C2CAF-405D-45B0-BF48-CD5D7ECFEFA1}" type="datetimeFigureOut">
              <a:rPr lang="cs-CZ" smtClean="0"/>
              <a:t>1.8.2013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E36AEE-D464-42F9-98FF-50B325FBC97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008508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6EBE8-6D38-4A62-BB11-0762BD97FCB9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6EBE8-6D38-4A62-BB11-0762BD97FCB9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AFAF61BE-5007-479D-A92B-1F7C1D92F060}" type="datetimeFigureOut">
              <a:rPr lang="cs-CZ" smtClean="0"/>
              <a:t>1.8.2013</a:t>
            </a:fld>
            <a:endParaRPr lang="cs-CZ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DF9CF779-F2A2-4382-AA73-0ABD9C9E2BB3}" type="slidenum">
              <a:rPr lang="cs-CZ" smtClean="0"/>
              <a:t>‹#›</a:t>
            </a:fld>
            <a:endParaRPr lang="cs-CZ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F61BE-5007-479D-A92B-1F7C1D92F060}" type="datetimeFigureOut">
              <a:rPr lang="cs-CZ" smtClean="0"/>
              <a:t>1.8.2013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9CF779-F2A2-4382-AA73-0ABD9C9E2BB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F61BE-5007-479D-A92B-1F7C1D92F060}" type="datetimeFigureOut">
              <a:rPr lang="cs-CZ" smtClean="0"/>
              <a:t>1.8.2013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9CF779-F2A2-4382-AA73-0ABD9C9E2BB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F61BE-5007-479D-A92B-1F7C1D92F060}" type="datetimeFigureOut">
              <a:rPr lang="cs-CZ" smtClean="0"/>
              <a:t>1.8.2013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9CF779-F2A2-4382-AA73-0ABD9C9E2BB3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F61BE-5007-479D-A92B-1F7C1D92F060}" type="datetimeFigureOut">
              <a:rPr lang="cs-CZ" smtClean="0"/>
              <a:t>1.8.2013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9CF779-F2A2-4382-AA73-0ABD9C9E2BB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F61BE-5007-479D-A92B-1F7C1D92F060}" type="datetimeFigureOut">
              <a:rPr lang="cs-CZ" smtClean="0"/>
              <a:t>1.8.2013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9CF779-F2A2-4382-AA73-0ABD9C9E2BB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F61BE-5007-479D-A92B-1F7C1D92F060}" type="datetimeFigureOut">
              <a:rPr lang="cs-CZ" smtClean="0"/>
              <a:t>1.8.2013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9CF779-F2A2-4382-AA73-0ABD9C9E2BB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F61BE-5007-479D-A92B-1F7C1D92F060}" type="datetimeFigureOut">
              <a:rPr lang="cs-CZ" smtClean="0"/>
              <a:t>1.8.2013</a:t>
            </a:fld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9CF779-F2A2-4382-AA73-0ABD9C9E2BB3}" type="slidenum">
              <a:rPr lang="cs-CZ" smtClean="0"/>
              <a:t>‹#›</a:t>
            </a:fld>
            <a:endParaRPr lang="cs-CZ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F61BE-5007-479D-A92B-1F7C1D92F060}" type="datetimeFigureOut">
              <a:rPr lang="cs-CZ" smtClean="0"/>
              <a:t>1.8.2013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9CF779-F2A2-4382-AA73-0ABD9C9E2BB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F61BE-5007-479D-A92B-1F7C1D92F060}" type="datetimeFigureOut">
              <a:rPr lang="cs-CZ" smtClean="0"/>
              <a:t>1.8.2013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9CF779-F2A2-4382-AA73-0ABD9C9E2BB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F61BE-5007-479D-A92B-1F7C1D92F060}" type="datetimeFigureOut">
              <a:rPr lang="cs-CZ" smtClean="0"/>
              <a:t>1.8.2013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9CF779-F2A2-4382-AA73-0ABD9C9E2BB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AFAF61BE-5007-479D-A92B-1F7C1D92F060}" type="datetimeFigureOut">
              <a:rPr lang="cs-CZ" smtClean="0"/>
              <a:t>1.8.2013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DF9CF779-F2A2-4382-AA73-0ABD9C9E2BB3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z/search?hl=cs&amp;site=imghp&amp;tbm=isch&amp;source=hp&amp;biw=1438&amp;bih=708&amp;q=tutanchamon&amp;oq=Tuta&amp;gs_l=img.1.0.0l10.1862.3631.0.10186.4.4.0.0.0.0.133.460.0j4.4.0....0...1ac.1.23.img" TargetMode="External"/><Relationship Id="rId2" Type="http://schemas.openxmlformats.org/officeDocument/2006/relationships/hyperlink" Target="http://www.google.cz/search?hl=cs&amp;site=imghp&amp;tbm=isch&amp;source=hp&amp;biw=1438&amp;bih=708&amp;q=Niels+Bohr&amp;oq=Niels+Bohr&amp;gs_l=img.12..0j0i24l9.2845.7907.0.10043.10.10.0.0.0.0.136.1042.3j7.10.0....0...1ac.1.23.img..0.10.1041.L4BBy5vwDgs#facrc=_&amp;imgdii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93787842"/>
              </p:ext>
            </p:extLst>
          </p:nvPr>
        </p:nvGraphicFramePr>
        <p:xfrm>
          <a:off x="1547664" y="2132856"/>
          <a:ext cx="6264696" cy="1728191"/>
        </p:xfrm>
        <a:graphic>
          <a:graphicData uri="http://schemas.openxmlformats.org/drawingml/2006/table">
            <a:tbl>
              <a:tblPr/>
              <a:tblGrid>
                <a:gridCol w="2006236"/>
                <a:gridCol w="4258460"/>
              </a:tblGrid>
              <a:tr h="60530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ZÁKLADNÍ ŠKOLA, JIČÍN, HUSOVA 170</a:t>
                      </a:r>
                      <a:endParaRPr lang="cs-CZ" sz="20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217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20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CZ.1.07/1.4.00/21.2862</a:t>
                      </a:r>
                      <a:endParaRPr lang="cs-CZ" sz="20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9071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a název klíčové aktivity</a:t>
                      </a:r>
                      <a:endParaRPr lang="cs-CZ" sz="20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3.2 Inovace a zkvalitnění výuky prostřednictvím ICT</a:t>
                      </a:r>
                      <a:endParaRPr lang="cs-CZ" sz="20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TextovéPole 3"/>
          <p:cNvSpPr txBox="1"/>
          <p:nvPr/>
        </p:nvSpPr>
        <p:spPr>
          <a:xfrm>
            <a:off x="1188756" y="4493274"/>
            <a:ext cx="712879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b="1" dirty="0" smtClean="0"/>
              <a:t>Název DUM:  </a:t>
            </a:r>
            <a:r>
              <a:rPr lang="cs-CZ" sz="1600" dirty="0" smtClean="0"/>
              <a:t>VY_32_INOVACE_XI_3_07  Věda a technika po 1. SV</a:t>
            </a:r>
          </a:p>
          <a:p>
            <a:endParaRPr lang="cs-CZ" sz="1600" b="1" dirty="0" smtClean="0"/>
          </a:p>
          <a:p>
            <a:r>
              <a:rPr lang="cs-CZ" sz="1600" b="1" dirty="0" smtClean="0"/>
              <a:t>Šablona číslo:  </a:t>
            </a:r>
            <a:r>
              <a:rPr lang="cs-CZ" sz="1600" dirty="0" smtClean="0"/>
              <a:t>XI</a:t>
            </a:r>
            <a:r>
              <a:rPr lang="cs-CZ" sz="1600" b="1" dirty="0" smtClean="0"/>
              <a:t>           Sada číslo: </a:t>
            </a:r>
            <a:r>
              <a:rPr lang="cs-CZ" sz="1600" dirty="0" smtClean="0"/>
              <a:t>3</a:t>
            </a:r>
            <a:r>
              <a:rPr lang="cs-CZ" sz="1600" b="1" dirty="0" smtClean="0"/>
              <a:t>            Pořadové číslo DUM:</a:t>
            </a:r>
            <a:r>
              <a:rPr lang="cs-CZ" sz="1600" dirty="0" smtClean="0"/>
              <a:t> 07</a:t>
            </a:r>
            <a:r>
              <a:rPr lang="cs-CZ" sz="1600" b="1" dirty="0" smtClean="0"/>
              <a:t> </a:t>
            </a:r>
            <a:endParaRPr lang="cs-CZ" sz="1600" dirty="0" smtClean="0"/>
          </a:p>
          <a:p>
            <a:endParaRPr lang="cs-CZ" sz="1600" b="1" dirty="0" smtClean="0"/>
          </a:p>
          <a:p>
            <a:r>
              <a:rPr lang="cs-CZ" sz="1600" b="1" dirty="0" smtClean="0"/>
              <a:t>Autor: </a:t>
            </a:r>
            <a:r>
              <a:rPr lang="cs-CZ" sz="1600" dirty="0" smtClean="0"/>
              <a:t>Mgr. Radmila Smolíková</a:t>
            </a:r>
            <a:endParaRPr lang="cs-CZ" sz="16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5262" y="404664"/>
            <a:ext cx="6211887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840773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827584" y="764704"/>
            <a:ext cx="7272808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600" b="1" dirty="0" smtClean="0"/>
              <a:t>Anotace: </a:t>
            </a:r>
            <a:r>
              <a:rPr lang="cs-CZ" sz="1600" dirty="0" smtClean="0"/>
              <a:t>pokroky vědy a techniky v době po 1. světové válce</a:t>
            </a:r>
          </a:p>
          <a:p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b="1" dirty="0" smtClean="0"/>
              <a:t>Očekávaný výstup: </a:t>
            </a:r>
            <a:r>
              <a:rPr lang="cs-CZ" sz="1600" dirty="0" smtClean="0"/>
              <a:t>žáci se seznámí s </a:t>
            </a:r>
            <a:r>
              <a:rPr lang="cs-CZ" sz="1600" dirty="0" smtClean="0"/>
              <a:t>některými </a:t>
            </a:r>
            <a:r>
              <a:rPr lang="cs-CZ" sz="1600" dirty="0" smtClean="0"/>
              <a:t>technickými vynálezy a vědeckými objevy v období po 1. světové válce</a:t>
            </a:r>
          </a:p>
          <a:p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b="1" dirty="0" smtClean="0"/>
              <a:t>Druh učebního materiálu: </a:t>
            </a:r>
            <a:r>
              <a:rPr lang="cs-CZ" sz="1600" dirty="0" smtClean="0"/>
              <a:t>prezentace</a:t>
            </a:r>
          </a:p>
          <a:p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b="1" dirty="0" smtClean="0"/>
              <a:t>Typická věková skupina:</a:t>
            </a:r>
            <a:r>
              <a:rPr lang="cs-CZ" sz="1600" dirty="0" smtClean="0"/>
              <a:t> 9. třída, 14 – 15 let</a:t>
            </a:r>
          </a:p>
          <a:p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b="1" dirty="0" smtClean="0"/>
              <a:t>Klíčová slova: </a:t>
            </a:r>
            <a:r>
              <a:rPr lang="cs-CZ" sz="1600" dirty="0" smtClean="0"/>
              <a:t>fyzika</a:t>
            </a:r>
            <a:r>
              <a:rPr lang="cs-CZ" sz="1600" dirty="0" smtClean="0"/>
              <a:t>, </a:t>
            </a:r>
            <a:r>
              <a:rPr lang="cs-CZ" sz="1600" dirty="0" smtClean="0"/>
              <a:t>chemie, biologie, humanitní vědy</a:t>
            </a:r>
          </a:p>
          <a:p>
            <a:r>
              <a:rPr lang="cs-CZ" sz="1600" b="1" dirty="0" smtClean="0"/>
              <a:t>Pomůcky a materiál:</a:t>
            </a:r>
            <a:r>
              <a:rPr lang="cs-CZ" sz="1600" dirty="0" smtClean="0"/>
              <a:t> interaktivní tabule</a:t>
            </a:r>
            <a:br>
              <a:rPr lang="cs-CZ" sz="1600" dirty="0" smtClean="0"/>
            </a:b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b="1" dirty="0" smtClean="0"/>
              <a:t>Metodické zhodnocení a popis práce s digitálním učebním materiálem:</a:t>
            </a:r>
          </a:p>
          <a:p>
            <a:r>
              <a:rPr lang="cs-CZ" sz="1600" dirty="0" smtClean="0"/>
              <a:t>Učitel žákům prezentuje látku na interaktivní tabuli, žáci se zapojují.  Vyvozují důležitost objevů meziválečného období pro současnost.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98711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zdroje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55576" y="2276872"/>
            <a:ext cx="7745505" cy="3877815"/>
          </a:xfrm>
          <a:prstGeom prst="rect">
            <a:avLst/>
          </a:prstGeom>
        </p:spPr>
        <p:txBody>
          <a:bodyPr>
            <a:normAutofit lnSpcReduction="10000"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1400" dirty="0" smtClean="0"/>
              <a:t>Mandelová, H., Kunstová, E., Pařízková, I.  Dějiny novověku. 1. vydání. Liberec: Dialog, 2003.</a:t>
            </a:r>
            <a:endParaRPr lang="cs-CZ" sz="1400" dirty="0"/>
          </a:p>
          <a:p>
            <a:pPr marL="285750" indent="-285750">
              <a:buFont typeface="Arial" pitchFamily="34" charset="0"/>
              <a:buChar char="•"/>
            </a:pPr>
            <a:r>
              <a:rPr lang="cs-CZ" sz="1400" dirty="0" smtClean="0"/>
              <a:t>Hora-Hořejš, P.: Toulky českou minulostí 13 (Na prahu 20. století. Češi na vzestupu!). 1.vydání. Praha: VIA FACTI, 2012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1400" dirty="0">
                <a:solidFill>
                  <a:schemeClr val="tx1"/>
                </a:solidFill>
              </a:rPr>
              <a:t>http://</a:t>
            </a:r>
            <a:r>
              <a:rPr lang="cs-CZ" sz="1400" dirty="0" smtClean="0">
                <a:solidFill>
                  <a:schemeClr val="tx1"/>
                </a:solidFill>
              </a:rPr>
              <a:t>www.google.cz/</a:t>
            </a:r>
            <a:r>
              <a:rPr lang="cs-CZ" sz="1400" dirty="0" err="1" smtClean="0">
                <a:solidFill>
                  <a:schemeClr val="tx1"/>
                </a:solidFill>
              </a:rPr>
              <a:t>search?hl</a:t>
            </a:r>
            <a:r>
              <a:rPr lang="cs-CZ" sz="1400" dirty="0" smtClean="0">
                <a:solidFill>
                  <a:schemeClr val="tx1"/>
                </a:solidFill>
              </a:rPr>
              <a:t>=</a:t>
            </a:r>
            <a:r>
              <a:rPr lang="cs-CZ" sz="1400" dirty="0" err="1" smtClean="0">
                <a:solidFill>
                  <a:schemeClr val="tx1"/>
                </a:solidFill>
              </a:rPr>
              <a:t>cs&amp;site</a:t>
            </a:r>
            <a:r>
              <a:rPr lang="cs-CZ" sz="1400" dirty="0" smtClean="0">
                <a:solidFill>
                  <a:schemeClr val="tx1"/>
                </a:solidFill>
              </a:rPr>
              <a:t>=</a:t>
            </a:r>
            <a:r>
              <a:rPr lang="cs-CZ" sz="1400" dirty="0" err="1" smtClean="0">
                <a:solidFill>
                  <a:schemeClr val="tx1"/>
                </a:solidFill>
              </a:rPr>
              <a:t>imghp&amp;tbm</a:t>
            </a:r>
            <a:r>
              <a:rPr lang="cs-CZ" sz="1400" dirty="0" smtClean="0">
                <a:solidFill>
                  <a:schemeClr val="tx1"/>
                </a:solidFill>
              </a:rPr>
              <a:t>=</a:t>
            </a:r>
            <a:r>
              <a:rPr lang="cs-CZ" sz="1400" dirty="0" err="1" smtClean="0">
                <a:solidFill>
                  <a:schemeClr val="tx1"/>
                </a:solidFill>
              </a:rPr>
              <a:t>isch&amp;source</a:t>
            </a:r>
            <a:r>
              <a:rPr lang="cs-CZ" sz="1400" dirty="0" smtClean="0">
                <a:solidFill>
                  <a:schemeClr val="tx1"/>
                </a:solidFill>
              </a:rPr>
              <a:t>=</a:t>
            </a:r>
            <a:r>
              <a:rPr lang="cs-CZ" sz="1400" dirty="0" err="1" smtClean="0">
                <a:solidFill>
                  <a:schemeClr val="tx1"/>
                </a:solidFill>
              </a:rPr>
              <a:t>hp&amp;biw</a:t>
            </a:r>
            <a:r>
              <a:rPr lang="cs-CZ" sz="1400" dirty="0" smtClean="0">
                <a:solidFill>
                  <a:schemeClr val="tx1"/>
                </a:solidFill>
              </a:rPr>
              <a:t>=1438&amp;bih=708&amp;q=</a:t>
            </a:r>
            <a:r>
              <a:rPr lang="cs-CZ" sz="1400" dirty="0" err="1" smtClean="0">
                <a:solidFill>
                  <a:schemeClr val="tx1"/>
                </a:solidFill>
              </a:rPr>
              <a:t>enrico+fermi&amp;oq</a:t>
            </a:r>
            <a:r>
              <a:rPr lang="cs-CZ" sz="1400" dirty="0" smtClean="0">
                <a:solidFill>
                  <a:schemeClr val="tx1"/>
                </a:solidFill>
              </a:rPr>
              <a:t>=</a:t>
            </a:r>
            <a:r>
              <a:rPr lang="cs-CZ" sz="1400" dirty="0" err="1" smtClean="0">
                <a:solidFill>
                  <a:schemeClr val="tx1"/>
                </a:solidFill>
              </a:rPr>
              <a:t>Enrico&amp;gs_l</a:t>
            </a:r>
            <a:r>
              <a:rPr lang="cs-CZ" sz="1400" dirty="0" smtClean="0">
                <a:solidFill>
                  <a:schemeClr val="tx1"/>
                </a:solidFill>
              </a:rPr>
              <a:t>=img.1.0.0l5j0i24l5.1726.13764.0.16319.20.10.5.5.0.0.126.1071.3j7.10.0</a:t>
            </a:r>
            <a:r>
              <a:rPr lang="cs-CZ" sz="1400" dirty="0">
                <a:solidFill>
                  <a:schemeClr val="tx1"/>
                </a:solidFill>
              </a:rPr>
              <a:t>....0...1ac.1.23.img..7.13.1044.Lmpx1U69r2c#facrc=_&amp;</a:t>
            </a:r>
            <a:r>
              <a:rPr lang="cs-CZ" sz="1400" dirty="0" err="1" smtClean="0">
                <a:solidFill>
                  <a:schemeClr val="tx1"/>
                </a:solidFill>
              </a:rPr>
              <a:t>imgdii</a:t>
            </a:r>
            <a:endParaRPr lang="cs-CZ" sz="1400" dirty="0" smtClean="0">
              <a:solidFill>
                <a:schemeClr val="tx1"/>
              </a:solidFill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1400" dirty="0">
                <a:solidFill>
                  <a:schemeClr val="tx1"/>
                </a:solidFill>
                <a:hlinkClick r:id="rId2"/>
              </a:rPr>
              <a:t>http://www.google.cz/</a:t>
            </a:r>
            <a:r>
              <a:rPr lang="cs-CZ" sz="1400" dirty="0" err="1">
                <a:solidFill>
                  <a:schemeClr val="tx1"/>
                </a:solidFill>
                <a:hlinkClick r:id="rId2"/>
              </a:rPr>
              <a:t>search?hl</a:t>
            </a:r>
            <a:r>
              <a:rPr lang="cs-CZ" sz="1400" dirty="0">
                <a:solidFill>
                  <a:schemeClr val="tx1"/>
                </a:solidFill>
                <a:hlinkClick r:id="rId2"/>
              </a:rPr>
              <a:t>=</a:t>
            </a:r>
            <a:r>
              <a:rPr lang="cs-CZ" sz="1400" dirty="0" err="1">
                <a:solidFill>
                  <a:schemeClr val="tx1"/>
                </a:solidFill>
                <a:hlinkClick r:id="rId2"/>
              </a:rPr>
              <a:t>cs&amp;site</a:t>
            </a:r>
            <a:r>
              <a:rPr lang="cs-CZ" sz="1400" dirty="0">
                <a:solidFill>
                  <a:schemeClr val="tx1"/>
                </a:solidFill>
                <a:hlinkClick r:id="rId2"/>
              </a:rPr>
              <a:t>=</a:t>
            </a:r>
            <a:r>
              <a:rPr lang="cs-CZ" sz="1400" dirty="0" err="1">
                <a:solidFill>
                  <a:schemeClr val="tx1"/>
                </a:solidFill>
                <a:hlinkClick r:id="rId2"/>
              </a:rPr>
              <a:t>imghp&amp;tbm</a:t>
            </a:r>
            <a:r>
              <a:rPr lang="cs-CZ" sz="1400" dirty="0">
                <a:solidFill>
                  <a:schemeClr val="tx1"/>
                </a:solidFill>
                <a:hlinkClick r:id="rId2"/>
              </a:rPr>
              <a:t>=</a:t>
            </a:r>
            <a:r>
              <a:rPr lang="cs-CZ" sz="1400" dirty="0" err="1">
                <a:solidFill>
                  <a:schemeClr val="tx1"/>
                </a:solidFill>
                <a:hlinkClick r:id="rId2"/>
              </a:rPr>
              <a:t>isch&amp;source</a:t>
            </a:r>
            <a:r>
              <a:rPr lang="cs-CZ" sz="1400" dirty="0">
                <a:solidFill>
                  <a:schemeClr val="tx1"/>
                </a:solidFill>
                <a:hlinkClick r:id="rId2"/>
              </a:rPr>
              <a:t>=</a:t>
            </a:r>
            <a:r>
              <a:rPr lang="cs-CZ" sz="1400" dirty="0" err="1">
                <a:solidFill>
                  <a:schemeClr val="tx1"/>
                </a:solidFill>
                <a:hlinkClick r:id="rId2"/>
              </a:rPr>
              <a:t>hp&amp;biw</a:t>
            </a:r>
            <a:r>
              <a:rPr lang="cs-CZ" sz="1400" dirty="0">
                <a:solidFill>
                  <a:schemeClr val="tx1"/>
                </a:solidFill>
                <a:hlinkClick r:id="rId2"/>
              </a:rPr>
              <a:t>=1438&amp;bih=708&amp;q=</a:t>
            </a:r>
            <a:r>
              <a:rPr lang="cs-CZ" sz="1400" dirty="0" err="1">
                <a:solidFill>
                  <a:schemeClr val="tx1"/>
                </a:solidFill>
                <a:hlinkClick r:id="rId2"/>
              </a:rPr>
              <a:t>Niels+Bohr&amp;oq</a:t>
            </a:r>
            <a:r>
              <a:rPr lang="cs-CZ" sz="1400" dirty="0">
                <a:solidFill>
                  <a:schemeClr val="tx1"/>
                </a:solidFill>
                <a:hlinkClick r:id="rId2"/>
              </a:rPr>
              <a:t>=</a:t>
            </a:r>
            <a:r>
              <a:rPr lang="cs-CZ" sz="1400" dirty="0" err="1">
                <a:solidFill>
                  <a:schemeClr val="tx1"/>
                </a:solidFill>
                <a:hlinkClick r:id="rId2"/>
              </a:rPr>
              <a:t>Niels+Bohr&amp;gs_l</a:t>
            </a:r>
            <a:r>
              <a:rPr lang="cs-CZ" sz="1400" dirty="0">
                <a:solidFill>
                  <a:schemeClr val="tx1"/>
                </a:solidFill>
                <a:hlinkClick r:id="rId2"/>
              </a:rPr>
              <a:t>=img.12..0j0i24l9.2845.7907.0.10043.10.10.0.0.0.0.136.1042.3j7.10.0....0...1ac.1.23.img..0.10.1041.L4BBy5vwDgs#facrc=_&amp;</a:t>
            </a:r>
            <a:r>
              <a:rPr lang="cs-CZ" sz="1400" dirty="0" err="1" smtClean="0">
                <a:solidFill>
                  <a:schemeClr val="tx1"/>
                </a:solidFill>
                <a:hlinkClick r:id="rId2"/>
              </a:rPr>
              <a:t>imgdii</a:t>
            </a:r>
            <a:endParaRPr lang="cs-CZ" sz="1400" dirty="0" smtClean="0">
              <a:solidFill>
                <a:schemeClr val="tx1"/>
              </a:solidFill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1400" dirty="0">
                <a:solidFill>
                  <a:schemeClr val="tx1"/>
                </a:solidFill>
                <a:hlinkClick r:id="rId3"/>
              </a:rPr>
              <a:t>http://www.google.cz/</a:t>
            </a:r>
            <a:r>
              <a:rPr lang="cs-CZ" sz="1400" dirty="0" err="1">
                <a:solidFill>
                  <a:schemeClr val="tx1"/>
                </a:solidFill>
                <a:hlinkClick r:id="rId3"/>
              </a:rPr>
              <a:t>search?hl</a:t>
            </a:r>
            <a:r>
              <a:rPr lang="cs-CZ" sz="1400" dirty="0">
                <a:solidFill>
                  <a:schemeClr val="tx1"/>
                </a:solidFill>
                <a:hlinkClick r:id="rId3"/>
              </a:rPr>
              <a:t>=</a:t>
            </a:r>
            <a:r>
              <a:rPr lang="cs-CZ" sz="1400" dirty="0" err="1">
                <a:solidFill>
                  <a:schemeClr val="tx1"/>
                </a:solidFill>
                <a:hlinkClick r:id="rId3"/>
              </a:rPr>
              <a:t>cs&amp;site</a:t>
            </a:r>
            <a:r>
              <a:rPr lang="cs-CZ" sz="1400" dirty="0">
                <a:solidFill>
                  <a:schemeClr val="tx1"/>
                </a:solidFill>
                <a:hlinkClick r:id="rId3"/>
              </a:rPr>
              <a:t>=</a:t>
            </a:r>
            <a:r>
              <a:rPr lang="cs-CZ" sz="1400" dirty="0" err="1">
                <a:solidFill>
                  <a:schemeClr val="tx1"/>
                </a:solidFill>
                <a:hlinkClick r:id="rId3"/>
              </a:rPr>
              <a:t>imghp&amp;tbm</a:t>
            </a:r>
            <a:r>
              <a:rPr lang="cs-CZ" sz="1400" dirty="0">
                <a:solidFill>
                  <a:schemeClr val="tx1"/>
                </a:solidFill>
                <a:hlinkClick r:id="rId3"/>
              </a:rPr>
              <a:t>=</a:t>
            </a:r>
            <a:r>
              <a:rPr lang="cs-CZ" sz="1400" dirty="0" err="1">
                <a:solidFill>
                  <a:schemeClr val="tx1"/>
                </a:solidFill>
                <a:hlinkClick r:id="rId3"/>
              </a:rPr>
              <a:t>isch&amp;source</a:t>
            </a:r>
            <a:r>
              <a:rPr lang="cs-CZ" sz="1400" dirty="0">
                <a:solidFill>
                  <a:schemeClr val="tx1"/>
                </a:solidFill>
                <a:hlinkClick r:id="rId3"/>
              </a:rPr>
              <a:t>=</a:t>
            </a:r>
            <a:r>
              <a:rPr lang="cs-CZ" sz="1400" dirty="0" err="1">
                <a:solidFill>
                  <a:schemeClr val="tx1"/>
                </a:solidFill>
                <a:hlinkClick r:id="rId3"/>
              </a:rPr>
              <a:t>hp&amp;biw</a:t>
            </a:r>
            <a:r>
              <a:rPr lang="cs-CZ" sz="1400" dirty="0">
                <a:solidFill>
                  <a:schemeClr val="tx1"/>
                </a:solidFill>
                <a:hlinkClick r:id="rId3"/>
              </a:rPr>
              <a:t>=1438&amp;bih=708&amp;q=</a:t>
            </a:r>
            <a:r>
              <a:rPr lang="cs-CZ" sz="1400" dirty="0" err="1">
                <a:solidFill>
                  <a:schemeClr val="tx1"/>
                </a:solidFill>
                <a:hlinkClick r:id="rId3"/>
              </a:rPr>
              <a:t>tutanchamon&amp;oq</a:t>
            </a:r>
            <a:r>
              <a:rPr lang="cs-CZ" sz="1400" dirty="0">
                <a:solidFill>
                  <a:schemeClr val="tx1"/>
                </a:solidFill>
                <a:hlinkClick r:id="rId3"/>
              </a:rPr>
              <a:t>=</a:t>
            </a:r>
            <a:r>
              <a:rPr lang="cs-CZ" sz="1400" dirty="0" err="1">
                <a:solidFill>
                  <a:schemeClr val="tx1"/>
                </a:solidFill>
                <a:hlinkClick r:id="rId3"/>
              </a:rPr>
              <a:t>Tuta&amp;gs_l</a:t>
            </a:r>
            <a:r>
              <a:rPr lang="cs-CZ" sz="1400" dirty="0">
                <a:solidFill>
                  <a:schemeClr val="tx1"/>
                </a:solidFill>
                <a:hlinkClick r:id="rId3"/>
              </a:rPr>
              <a:t>=img.1.0.0l10.1862.3631.0.10186.4.4.0.0.0.0.133.460.0j4.4.0....0...1ac.1.23.img</a:t>
            </a:r>
            <a:r>
              <a:rPr lang="cs-CZ" sz="1400" dirty="0" smtClean="0">
                <a:solidFill>
                  <a:schemeClr val="tx1"/>
                </a:solidFill>
              </a:rPr>
              <a:t>..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1400" dirty="0">
                <a:solidFill>
                  <a:schemeClr val="tx1"/>
                </a:solidFill>
              </a:rPr>
              <a:t>http://www.google.cz/</a:t>
            </a:r>
            <a:r>
              <a:rPr lang="cs-CZ" sz="1400" dirty="0" err="1">
                <a:solidFill>
                  <a:schemeClr val="tx1"/>
                </a:solidFill>
              </a:rPr>
              <a:t>search?hl</a:t>
            </a:r>
            <a:r>
              <a:rPr lang="cs-CZ" sz="1400" dirty="0">
                <a:solidFill>
                  <a:schemeClr val="tx1"/>
                </a:solidFill>
              </a:rPr>
              <a:t>=</a:t>
            </a:r>
            <a:r>
              <a:rPr lang="cs-CZ" sz="1400" dirty="0" err="1">
                <a:solidFill>
                  <a:schemeClr val="tx1"/>
                </a:solidFill>
              </a:rPr>
              <a:t>cs&amp;site</a:t>
            </a:r>
            <a:r>
              <a:rPr lang="cs-CZ" sz="1400" dirty="0">
                <a:solidFill>
                  <a:schemeClr val="tx1"/>
                </a:solidFill>
              </a:rPr>
              <a:t>=</a:t>
            </a:r>
            <a:r>
              <a:rPr lang="cs-CZ" sz="1400" dirty="0" err="1">
                <a:solidFill>
                  <a:schemeClr val="tx1"/>
                </a:solidFill>
              </a:rPr>
              <a:t>imghp&amp;tbm</a:t>
            </a:r>
            <a:r>
              <a:rPr lang="cs-CZ" sz="1400" dirty="0">
                <a:solidFill>
                  <a:schemeClr val="tx1"/>
                </a:solidFill>
              </a:rPr>
              <a:t>=</a:t>
            </a:r>
            <a:r>
              <a:rPr lang="cs-CZ" sz="1400" dirty="0" err="1">
                <a:solidFill>
                  <a:schemeClr val="tx1"/>
                </a:solidFill>
              </a:rPr>
              <a:t>isch&amp;source</a:t>
            </a:r>
            <a:r>
              <a:rPr lang="cs-CZ" sz="1400" dirty="0">
                <a:solidFill>
                  <a:schemeClr val="tx1"/>
                </a:solidFill>
              </a:rPr>
              <a:t>=</a:t>
            </a:r>
            <a:r>
              <a:rPr lang="cs-CZ" sz="1400" dirty="0" err="1">
                <a:solidFill>
                  <a:schemeClr val="tx1"/>
                </a:solidFill>
              </a:rPr>
              <a:t>hp&amp;biw</a:t>
            </a:r>
            <a:r>
              <a:rPr lang="cs-CZ" sz="1400" dirty="0">
                <a:solidFill>
                  <a:schemeClr val="tx1"/>
                </a:solidFill>
              </a:rPr>
              <a:t>=1438&amp;bih=708&amp;q=v%C4%9Bstonick%C3%A1+Venu%C5%A1e&amp;oq=v%C4%9Bstonick%C3%A1+Venu%C5%A1e&amp;gs_l=img.12..0j0i24l7.176.6015.0.12780.17.9.0.8.8.0.275.1441.2j5j2.9.0....0...1ac.1.23.img..3.14.1068.k4eHZCHQH4w#facrc=_&amp;</a:t>
            </a:r>
            <a:r>
              <a:rPr lang="cs-CZ" sz="1400" dirty="0" err="1">
                <a:solidFill>
                  <a:schemeClr val="tx1"/>
                </a:solidFill>
              </a:rPr>
              <a:t>imgdii</a:t>
            </a:r>
            <a:r>
              <a:rPr lang="cs-CZ" sz="1400" dirty="0" smtClean="0">
                <a:solidFill>
                  <a:schemeClr val="tx1"/>
                </a:solidFill>
              </a:rPr>
              <a:t>=_&amp;</a:t>
            </a:r>
            <a:endParaRPr lang="cs-CZ" sz="14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13197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400" dirty="0"/>
              <a:t>http://www.google.cz/</a:t>
            </a:r>
            <a:r>
              <a:rPr lang="cs-CZ" sz="1400" dirty="0" err="1"/>
              <a:t>search?hl</a:t>
            </a:r>
            <a:r>
              <a:rPr lang="cs-CZ" sz="1400" dirty="0"/>
              <a:t>=</a:t>
            </a:r>
            <a:r>
              <a:rPr lang="cs-CZ" sz="1400" dirty="0" err="1"/>
              <a:t>cs&amp;gs_rn</a:t>
            </a:r>
            <a:r>
              <a:rPr lang="cs-CZ" sz="1400" dirty="0"/>
              <a:t>=23&amp;gs_ri=</a:t>
            </a:r>
            <a:r>
              <a:rPr lang="cs-CZ" sz="1400" dirty="0" err="1"/>
              <a:t>psy-ab&amp;cp</a:t>
            </a:r>
            <a:r>
              <a:rPr lang="cs-CZ" sz="1400" dirty="0"/>
              <a:t>=5&amp;gs_id=</a:t>
            </a:r>
            <a:r>
              <a:rPr lang="cs-CZ" sz="1400" dirty="0" err="1"/>
              <a:t>i&amp;xhr</a:t>
            </a:r>
            <a:r>
              <a:rPr lang="cs-CZ" sz="1400" dirty="0"/>
              <a:t>=</a:t>
            </a:r>
            <a:r>
              <a:rPr lang="cs-CZ" sz="1400" dirty="0" err="1"/>
              <a:t>t&amp;q</a:t>
            </a:r>
            <a:r>
              <a:rPr lang="cs-CZ" sz="1400" dirty="0"/>
              <a:t>=v%C4%9Bstonick%C3%A1+venu%C5%A1e&amp;biw=1438&amp;bih=708&amp;bav=on.2,or.r_qf</a:t>
            </a:r>
            <a:r>
              <a:rPr lang="cs-CZ" sz="1400" dirty="0" smtClean="0"/>
              <a:t>.&amp;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9444762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Vědecký pokrok v meziválečném období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06645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Přírodní vědy</a:t>
            </a:r>
            <a:endParaRPr lang="cs-CZ" b="1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85291045"/>
              </p:ext>
            </p:extLst>
          </p:nvPr>
        </p:nvGraphicFramePr>
        <p:xfrm>
          <a:off x="1042988" y="2324100"/>
          <a:ext cx="7129413" cy="25226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76471"/>
                <a:gridCol w="2376471"/>
                <a:gridCol w="2376471"/>
              </a:tblGrid>
              <a:tr h="480442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fyzika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astronomie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chemie, biologie</a:t>
                      </a:r>
                      <a:endParaRPr lang="cs-CZ" dirty="0"/>
                    </a:p>
                  </a:txBody>
                  <a:tcPr/>
                </a:tc>
              </a:tr>
              <a:tr h="480442">
                <a:tc>
                  <a:txBody>
                    <a:bodyPr/>
                    <a:lstStyle/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cs-CZ" sz="1600" dirty="0" smtClean="0"/>
                        <a:t>zkoumání</a:t>
                      </a:r>
                      <a:r>
                        <a:rPr lang="cs-CZ" sz="1600" baseline="0" dirty="0" smtClean="0"/>
                        <a:t> radioaktivního rozpadu</a:t>
                      </a:r>
                    </a:p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cs-CZ" sz="1600" baseline="0" dirty="0" smtClean="0"/>
                        <a:t>model atomu</a:t>
                      </a:r>
                    </a:p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cs-CZ" sz="1600" baseline="0" dirty="0" smtClean="0"/>
                        <a:t>umělá radioaktivita</a:t>
                      </a:r>
                    </a:p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cs-CZ" sz="1600" baseline="0" dirty="0" smtClean="0"/>
                        <a:t>kvantová mechanika</a:t>
                      </a:r>
                    </a:p>
                    <a:p>
                      <a:pPr marL="285750" indent="-285750">
                        <a:buFont typeface="Arial" pitchFamily="34" charset="0"/>
                        <a:buChar char="•"/>
                      </a:pP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cs-CZ" sz="1600" dirty="0" smtClean="0"/>
                        <a:t>model rozpínajícího se vesmíru</a:t>
                      </a:r>
                    </a:p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cs-CZ" sz="1600" dirty="0" smtClean="0"/>
                        <a:t>zkoumání galaxií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cs-CZ" sz="1600" dirty="0" smtClean="0"/>
                        <a:t>syntetické látky</a:t>
                      </a:r>
                    </a:p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cs-CZ" sz="1600" dirty="0" smtClean="0"/>
                        <a:t>nové léky a vakcíny (inzulin, penicilin, vakcína proti TBC)</a:t>
                      </a:r>
                    </a:p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cs-CZ" sz="1600" dirty="0" smtClean="0"/>
                        <a:t>výzkum chromozomů</a:t>
                      </a:r>
                      <a:endParaRPr lang="cs-CZ" sz="16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977053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2800" b="1" dirty="0" smtClean="0"/>
              <a:t>Objevy přírodních věd nelze stručně postihnout. Za všechny si představme alespoň dva vědce a jejich vynálezy:</a:t>
            </a:r>
            <a:endParaRPr lang="cs-CZ" sz="2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pPr marL="68580" indent="0">
              <a:buNone/>
            </a:pPr>
            <a:r>
              <a:rPr lang="cs-CZ" b="1" dirty="0" smtClean="0"/>
              <a:t>Enrico </a:t>
            </a:r>
            <a:r>
              <a:rPr lang="cs-CZ" b="1" dirty="0" err="1" smtClean="0"/>
              <a:t>Fermi</a:t>
            </a:r>
            <a:r>
              <a:rPr lang="cs-CZ" b="1" dirty="0" smtClean="0"/>
              <a:t> </a:t>
            </a:r>
            <a:r>
              <a:rPr lang="cs-CZ" dirty="0" smtClean="0"/>
              <a:t>byl fyzik italského původu.     V USA  navrhl reaktor, v němž uskutečnil </a:t>
            </a:r>
            <a:r>
              <a:rPr lang="cs-CZ" b="1" dirty="0" smtClean="0"/>
              <a:t>první řízenou jadernou reakci</a:t>
            </a:r>
            <a:r>
              <a:rPr lang="cs-CZ" dirty="0" smtClean="0"/>
              <a:t>.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2348880"/>
            <a:ext cx="3456384" cy="34101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209628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pPr marL="68580" indent="0">
              <a:buNone/>
            </a:pPr>
            <a:r>
              <a:rPr lang="cs-CZ" b="1" dirty="0" smtClean="0"/>
              <a:t>Niels </a:t>
            </a:r>
            <a:r>
              <a:rPr lang="cs-CZ" b="1" dirty="0" err="1" smtClean="0"/>
              <a:t>Bohr</a:t>
            </a:r>
            <a:r>
              <a:rPr lang="cs-CZ" b="1" dirty="0" smtClean="0"/>
              <a:t> </a:t>
            </a:r>
            <a:r>
              <a:rPr lang="cs-CZ" dirty="0" smtClean="0"/>
              <a:t>– dánský fyzik, zabývající se atomovou a jadernou fyzikou. Za války pracoval v USA na </a:t>
            </a:r>
            <a:r>
              <a:rPr lang="cs-CZ" b="1" dirty="0" smtClean="0"/>
              <a:t>teorii atomové bomby</a:t>
            </a:r>
            <a:r>
              <a:rPr lang="cs-CZ" dirty="0" smtClean="0"/>
              <a:t>.</a:t>
            </a:r>
            <a:endParaRPr lang="cs-CZ" b="1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2348880"/>
            <a:ext cx="3456384" cy="3559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05716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Humanitní vědy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rozvoj historického bádání</a:t>
            </a:r>
          </a:p>
          <a:p>
            <a:r>
              <a:rPr lang="cs-CZ" dirty="0" smtClean="0"/>
              <a:t>archeologické výzkumy – „nálezy století“ (</a:t>
            </a:r>
            <a:r>
              <a:rPr lang="cs-CZ" dirty="0" err="1" smtClean="0"/>
              <a:t>Tutanchamónova</a:t>
            </a:r>
            <a:r>
              <a:rPr lang="cs-CZ" dirty="0" smtClean="0"/>
              <a:t> hrobka, Věstonická </a:t>
            </a:r>
            <a:r>
              <a:rPr lang="cs-CZ" dirty="0" err="1" smtClean="0"/>
              <a:t>venuše</a:t>
            </a:r>
            <a:r>
              <a:rPr lang="cs-CZ" dirty="0" smtClean="0"/>
              <a:t>)</a:t>
            </a:r>
          </a:p>
          <a:p>
            <a:r>
              <a:rPr lang="cs-CZ" dirty="0" smtClean="0"/>
              <a:t>nové vědy, např. sociologie,</a:t>
            </a:r>
          </a:p>
          <a:p>
            <a:r>
              <a:rPr lang="cs-CZ" dirty="0" smtClean="0"/>
              <a:t>rozvoj filozofie (pragmatismus, fenomenologie, ….</a:t>
            </a:r>
          </a:p>
          <a:p>
            <a:r>
              <a:rPr lang="cs-CZ" dirty="0" smtClean="0"/>
              <a:t>psychoanalýza (S. Freud)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340424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2000" b="1" dirty="0" smtClean="0"/>
              <a:t>Senzací století bylo nazváno objevení nevyloupené hrobky faraona </a:t>
            </a:r>
            <a:r>
              <a:rPr lang="cs-CZ" sz="2000" b="1" dirty="0" err="1" smtClean="0"/>
              <a:t>Tutanchamóna</a:t>
            </a:r>
            <a:r>
              <a:rPr lang="cs-CZ" sz="2000" b="1" dirty="0" smtClean="0"/>
              <a:t> H. </a:t>
            </a:r>
            <a:r>
              <a:rPr lang="cs-CZ" sz="2000" b="1" dirty="0" err="1" smtClean="0"/>
              <a:t>Carterem</a:t>
            </a:r>
            <a:r>
              <a:rPr lang="cs-CZ" sz="2000" b="1" dirty="0" smtClean="0"/>
              <a:t> v roce 1922. </a:t>
            </a:r>
            <a:r>
              <a:rPr lang="cs-CZ" sz="2000" b="1" dirty="0" smtClean="0"/>
              <a:t>Výbava hrobu poskytla nové informace o egyptské kultuře.</a:t>
            </a:r>
            <a:endParaRPr lang="cs-CZ" sz="2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68580" indent="0">
              <a:buNone/>
            </a:pPr>
            <a:endParaRPr lang="cs-CZ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2348880"/>
            <a:ext cx="4032448" cy="34563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667121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Znáte tuto dámu?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marL="68580" indent="0">
              <a:buNone/>
            </a:pP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pPr marL="68580" indent="0">
              <a:buNone/>
            </a:pPr>
            <a:r>
              <a:rPr lang="cs-CZ" b="1" dirty="0" smtClean="0"/>
              <a:t>Věstonická Venuše </a:t>
            </a:r>
            <a:r>
              <a:rPr lang="cs-CZ" dirty="0" smtClean="0"/>
              <a:t>byla nalezena v roce 1925 týmem českých archeologů, který vedl Karel Absolon.</a:t>
            </a:r>
          </a:p>
          <a:p>
            <a:pPr marL="68580" indent="0">
              <a:buNone/>
            </a:pPr>
            <a:r>
              <a:rPr lang="cs-CZ" sz="1400" dirty="0" smtClean="0"/>
              <a:t>(Soška je vysoká 11,5 cm, v bocích je 4,3 cm široká.)</a:t>
            </a:r>
            <a:endParaRPr lang="cs-CZ" sz="14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2708920"/>
            <a:ext cx="1581150" cy="29573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812960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A co dále?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68580" indent="0">
              <a:buNone/>
            </a:pPr>
            <a:r>
              <a:rPr lang="cs-CZ" dirty="0" smtClean="0"/>
              <a:t>Chemikům se podařilo dále rozšířit tvorbu umělých látek, např. </a:t>
            </a:r>
            <a:r>
              <a:rPr lang="cs-CZ" b="1" dirty="0" smtClean="0">
                <a:solidFill>
                  <a:srgbClr val="FF0000"/>
                </a:solidFill>
              </a:rPr>
              <a:t>syntetický kaučuk </a:t>
            </a:r>
            <a:r>
              <a:rPr lang="cs-CZ" dirty="0" smtClean="0"/>
              <a:t>a </a:t>
            </a:r>
            <a:r>
              <a:rPr lang="cs-CZ" b="1" dirty="0" smtClean="0">
                <a:solidFill>
                  <a:srgbClr val="FF0000"/>
                </a:solidFill>
              </a:rPr>
              <a:t>benzín</a:t>
            </a:r>
            <a:r>
              <a:rPr lang="cs-CZ" dirty="0" smtClean="0"/>
              <a:t>, </a:t>
            </a:r>
            <a:r>
              <a:rPr lang="cs-CZ" b="1" dirty="0" smtClean="0">
                <a:solidFill>
                  <a:srgbClr val="FF0000"/>
                </a:solidFill>
              </a:rPr>
              <a:t>plexisklo</a:t>
            </a:r>
            <a:r>
              <a:rPr lang="cs-CZ" dirty="0" smtClean="0"/>
              <a:t>, </a:t>
            </a:r>
            <a:r>
              <a:rPr lang="cs-CZ" b="1" dirty="0" smtClean="0">
                <a:solidFill>
                  <a:srgbClr val="FF0000"/>
                </a:solidFill>
              </a:rPr>
              <a:t>polyamidová vlákna </a:t>
            </a:r>
            <a:r>
              <a:rPr lang="cs-CZ" dirty="0" smtClean="0"/>
              <a:t>atd.</a:t>
            </a:r>
          </a:p>
          <a:p>
            <a:pPr marL="68580" indent="0">
              <a:buNone/>
            </a:pPr>
            <a:r>
              <a:rPr lang="cs-CZ" dirty="0" smtClean="0"/>
              <a:t>Chemie s fyzikou pomohly i </a:t>
            </a:r>
            <a:r>
              <a:rPr lang="cs-CZ" b="1" dirty="0" smtClean="0">
                <a:solidFill>
                  <a:srgbClr val="00B0F0"/>
                </a:solidFill>
              </a:rPr>
              <a:t>rozvoji fotografie </a:t>
            </a:r>
            <a:r>
              <a:rPr lang="cs-CZ" dirty="0" smtClean="0"/>
              <a:t>(barevný film) a </a:t>
            </a:r>
            <a:r>
              <a:rPr lang="cs-CZ" b="1" dirty="0" smtClean="0">
                <a:solidFill>
                  <a:srgbClr val="00B0F0"/>
                </a:solidFill>
              </a:rPr>
              <a:t>kinematografie</a:t>
            </a:r>
            <a:r>
              <a:rPr lang="cs-CZ" dirty="0" smtClean="0"/>
              <a:t> (němý a zvukový film).</a:t>
            </a:r>
          </a:p>
          <a:p>
            <a:pPr marL="68580" indent="0">
              <a:buNone/>
            </a:pPr>
            <a:r>
              <a:rPr lang="cs-CZ" dirty="0" smtClean="0"/>
              <a:t>V letech 1920-1927 zaváděli nadšenci </a:t>
            </a:r>
            <a:r>
              <a:rPr lang="cs-CZ" b="1" dirty="0" smtClean="0">
                <a:solidFill>
                  <a:srgbClr val="7030A0"/>
                </a:solidFill>
              </a:rPr>
              <a:t>pravidelné rozhlasové vysílání </a:t>
            </a:r>
            <a:r>
              <a:rPr lang="cs-CZ" dirty="0" smtClean="0"/>
              <a:t>(u nás v roce 1923) a další od roku 1927 pokusně zkoušeli přenosy obrazu (</a:t>
            </a:r>
            <a:r>
              <a:rPr lang="cs-CZ" b="1" dirty="0" smtClean="0">
                <a:solidFill>
                  <a:srgbClr val="7030A0"/>
                </a:solidFill>
              </a:rPr>
              <a:t>počátky televize</a:t>
            </a:r>
            <a:r>
              <a:rPr lang="cs-CZ" dirty="0" smtClean="0"/>
              <a:t>).</a:t>
            </a:r>
          </a:p>
          <a:p>
            <a:pPr marL="68580" indent="0">
              <a:buNone/>
            </a:pPr>
            <a:r>
              <a:rPr lang="cs-CZ" dirty="0" smtClean="0"/>
              <a:t>V laboratořích se rodily </a:t>
            </a:r>
            <a:r>
              <a:rPr lang="cs-CZ" b="1" dirty="0" smtClean="0">
                <a:solidFill>
                  <a:srgbClr val="00B050"/>
                </a:solidFill>
              </a:rPr>
              <a:t>magnetofony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731469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Co je to?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marL="68580" indent="0">
              <a:buNone/>
            </a:pP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pPr marL="68580" indent="0">
              <a:buNone/>
            </a:pPr>
            <a:endParaRPr lang="cs-CZ" dirty="0" smtClean="0"/>
          </a:p>
          <a:p>
            <a:pPr marL="68580" indent="0">
              <a:buNone/>
            </a:pPr>
            <a:r>
              <a:rPr lang="cs-CZ" dirty="0" smtClean="0"/>
              <a:t>Rozhlasový přijímač ve svých počátcích.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2564904"/>
            <a:ext cx="3312368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50223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A co naše zdraví?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68580" indent="0">
              <a:buNone/>
            </a:pPr>
            <a:r>
              <a:rPr lang="cs-CZ" sz="2000" dirty="0" smtClean="0"/>
              <a:t>V meziválečném období se zvýšila naděje lidí na záchranu života.</a:t>
            </a:r>
          </a:p>
          <a:p>
            <a:pPr marL="68580" indent="0">
              <a:buNone/>
            </a:pPr>
            <a:r>
              <a:rPr lang="cs-CZ" sz="2000" dirty="0" smtClean="0"/>
              <a:t>Nemocné cukrovkou začal zachraňovat</a:t>
            </a:r>
            <a:r>
              <a:rPr lang="cs-CZ" sz="2000" b="1" dirty="0" smtClean="0">
                <a:solidFill>
                  <a:srgbClr val="00B050"/>
                </a:solidFill>
              </a:rPr>
              <a:t> inzulin </a:t>
            </a:r>
            <a:r>
              <a:rPr lang="cs-CZ" sz="2000" dirty="0" smtClean="0"/>
              <a:t>(1920).</a:t>
            </a:r>
          </a:p>
          <a:p>
            <a:pPr marL="68580" indent="0">
              <a:buNone/>
            </a:pPr>
            <a:r>
              <a:rPr lang="cs-CZ" sz="2000" dirty="0" smtClean="0"/>
              <a:t>Do této dob patří i </a:t>
            </a:r>
            <a:r>
              <a:rPr lang="cs-CZ" sz="2000" b="1" dirty="0" smtClean="0">
                <a:solidFill>
                  <a:srgbClr val="00B050"/>
                </a:solidFill>
              </a:rPr>
              <a:t>počátky vývoje penicilinu </a:t>
            </a:r>
            <a:r>
              <a:rPr lang="cs-CZ" sz="2000" dirty="0" smtClean="0"/>
              <a:t>(Alexandr  Fleming, 1928).</a:t>
            </a:r>
          </a:p>
          <a:p>
            <a:pPr marL="68580" indent="0">
              <a:buNone/>
            </a:pPr>
            <a:r>
              <a:rPr lang="cs-CZ" sz="2000" dirty="0" smtClean="0"/>
              <a:t>V lékařských ordinacích začaly sloužit </a:t>
            </a:r>
            <a:r>
              <a:rPr lang="cs-CZ" sz="2000" b="1" dirty="0" smtClean="0">
                <a:solidFill>
                  <a:srgbClr val="00B050"/>
                </a:solidFill>
              </a:rPr>
              <a:t>encefalografy</a:t>
            </a:r>
            <a:r>
              <a:rPr lang="cs-CZ" sz="2000" dirty="0" smtClean="0"/>
              <a:t>.</a:t>
            </a:r>
          </a:p>
          <a:p>
            <a:pPr marL="68580" indent="0">
              <a:buNone/>
            </a:pPr>
            <a:r>
              <a:rPr lang="cs-CZ" sz="2000" dirty="0" smtClean="0"/>
              <a:t>Do 30. let spadá intenzivní </a:t>
            </a:r>
            <a:r>
              <a:rPr lang="cs-CZ" sz="2000" b="1" dirty="0" smtClean="0">
                <a:solidFill>
                  <a:srgbClr val="00B050"/>
                </a:solidFill>
              </a:rPr>
              <a:t>výzkum chromozomů </a:t>
            </a:r>
            <a:r>
              <a:rPr lang="cs-CZ" sz="2000" dirty="0" smtClean="0"/>
              <a:t>jako nositelů dědičnosti.</a:t>
            </a:r>
          </a:p>
          <a:p>
            <a:pPr marL="68580" indent="0">
              <a:buNone/>
            </a:pPr>
            <a:r>
              <a:rPr lang="cs-CZ" sz="2000" dirty="0" smtClean="0"/>
              <a:t>Postupně se rozkrývala </a:t>
            </a:r>
            <a:r>
              <a:rPr lang="cs-CZ" sz="2000" b="1" dirty="0" smtClean="0">
                <a:solidFill>
                  <a:srgbClr val="00B050"/>
                </a:solidFill>
              </a:rPr>
              <a:t>úloha vitaminů</a:t>
            </a:r>
            <a:r>
              <a:rPr lang="cs-CZ" sz="2000" dirty="0" smtClean="0"/>
              <a:t>. 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25851004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Letíme!!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68580" indent="0">
              <a:buNone/>
            </a:pPr>
            <a:r>
              <a:rPr lang="cs-CZ" sz="2000" dirty="0" smtClean="0"/>
              <a:t>Po válečných zkušenostech začali letci hledat možnosti pro </a:t>
            </a:r>
            <a:r>
              <a:rPr lang="cs-CZ" sz="2000" b="1" dirty="0" smtClean="0">
                <a:solidFill>
                  <a:srgbClr val="7030A0"/>
                </a:solidFill>
              </a:rPr>
              <a:t>zavádění letecké poštovní dopravy</a:t>
            </a:r>
            <a:r>
              <a:rPr lang="cs-CZ" sz="2000" dirty="0" smtClean="0"/>
              <a:t>.</a:t>
            </a:r>
          </a:p>
          <a:p>
            <a:pPr marL="68580" indent="0">
              <a:buNone/>
            </a:pPr>
            <a:r>
              <a:rPr lang="cs-CZ" sz="2000" dirty="0" smtClean="0"/>
              <a:t>Již od roku 1918 byly zaváděny i </a:t>
            </a:r>
            <a:r>
              <a:rPr lang="cs-CZ" sz="2000" b="1" dirty="0" smtClean="0">
                <a:solidFill>
                  <a:srgbClr val="7030A0"/>
                </a:solidFill>
              </a:rPr>
              <a:t>první letecké linky</a:t>
            </a:r>
            <a:r>
              <a:rPr lang="cs-CZ" sz="2000" dirty="0" smtClean="0"/>
              <a:t> </a:t>
            </a:r>
            <a:r>
              <a:rPr lang="cs-CZ" sz="2000" b="1" dirty="0" smtClean="0">
                <a:solidFill>
                  <a:srgbClr val="7030A0"/>
                </a:solidFill>
              </a:rPr>
              <a:t>pro přepravu osob </a:t>
            </a:r>
            <a:r>
              <a:rPr lang="cs-CZ" sz="2000" dirty="0" smtClean="0"/>
              <a:t>v Evropě a Americe.</a:t>
            </a:r>
          </a:p>
          <a:p>
            <a:pPr marL="68580" indent="0">
              <a:buNone/>
            </a:pPr>
            <a:r>
              <a:rPr lang="cs-CZ" sz="2000" dirty="0" smtClean="0"/>
              <a:t>Za mezníky jsou považovány </a:t>
            </a:r>
            <a:r>
              <a:rPr lang="cs-CZ" sz="2000" dirty="0"/>
              <a:t>L</a:t>
            </a:r>
            <a:r>
              <a:rPr lang="cs-CZ" sz="2000" dirty="0" smtClean="0"/>
              <a:t>indberghův</a:t>
            </a:r>
            <a:r>
              <a:rPr lang="cs-CZ" sz="2000" b="1" dirty="0" smtClean="0">
                <a:solidFill>
                  <a:srgbClr val="7030A0"/>
                </a:solidFill>
              </a:rPr>
              <a:t> přelet Atlantiku</a:t>
            </a:r>
            <a:r>
              <a:rPr lang="cs-CZ" sz="2000" dirty="0" smtClean="0"/>
              <a:t> (1927) a </a:t>
            </a:r>
            <a:r>
              <a:rPr lang="cs-CZ" sz="2000" b="1" dirty="0" smtClean="0">
                <a:solidFill>
                  <a:srgbClr val="7030A0"/>
                </a:solidFill>
              </a:rPr>
              <a:t>první oblet Země </a:t>
            </a:r>
            <a:r>
              <a:rPr lang="cs-CZ" sz="2000" dirty="0" smtClean="0"/>
              <a:t>(1933).</a:t>
            </a:r>
          </a:p>
          <a:p>
            <a:pPr marL="68580" indent="0">
              <a:buNone/>
            </a:pPr>
            <a:r>
              <a:rPr lang="cs-CZ" sz="2000" b="1" dirty="0" smtClean="0"/>
              <a:t>Nadšení z úspěchu dopravy vzducholoděmi bylo ochromenou tragickou zkázou vzducholodi Hindenburg při přistání v Americe (1937).</a:t>
            </a:r>
            <a:endParaRPr lang="cs-CZ" sz="2000" b="1" dirty="0"/>
          </a:p>
        </p:txBody>
      </p:sp>
    </p:spTree>
    <p:extLst>
      <p:ext uri="{BB962C8B-B14F-4D97-AF65-F5344CB8AC3E}">
        <p14:creationId xmlns:p14="http://schemas.microsoft.com/office/powerpoint/2010/main" val="2163709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Jedeme!!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68580" indent="0">
              <a:buNone/>
            </a:pPr>
            <a:r>
              <a:rPr lang="cs-CZ" dirty="0" smtClean="0"/>
              <a:t>Po silnicích a </a:t>
            </a:r>
            <a:r>
              <a:rPr lang="cs-CZ" b="1" dirty="0" smtClean="0">
                <a:solidFill>
                  <a:srgbClr val="0070C0"/>
                </a:solidFill>
              </a:rPr>
              <a:t>prvních dálnicích </a:t>
            </a:r>
            <a:r>
              <a:rPr lang="cs-CZ" dirty="0" smtClean="0"/>
              <a:t>jezdilo stále více automobilů, některé s celokovovou karoserií.</a:t>
            </a:r>
          </a:p>
          <a:p>
            <a:pPr marL="68580" indent="0">
              <a:buNone/>
            </a:pPr>
            <a:r>
              <a:rPr lang="cs-CZ" dirty="0" smtClean="0"/>
              <a:t>Bezpečnost a rychlost zajistily</a:t>
            </a:r>
            <a:r>
              <a:rPr lang="cs-CZ" b="1" dirty="0" smtClean="0">
                <a:solidFill>
                  <a:srgbClr val="0070C0"/>
                </a:solidFill>
              </a:rPr>
              <a:t> balonové pneumatiky</a:t>
            </a:r>
            <a:r>
              <a:rPr lang="cs-CZ" dirty="0" smtClean="0"/>
              <a:t>.</a:t>
            </a:r>
          </a:p>
          <a:p>
            <a:pPr marL="68580" indent="0">
              <a:buNone/>
            </a:pPr>
            <a:r>
              <a:rPr lang="cs-CZ" dirty="0" smtClean="0"/>
              <a:t>Železniční doprava byla obohacena o </a:t>
            </a:r>
            <a:r>
              <a:rPr lang="cs-CZ" b="1" dirty="0" smtClean="0">
                <a:solidFill>
                  <a:srgbClr val="0070C0"/>
                </a:solidFill>
              </a:rPr>
              <a:t>turbinové</a:t>
            </a:r>
            <a:r>
              <a:rPr lang="cs-CZ" dirty="0" smtClean="0"/>
              <a:t> a </a:t>
            </a:r>
            <a:r>
              <a:rPr lang="cs-CZ" b="1" dirty="0" smtClean="0">
                <a:solidFill>
                  <a:srgbClr val="0070C0"/>
                </a:solidFill>
              </a:rPr>
              <a:t>dieselelektrické lokomotivy</a:t>
            </a:r>
            <a:r>
              <a:rPr lang="cs-CZ" dirty="0" smtClean="0"/>
              <a:t>.</a:t>
            </a:r>
          </a:p>
          <a:p>
            <a:pPr marL="6858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046425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126</TotalTime>
  <Words>631</Words>
  <Application>Microsoft Office PowerPoint</Application>
  <PresentationFormat>Předvádění na obrazovce (4:3)</PresentationFormat>
  <Paragraphs>80</Paragraphs>
  <Slides>16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Austin</vt:lpstr>
      <vt:lpstr>Prezentace aplikace PowerPoint</vt:lpstr>
      <vt:lpstr>Prezentace aplikace PowerPoint</vt:lpstr>
      <vt:lpstr>zdroje</vt:lpstr>
      <vt:lpstr>zdroje</vt:lpstr>
      <vt:lpstr>Vědecký pokrok v meziválečném období</vt:lpstr>
      <vt:lpstr>Přírodní vědy</vt:lpstr>
      <vt:lpstr>Objevy přírodních věd nelze stručně postihnout. Za všechny si představme alespoň dva vědce a jejich vynálezy:</vt:lpstr>
      <vt:lpstr>Prezentace aplikace PowerPoint</vt:lpstr>
      <vt:lpstr>Humanitní vědy</vt:lpstr>
      <vt:lpstr>Senzací století bylo nazváno objevení nevyloupené hrobky faraona Tutanchamóna H. Carterem v roce 1922. Výbava hrobu poskytla nové informace o egyptské kultuře.</vt:lpstr>
      <vt:lpstr>Znáte tuto dámu?</vt:lpstr>
      <vt:lpstr>A co dále?</vt:lpstr>
      <vt:lpstr>Co je to?</vt:lpstr>
      <vt:lpstr>A co naše zdraví?</vt:lpstr>
      <vt:lpstr>Letíme!!</vt:lpstr>
      <vt:lpstr>Jedeme!!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smolikovar</dc:creator>
  <cp:lastModifiedBy>smolikovar</cp:lastModifiedBy>
  <cp:revision>14</cp:revision>
  <dcterms:created xsi:type="dcterms:W3CDTF">2013-07-22T05:42:08Z</dcterms:created>
  <dcterms:modified xsi:type="dcterms:W3CDTF">2013-08-01T04:40:32Z</dcterms:modified>
</cp:coreProperties>
</file>