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46A8CB-CE78-4A78-A1B3-5E653F863EE2}" type="datetimeFigureOut">
              <a:rPr lang="cs-CZ" smtClean="0"/>
              <a:pPr/>
              <a:t>28.3.2011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9D36419-4D58-4826-8CA4-5FBB455D4A7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gif"/><Relationship Id="rId4" Type="http://schemas.openxmlformats.org/officeDocument/2006/relationships/image" Target="../media/image14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SAMOHLÁSKY A SOUHLÁSKY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 descr="018395_t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76" y="2786058"/>
            <a:ext cx="2286000" cy="30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SAMOHLÁSKY</a:t>
            </a:r>
            <a:endParaRPr lang="cs-CZ" b="1" dirty="0"/>
          </a:p>
        </p:txBody>
      </p:sp>
      <p:pic>
        <p:nvPicPr>
          <p:cNvPr id="4" name="Zástupný symbol pro obsah 3" descr="Samohlásk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0787" y="2743994"/>
            <a:ext cx="4162425" cy="277177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SOUHLÁSKY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3600" b="1" u="sng" dirty="0" smtClean="0"/>
          </a:p>
          <a:p>
            <a:pPr>
              <a:buNone/>
            </a:pPr>
            <a:r>
              <a:rPr lang="cs-CZ" sz="3600" b="1" u="sng" dirty="0" smtClean="0">
                <a:latin typeface="Comic Sans MS" pitchFamily="66" charset="0"/>
              </a:rPr>
              <a:t>Dělíme na:</a:t>
            </a:r>
          </a:p>
          <a:p>
            <a:r>
              <a:rPr lang="cs-CZ" sz="3600" dirty="0" smtClean="0">
                <a:latin typeface="Comic Sans MS" pitchFamily="66" charset="0"/>
              </a:rPr>
              <a:t>Tvrdé</a:t>
            </a:r>
          </a:p>
          <a:p>
            <a:r>
              <a:rPr lang="cs-CZ" sz="3600" dirty="0" smtClean="0">
                <a:latin typeface="Comic Sans MS" pitchFamily="66" charset="0"/>
              </a:rPr>
              <a:t>Měkké</a:t>
            </a:r>
          </a:p>
          <a:p>
            <a:r>
              <a:rPr lang="cs-CZ" sz="3600" dirty="0" smtClean="0">
                <a:latin typeface="Comic Sans MS" pitchFamily="66" charset="0"/>
              </a:rPr>
              <a:t>Obojetné</a:t>
            </a:r>
          </a:p>
        </p:txBody>
      </p:sp>
      <p:pic>
        <p:nvPicPr>
          <p:cNvPr id="4" name="Obrázek 3" descr="004417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7554" y="2357430"/>
            <a:ext cx="2980460" cy="27860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Souhlásky TVRDÉ</a:t>
            </a:r>
            <a:endParaRPr lang="cs-CZ" b="1" dirty="0"/>
          </a:p>
        </p:txBody>
      </p:sp>
      <p:pic>
        <p:nvPicPr>
          <p:cNvPr id="4" name="Zástupný symbol pro obsah 3" descr="sOUHLÁSKY tVRDÉ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0787" y="2743994"/>
            <a:ext cx="4162425" cy="277177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Píšeme po nich y nebo </a:t>
            </a:r>
            <a:r>
              <a:rPr lang="cs-CZ" dirty="0" err="1" smtClean="0"/>
              <a:t>ý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Příklad: r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y</a:t>
            </a:r>
            <a:r>
              <a:rPr lang="cs-CZ" dirty="0" smtClean="0"/>
              <a:t>ba, ch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y</a:t>
            </a:r>
            <a:r>
              <a:rPr lang="cs-CZ" dirty="0" smtClean="0"/>
              <a:t>tr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ý</a:t>
            </a:r>
            <a:r>
              <a:rPr lang="cs-CZ" dirty="0" smtClean="0"/>
              <a:t>, kachn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y</a:t>
            </a:r>
            <a:r>
              <a:rPr lang="cs-CZ" dirty="0" smtClean="0"/>
              <a:t>, H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y</a:t>
            </a:r>
            <a:r>
              <a:rPr lang="cs-CZ" dirty="0" smtClean="0"/>
              <a:t>nek, d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ý</a:t>
            </a:r>
            <a:r>
              <a:rPr lang="cs-CZ" dirty="0" smtClean="0"/>
              <a:t>m, T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ý</a:t>
            </a:r>
            <a:r>
              <a:rPr lang="cs-CZ" dirty="0" smtClean="0"/>
              <a:t>na, …</a:t>
            </a:r>
            <a:endParaRPr lang="cs-CZ" dirty="0"/>
          </a:p>
        </p:txBody>
      </p:sp>
      <p:pic>
        <p:nvPicPr>
          <p:cNvPr id="4" name="Obrázek 3" descr="000713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44" y="3714752"/>
            <a:ext cx="1809750" cy="1809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Souhlásky MĚKKÉ</a:t>
            </a:r>
            <a:endParaRPr lang="cs-CZ" b="1" dirty="0"/>
          </a:p>
        </p:txBody>
      </p:sp>
      <p:pic>
        <p:nvPicPr>
          <p:cNvPr id="4" name="Zástupný symbol pro obsah 3" descr="Souhlásky Měkké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0787" y="2743994"/>
            <a:ext cx="4162425" cy="277177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Píšeme po nich i nebo </a:t>
            </a:r>
            <a:r>
              <a:rPr lang="cs-CZ" dirty="0" err="1" smtClean="0"/>
              <a:t>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Příklad: dítě, jídlo, říčka, sluníčko, židle, …</a:t>
            </a:r>
            <a:endParaRPr lang="cs-CZ" dirty="0"/>
          </a:p>
        </p:txBody>
      </p:sp>
      <p:pic>
        <p:nvPicPr>
          <p:cNvPr id="6" name="Obrázek 5" descr="007093_t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56" y="3857628"/>
            <a:ext cx="1724025" cy="2181225"/>
          </a:xfrm>
          <a:prstGeom prst="rect">
            <a:avLst/>
          </a:prstGeom>
        </p:spPr>
      </p:pic>
      <p:pic>
        <p:nvPicPr>
          <p:cNvPr id="7" name="Obrázek 6" descr="s9921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8148" y="2428868"/>
            <a:ext cx="571500" cy="542925"/>
          </a:xfrm>
          <a:prstGeom prst="rect">
            <a:avLst/>
          </a:prstGeom>
        </p:spPr>
      </p:pic>
      <p:pic>
        <p:nvPicPr>
          <p:cNvPr id="9" name="Obrázek 8" descr="canoe004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100" y="4071942"/>
            <a:ext cx="2038350" cy="7810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Souhlásky OBOJETNÉ</a:t>
            </a:r>
            <a:endParaRPr lang="cs-CZ" b="1" dirty="0"/>
          </a:p>
        </p:txBody>
      </p:sp>
      <p:pic>
        <p:nvPicPr>
          <p:cNvPr id="4" name="Zástupný symbol pro obsah 3" descr="Souhlásky oBOJETNÉ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0787" y="2743994"/>
            <a:ext cx="4162425" cy="277177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Píšeme po nich i, í nebo y, </a:t>
            </a:r>
            <a:r>
              <a:rPr lang="cs-CZ" dirty="0" err="1" smtClean="0"/>
              <a:t>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Určujeme podle vyjmenovaných slov.</a:t>
            </a:r>
          </a:p>
          <a:p>
            <a:endParaRPr lang="cs-CZ" dirty="0" smtClean="0"/>
          </a:p>
          <a:p>
            <a:r>
              <a:rPr lang="cs-CZ" dirty="0" smtClean="0"/>
              <a:t>Příklad: kobyla, bylina, blýskat se, hmyz, myš, …</a:t>
            </a:r>
            <a:endParaRPr lang="cs-CZ" dirty="0"/>
          </a:p>
        </p:txBody>
      </p:sp>
      <p:pic>
        <p:nvPicPr>
          <p:cNvPr id="4" name="Obrázek 3" descr="004469_t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7884" y="4286256"/>
            <a:ext cx="1990730" cy="1842168"/>
          </a:xfrm>
          <a:prstGeom prst="rect">
            <a:avLst/>
          </a:prstGeom>
        </p:spPr>
      </p:pic>
      <p:pic>
        <p:nvPicPr>
          <p:cNvPr id="5" name="Obrázek 4" descr="insecte_papillon001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1604" y="3929066"/>
            <a:ext cx="952500" cy="952500"/>
          </a:xfrm>
          <a:prstGeom prst="rect">
            <a:avLst/>
          </a:prstGeom>
        </p:spPr>
      </p:pic>
      <p:pic>
        <p:nvPicPr>
          <p:cNvPr id="6" name="Obrázek 5" descr="s10343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9454" y="1785926"/>
            <a:ext cx="1581150" cy="1704975"/>
          </a:xfrm>
          <a:prstGeom prst="rect">
            <a:avLst/>
          </a:prstGeom>
        </p:spPr>
      </p:pic>
      <p:pic>
        <p:nvPicPr>
          <p:cNvPr id="7" name="Obrázek 6" descr="an696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7422" y="4786322"/>
            <a:ext cx="857250" cy="100965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500" b="1" dirty="0" smtClean="0"/>
              <a:t>Z</a:t>
            </a:r>
            <a:r>
              <a:rPr lang="cs-CZ" sz="2500" b="1" dirty="0" smtClean="0"/>
              <a:t>akroužkuj:</a:t>
            </a:r>
            <a:br>
              <a:rPr lang="cs-CZ" sz="2500" b="1" dirty="0" smtClean="0"/>
            </a:br>
            <a:r>
              <a:rPr lang="cs-CZ" sz="2500" b="1" dirty="0" smtClean="0"/>
              <a:t>samohlásky žlutě, souhlásky: tvrdé červeně, měkké zeleně, obojetné modře.</a:t>
            </a:r>
            <a:endParaRPr lang="cs-CZ" sz="2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500" b="1" dirty="0" smtClean="0">
                <a:latin typeface="Comic Sans MS" pitchFamily="66" charset="0"/>
              </a:rPr>
              <a:t>A		K		O		Ď		M</a:t>
            </a:r>
          </a:p>
          <a:p>
            <a:pPr>
              <a:buNone/>
            </a:pPr>
            <a:r>
              <a:rPr lang="cs-CZ" sz="3500" b="1" dirty="0" smtClean="0">
                <a:latin typeface="Comic Sans MS" pitchFamily="66" charset="0"/>
              </a:rPr>
              <a:t>	</a:t>
            </a:r>
            <a:r>
              <a:rPr lang="cs-CZ" sz="3500" b="1" dirty="0" smtClean="0">
                <a:latin typeface="Comic Sans MS" pitchFamily="66" charset="0"/>
              </a:rPr>
              <a:t>	J		B		S		I	</a:t>
            </a:r>
          </a:p>
          <a:p>
            <a:pPr>
              <a:buNone/>
            </a:pPr>
            <a:r>
              <a:rPr lang="cs-CZ" sz="3500" b="1" dirty="0" smtClean="0">
                <a:latin typeface="Comic Sans MS" pitchFamily="66" charset="0"/>
              </a:rPr>
              <a:t>L			Ž		R		N		V</a:t>
            </a:r>
          </a:p>
          <a:p>
            <a:pPr>
              <a:buNone/>
            </a:pPr>
            <a:r>
              <a:rPr lang="cs-CZ" sz="3500" b="1" dirty="0" smtClean="0">
                <a:latin typeface="Comic Sans MS" pitchFamily="66" charset="0"/>
              </a:rPr>
              <a:t>		Ř		Ť		E		Š	</a:t>
            </a:r>
          </a:p>
          <a:p>
            <a:pPr>
              <a:buNone/>
            </a:pPr>
            <a:r>
              <a:rPr lang="cs-CZ" sz="3500" b="1" dirty="0" smtClean="0">
                <a:latin typeface="Comic Sans MS" pitchFamily="66" charset="0"/>
              </a:rPr>
              <a:t>H		Y		Ch		Č		F</a:t>
            </a:r>
          </a:p>
          <a:p>
            <a:pPr>
              <a:buNone/>
            </a:pPr>
            <a:r>
              <a:rPr lang="cs-CZ" sz="3500" b="1" dirty="0" smtClean="0">
                <a:latin typeface="Comic Sans MS" pitchFamily="66" charset="0"/>
              </a:rPr>
              <a:t>	</a:t>
            </a:r>
            <a:r>
              <a:rPr lang="cs-CZ" sz="3500" b="1" dirty="0" smtClean="0">
                <a:latin typeface="Comic Sans MS" pitchFamily="66" charset="0"/>
              </a:rPr>
              <a:t>	C		P		D		Ň	</a:t>
            </a:r>
          </a:p>
          <a:p>
            <a:pPr>
              <a:buNone/>
            </a:pPr>
            <a:r>
              <a:rPr lang="cs-CZ" sz="3500" b="1" smtClean="0">
                <a:latin typeface="Comic Sans MS" pitchFamily="66" charset="0"/>
              </a:rPr>
              <a:t>T				U				Z</a:t>
            </a:r>
            <a:endParaRPr lang="cs-CZ" sz="3500" b="1" dirty="0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Použité obrázky z webových stránek: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0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sz="4000" b="1" i="1" dirty="0" smtClean="0">
                <a:solidFill>
                  <a:schemeClr val="tx2">
                    <a:lumMod val="75000"/>
                  </a:schemeClr>
                </a:solidFill>
              </a:rPr>
              <a:t>www.</a:t>
            </a:r>
            <a:r>
              <a:rPr lang="cs-CZ" sz="4000" b="1" i="1" dirty="0" err="1" smtClean="0">
                <a:solidFill>
                  <a:schemeClr val="tx2">
                    <a:lumMod val="75000"/>
                  </a:schemeClr>
                </a:solidFill>
              </a:rPr>
              <a:t>hanulka.cz</a:t>
            </a:r>
            <a:endParaRPr lang="cs-CZ" sz="40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>
              <a:buNone/>
            </a:pPr>
            <a:endParaRPr lang="cs-CZ" sz="4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Obrázek 3" descr="gfx_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20" y="3571876"/>
            <a:ext cx="1457325" cy="590550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</TotalTime>
  <Words>99</Words>
  <Application>Microsoft Office PowerPoint</Application>
  <PresentationFormat>Předvádění na obrazovce (4:3)</PresentationFormat>
  <Paragraphs>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SAMOHLÁSKY A SOUHLÁSKY</vt:lpstr>
      <vt:lpstr>SAMOHLÁSKY</vt:lpstr>
      <vt:lpstr>SOUHLÁSKY</vt:lpstr>
      <vt:lpstr>Souhlásky TVRDÉ</vt:lpstr>
      <vt:lpstr>Snímek 5</vt:lpstr>
      <vt:lpstr>Souhlásky MĚKKÉ</vt:lpstr>
      <vt:lpstr>Snímek 7</vt:lpstr>
      <vt:lpstr>Souhlásky OBOJETNÉ</vt:lpstr>
      <vt:lpstr>Snímek 9</vt:lpstr>
      <vt:lpstr>Zakroužkuj: samohlásky žlutě, souhlásky: tvrdé červeně, měkké zeleně, obojetné modře.</vt:lpstr>
      <vt:lpstr>Použité obrázky z webových stránek: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SAMOHLÁSKY A SOUHLÁSKY</dc:title>
  <dc:creator>peta</dc:creator>
  <cp:lastModifiedBy>peta</cp:lastModifiedBy>
  <cp:revision>6</cp:revision>
  <dcterms:created xsi:type="dcterms:W3CDTF">2011-03-28T16:04:10Z</dcterms:created>
  <dcterms:modified xsi:type="dcterms:W3CDTF">2011-03-28T20:03:28Z</dcterms:modified>
</cp:coreProperties>
</file>