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78" autoAdjust="0"/>
    <p:restoredTop sz="94660"/>
  </p:normalViewPr>
  <p:slideViewPr>
    <p:cSldViewPr>
      <p:cViewPr>
        <p:scale>
          <a:sx n="77" d="100"/>
          <a:sy n="77" d="100"/>
        </p:scale>
        <p:origin x="-499" y="22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2341098"/>
              </p:ext>
            </p:extLst>
          </p:nvPr>
        </p:nvGraphicFramePr>
        <p:xfrm>
          <a:off x="611560" y="3429000"/>
          <a:ext cx="8136904" cy="246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2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VY_32_INOVACE_09A_04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Personalpronomen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im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Dativ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Jazyková kompetence v němčině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err="1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Materiál obsahuje výklad nové gramatiky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Osobní zájmena se třetím pádem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spojen s interaktivním procvičením probírané látky a navazuje na dosavadní dílčí znalosti o osobních zájmenech v prvním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čtvrtém pádě.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Cílem vzdělávání je, aby žáci pochopili a používali správně první, třetí i čtvrtý pád osobních zájmen v ústních i písemných projevech. V řadě interaktivních cvičení procvičí i přivlastňovací zájmena.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cvičení na tabuli a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499992" y="1844824"/>
          <a:ext cx="4392489" cy="4752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1293"/>
                <a:gridCol w="1351293"/>
                <a:gridCol w="1689903"/>
              </a:tblGrid>
              <a:tr h="1006472">
                <a:tc>
                  <a:txBody>
                    <a:bodyPr/>
                    <a:lstStyle/>
                    <a:p>
                      <a:pPr algn="ctr"/>
                      <a:endParaRPr lang="de-DE" sz="1800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Nominativ</a:t>
                      </a:r>
                      <a:endParaRPr lang="de-DE" sz="18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sz="1800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Akkusativ</a:t>
                      </a:r>
                      <a:endParaRPr lang="de-DE" sz="18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sz="1800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Dativ</a:t>
                      </a:r>
                      <a:endParaRPr lang="de-DE" sz="18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ich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mir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du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dir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er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ihm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ihr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es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ihm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wir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uns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euch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ihnen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5342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Ihnen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340768"/>
            <a:ext cx="5191293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Ergänze mit den Personalpronomen im Dativ.</a:t>
            </a:r>
          </a:p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Die Tabelle hilft dir. 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………. (du).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........... (er).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........... (sie).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……….. (es).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.......... (wir).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.......... (ihr).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.......... (sie).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………. (Sie).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Ergänze die passenden Personalpronomen im Dativ.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Du hast heute Geburtstag. Ich gratuliere ____________ .</a:t>
            </a:r>
          </a:p>
          <a:p>
            <a:pPr lvl="0"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Meine Eltern wollen ihre Küche renovieren. Ich möchte _______________ helfen.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Meine Mutter spült das Geschirr ab. Ich helfe __________ 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 Freund lebt im Ausland. Ich schreibe __________ einen Brief. 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 Vater ist im Automobilsalon. __________ gefällt das Auto nicht. </a:t>
            </a:r>
          </a:p>
          <a:p>
            <a:pPr algn="just">
              <a:lnSpc>
                <a:spcPct val="150000"/>
              </a:lnSpc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1600" b="1" i="1" u="sng" dirty="0" smtClean="0">
                <a:latin typeface="Times New Roman" pitchFamily="18" charset="0"/>
                <a:cs typeface="Times New Roman" pitchFamily="18" charset="0"/>
              </a:rPr>
              <a:t>Viele Verben wollen den Dativ!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600" i="1" dirty="0" smtClean="0">
                <a:latin typeface="Times New Roman" pitchFamily="18" charset="0"/>
                <a:cs typeface="Times New Roman" pitchFamily="18" charset="0"/>
              </a:rPr>
              <a:t>z.B.  helfen, geben, gefallen, gehören, antworten, …</a:t>
            </a:r>
          </a:p>
          <a:p>
            <a:pPr lvl="0" algn="just">
              <a:lnSpc>
                <a:spcPct val="150000"/>
              </a:lnSpc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</a:t>
            </a:r>
            <a:endParaRPr lang="cs-CZ" sz="4000" dirty="0"/>
          </a:p>
        </p:txBody>
      </p:sp>
      <p:sp>
        <p:nvSpPr>
          <p:cNvPr id="4" name="Obláček 3"/>
          <p:cNvSpPr/>
          <p:nvPr/>
        </p:nvSpPr>
        <p:spPr>
          <a:xfrm>
            <a:off x="5652120" y="4221088"/>
            <a:ext cx="3240360" cy="216024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mir  dir  ihm ihr  uns euch ihnen  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Ihnen</a:t>
            </a: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Paul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gibt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Eva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einen Ring.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Paul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gibt _______________ einen Ring.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Eva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gibt 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Paul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einen Kuss.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Eva 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gibt _______________ einen Kuss.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Der Junge bringt </a:t>
            </a:r>
            <a:r>
              <a:rPr lang="tr-TR" sz="1800" b="1" dirty="0" smtClean="0">
                <a:latin typeface="Times New Roman" pitchFamily="18" charset="0"/>
                <a:cs typeface="Times New Roman" pitchFamily="18" charset="0"/>
              </a:rPr>
              <a:t>der Lehrerin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Blumen.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Der Junge bringt _______________ Blumen.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Ich kaufe </a:t>
            </a:r>
            <a:r>
              <a:rPr lang="tr-TR" sz="1800" b="1" dirty="0" smtClean="0">
                <a:latin typeface="Times New Roman" pitchFamily="18" charset="0"/>
                <a:cs typeface="Times New Roman" pitchFamily="18" charset="0"/>
              </a:rPr>
              <a:t>meinem Vater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die Uhr.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Ich kaufe _______________ die Uhr. 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Die Eltern geben </a:t>
            </a:r>
            <a:r>
              <a:rPr lang="tr-TR" sz="1800" b="1" dirty="0" smtClean="0">
                <a:latin typeface="Times New Roman" pitchFamily="18" charset="0"/>
                <a:cs typeface="Times New Roman" pitchFamily="18" charset="0"/>
              </a:rPr>
              <a:t>dem Sohn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 einen Fußball.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tr-TR" sz="1800" dirty="0" smtClean="0">
                <a:latin typeface="Times New Roman" pitchFamily="18" charset="0"/>
                <a:cs typeface="Times New Roman" pitchFamily="18" charset="0"/>
              </a:rPr>
              <a:t>Die Eltern geben _______________ einen Fußball.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</a:t>
            </a:r>
            <a:endParaRPr lang="cs-CZ" sz="4000" dirty="0"/>
          </a:p>
        </p:txBody>
      </p:sp>
      <p:pic>
        <p:nvPicPr>
          <p:cNvPr id="17412" name="Picture 4" descr="C:\Users\asus\AppData\Local\Microsoft\Windows\Temporary Internet Files\Content.IE5\8BLWQWAB\MC9003454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301208"/>
            <a:ext cx="1332540" cy="1440000"/>
          </a:xfrm>
          <a:prstGeom prst="rect">
            <a:avLst/>
          </a:prstGeom>
          <a:noFill/>
        </p:spPr>
      </p:pic>
      <p:pic>
        <p:nvPicPr>
          <p:cNvPr id="17413" name="Picture 5" descr="C:\Users\asus\AppData\Local\Microsoft\Windows\Temporary Internet Files\Content.IE5\EK4WMHBE\MC9000787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365104"/>
            <a:ext cx="1152525" cy="1851025"/>
          </a:xfrm>
          <a:prstGeom prst="rect">
            <a:avLst/>
          </a:prstGeom>
          <a:noFill/>
        </p:spPr>
      </p:pic>
      <p:pic>
        <p:nvPicPr>
          <p:cNvPr id="17416" name="Picture 8" descr="C:\Users\asus\AppData\Local\Microsoft\Windows\Temporary Internet Files\Content.IE5\8BLWQWAB\MC9004419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293096"/>
            <a:ext cx="3019748" cy="1260000"/>
          </a:xfrm>
          <a:prstGeom prst="rect">
            <a:avLst/>
          </a:prstGeom>
          <a:noFill/>
        </p:spPr>
      </p:pic>
      <p:pic>
        <p:nvPicPr>
          <p:cNvPr id="12" name="Picture 6" descr="C:\Users\asus\AppData\Local\Microsoft\Windows\Temporary Internet Files\Content.IE5\D0JNZP81\MP90040314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797152"/>
            <a:ext cx="1614375" cy="1080000"/>
          </a:xfrm>
          <a:prstGeom prst="rect">
            <a:avLst/>
          </a:prstGeom>
          <a:noFill/>
        </p:spPr>
      </p:pic>
      <p:pic>
        <p:nvPicPr>
          <p:cNvPr id="17418" name="Picture 10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60178" y="4901421"/>
            <a:ext cx="1827212" cy="1504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mein Buch. Es gehört _____ 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ihre Tasche. Sie gehört _____.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sein Fotoapparat. Er gehört _____ 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dein T-Shirt. Es gehört _____ 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sind deine Blumen. Sie gehören _____ 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meine Katze. Sie gehört _____ .</a:t>
            </a:r>
          </a:p>
          <a:p>
            <a:pPr algn="just">
              <a:lnSpc>
                <a:spcPct val="150000"/>
              </a:lnSpc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 - gehören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91CIG78A\MC90044042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268760"/>
            <a:ext cx="1309881" cy="1080000"/>
          </a:xfrm>
          <a:prstGeom prst="rect">
            <a:avLst/>
          </a:prstGeom>
          <a:noFill/>
        </p:spPr>
      </p:pic>
      <p:pic>
        <p:nvPicPr>
          <p:cNvPr id="1027" name="Picture 3" descr="C:\Users\asus\AppData\Local\Microsoft\Windows\Temporary Internet Files\Content.IE5\91CIG78A\MC9001133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916832"/>
            <a:ext cx="1338435" cy="1080000"/>
          </a:xfrm>
          <a:prstGeom prst="rect">
            <a:avLst/>
          </a:prstGeom>
          <a:noFill/>
        </p:spPr>
      </p:pic>
      <p:pic>
        <p:nvPicPr>
          <p:cNvPr id="1028" name="Picture 4" descr="C:\Users\asus\AppData\Local\Microsoft\Windows\Temporary Internet Files\Content.IE5\8BLWQWAB\MC9004404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780928"/>
            <a:ext cx="1351175" cy="1080000"/>
          </a:xfrm>
          <a:prstGeom prst="rect">
            <a:avLst/>
          </a:prstGeom>
          <a:noFill/>
        </p:spPr>
      </p:pic>
      <p:pic>
        <p:nvPicPr>
          <p:cNvPr id="1031" name="Picture 7" descr="C:\Users\asus\AppData\Local\Microsoft\Windows\Temporary Internet Files\Content.IE5\DWE1S7M2\MC9000570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3861048"/>
            <a:ext cx="1226690" cy="1080000"/>
          </a:xfrm>
          <a:prstGeom prst="rect">
            <a:avLst/>
          </a:prstGeom>
          <a:noFill/>
        </p:spPr>
      </p:pic>
      <p:pic>
        <p:nvPicPr>
          <p:cNvPr id="1032" name="Picture 8" descr="C:\Users\asus\AppData\Local\Microsoft\Windows\Temporary Internet Files\Content.IE5\S2YN3XX7\MC9004281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5013176"/>
            <a:ext cx="653089" cy="1620000"/>
          </a:xfrm>
          <a:prstGeom prst="rect">
            <a:avLst/>
          </a:prstGeom>
          <a:noFill/>
        </p:spPr>
      </p:pic>
      <p:pic>
        <p:nvPicPr>
          <p:cNvPr id="1037" name="Picture 13" descr="C:\Users\asus\AppData\Local\Microsoft\Windows\Temporary Internet Files\Content.IE5\S2YN3XX7\MC90043620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869160"/>
            <a:ext cx="12954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60000"/>
              </a:lnSpc>
              <a:buNone/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Kreuze die richtige Antwort an:</a:t>
            </a:r>
          </a:p>
          <a:p>
            <a:pPr algn="just">
              <a:lnSpc>
                <a:spcPct val="16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möchte ein Eis, bitte.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 ich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b,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 mich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mir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Mein Hund heißt Bob und ich mag _____ sehr.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ihm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er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ihn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Das Geschenk ist für _____ .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     b,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dich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dir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Kommt _____ heute Nachmittag schwimmen?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ihr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euch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Ihr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Frau Möller, spielen _____ Tennis?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sie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Sie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ihr</a:t>
            </a: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499992" y="1844824"/>
          <a:ext cx="4392489" cy="47525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1293"/>
                <a:gridCol w="1351293"/>
                <a:gridCol w="1689903"/>
              </a:tblGrid>
              <a:tr h="1006472">
                <a:tc>
                  <a:txBody>
                    <a:bodyPr/>
                    <a:lstStyle/>
                    <a:p>
                      <a:pPr algn="ctr"/>
                      <a:endParaRPr lang="de-DE" sz="1800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Nominativ</a:t>
                      </a:r>
                      <a:endParaRPr lang="de-DE" sz="18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sz="1800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Akkusativ</a:t>
                      </a:r>
                      <a:endParaRPr lang="de-DE" sz="18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de-DE" sz="1800" noProof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de-DE" sz="1800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Dativ</a:t>
                      </a:r>
                      <a:endParaRPr lang="de-DE" sz="1800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ich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mich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mir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du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dich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dir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er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ihn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ihm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es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es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ihm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wir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uns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uns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ihr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euch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euch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02589"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ihnen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5342"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smtClean="0">
                          <a:latin typeface="Times New Roman" pitchFamily="18" charset="0"/>
                          <a:cs typeface="Times New Roman" pitchFamily="18" charset="0"/>
                        </a:rPr>
                        <a:t>Sie</a:t>
                      </a:r>
                      <a:endParaRPr lang="de-DE" noProof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noProof="0" dirty="0" smtClean="0">
                          <a:latin typeface="Times New Roman" pitchFamily="18" charset="0"/>
                          <a:cs typeface="Times New Roman" pitchFamily="18" charset="0"/>
                        </a:rPr>
                        <a:t>Ihnen</a:t>
                      </a:r>
                      <a:endParaRPr lang="de-DE" noProof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340768"/>
            <a:ext cx="5191293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Ergänze mit den Personalpronomen im Dativ.</a:t>
            </a:r>
          </a:p>
          <a:p>
            <a:pPr>
              <a:lnSpc>
                <a:spcPct val="150000"/>
              </a:lnSpc>
            </a:pPr>
            <a:r>
              <a:rPr lang="de-DE" sz="2000" b="1" dirty="0" smtClean="0">
                <a:latin typeface="Times New Roman" pitchFamily="18" charset="0"/>
                <a:cs typeface="Times New Roman" pitchFamily="18" charset="0"/>
              </a:rPr>
              <a:t>Die Tabelle hilft dir. 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dir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(du).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(er).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(sie).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ihm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(es).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uns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(wir).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euch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(ihr).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ihnen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(sie).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Ich helfe </a:t>
            </a:r>
            <a:r>
              <a:rPr lang="de-DE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Ihnen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(Sie).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Ergänze die passenden Personalpronomen im Dativ.</a:t>
            </a:r>
            <a:endParaRPr lang="de-DE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Du hast heute Geburtstag. Ich gratuliere </a:t>
            </a:r>
            <a:r>
              <a:rPr lang="de-DE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dir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Meine Eltern wollen ihre Küche renovieren. Ich möchte </a:t>
            </a:r>
            <a:r>
              <a:rPr lang="de-DE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ihnen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helfen.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Meine Mutter spült das Geschirr ab. Ich helfe </a:t>
            </a:r>
            <a:r>
              <a:rPr lang="de-DE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ihr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 Freund lebt im Ausland. Ich schreibe </a:t>
            </a:r>
            <a:r>
              <a:rPr lang="de-DE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ihm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einen Brief. 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Mein Vater ist im Automobilsalon. </a:t>
            </a:r>
            <a:r>
              <a:rPr lang="de-DE" sz="1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Ihm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gefällt das Auto nicht. </a:t>
            </a:r>
          </a:p>
          <a:p>
            <a:pPr algn="just">
              <a:lnSpc>
                <a:spcPct val="150000"/>
              </a:lnSpc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1600" b="1" i="1" u="sng" dirty="0" smtClean="0">
                <a:latin typeface="Times New Roman" pitchFamily="18" charset="0"/>
                <a:cs typeface="Times New Roman" pitchFamily="18" charset="0"/>
              </a:rPr>
              <a:t>Viele Verben wollen den Dativ!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1600" i="1" dirty="0" smtClean="0">
                <a:latin typeface="Times New Roman" pitchFamily="18" charset="0"/>
                <a:cs typeface="Times New Roman" pitchFamily="18" charset="0"/>
              </a:rPr>
              <a:t>z.B.  helfen, geben, gefallen, gehören, antworten, …</a:t>
            </a:r>
          </a:p>
          <a:p>
            <a:pPr lvl="0" algn="just">
              <a:lnSpc>
                <a:spcPct val="150000"/>
              </a:lnSpc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</a:t>
            </a:r>
            <a:endParaRPr lang="cs-CZ" sz="4000" dirty="0"/>
          </a:p>
        </p:txBody>
      </p:sp>
      <p:sp>
        <p:nvSpPr>
          <p:cNvPr id="4" name="Obláček 3"/>
          <p:cNvSpPr/>
          <p:nvPr/>
        </p:nvSpPr>
        <p:spPr>
          <a:xfrm>
            <a:off x="5652120" y="4221088"/>
            <a:ext cx="3240360" cy="216024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mir  dir  ihm ihr  uns euch ihnen  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Ihnen</a:t>
            </a: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Paul gibt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Eva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einen Ring.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Paul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gibt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ihr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einen Ring.</a:t>
            </a:r>
          </a:p>
          <a:p>
            <a:pPr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Eva gibt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Paul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einen Kuss.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Eva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gibt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ihm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einen Kuss.</a:t>
            </a:r>
          </a:p>
          <a:p>
            <a:pPr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Der Junge bringt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der Lehrerin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Blumen. Der Junge bringt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ihr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Blumen.</a:t>
            </a:r>
          </a:p>
          <a:p>
            <a:pPr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Ich kaufe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meinem Vater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die Uhr. Ich kaufe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ihm 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die Uhr. </a:t>
            </a:r>
          </a:p>
          <a:p>
            <a:pPr algn="just">
              <a:lnSpc>
                <a:spcPct val="150000"/>
              </a:lnSpc>
            </a:pP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Die Eltern geben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dem Sohn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einen Fußball. Die Eltern geben </a:t>
            </a:r>
            <a:r>
              <a:rPr lang="de-DE" sz="1800" b="1" dirty="0" smtClean="0">
                <a:latin typeface="Times New Roman" pitchFamily="18" charset="0"/>
                <a:cs typeface="Times New Roman" pitchFamily="18" charset="0"/>
              </a:rPr>
              <a:t>ihm</a:t>
            </a:r>
            <a:r>
              <a:rPr lang="de-DE" sz="1800" dirty="0" smtClean="0">
                <a:latin typeface="Times New Roman" pitchFamily="18" charset="0"/>
                <a:cs typeface="Times New Roman" pitchFamily="18" charset="0"/>
              </a:rPr>
              <a:t> einen Fußball.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</a:t>
            </a:r>
            <a:endParaRPr lang="cs-CZ" sz="4000" dirty="0"/>
          </a:p>
        </p:txBody>
      </p:sp>
      <p:pic>
        <p:nvPicPr>
          <p:cNvPr id="17412" name="Picture 4" descr="C:\Users\asus\AppData\Local\Microsoft\Windows\Temporary Internet Files\Content.IE5\8BLWQWAB\MC9003454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301208"/>
            <a:ext cx="1332540" cy="1440000"/>
          </a:xfrm>
          <a:prstGeom prst="rect">
            <a:avLst/>
          </a:prstGeom>
          <a:noFill/>
        </p:spPr>
      </p:pic>
      <p:pic>
        <p:nvPicPr>
          <p:cNvPr id="17413" name="Picture 5" descr="C:\Users\asus\AppData\Local\Microsoft\Windows\Temporary Internet Files\Content.IE5\EK4WMHBE\MC9000787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365104"/>
            <a:ext cx="1152525" cy="1851025"/>
          </a:xfrm>
          <a:prstGeom prst="rect">
            <a:avLst/>
          </a:prstGeom>
          <a:noFill/>
        </p:spPr>
      </p:pic>
      <p:pic>
        <p:nvPicPr>
          <p:cNvPr id="17416" name="Picture 8" descr="C:\Users\asus\AppData\Local\Microsoft\Windows\Temporary Internet Files\Content.IE5\8BLWQWAB\MC9004419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293096"/>
            <a:ext cx="3019748" cy="1260000"/>
          </a:xfrm>
          <a:prstGeom prst="rect">
            <a:avLst/>
          </a:prstGeom>
          <a:noFill/>
        </p:spPr>
      </p:pic>
      <p:pic>
        <p:nvPicPr>
          <p:cNvPr id="12" name="Picture 6" descr="C:\Users\asus\AppData\Local\Microsoft\Windows\Temporary Internet Files\Content.IE5\D0JNZP81\MP90040314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797152"/>
            <a:ext cx="1614375" cy="1080000"/>
          </a:xfrm>
          <a:prstGeom prst="rect">
            <a:avLst/>
          </a:prstGeom>
          <a:noFill/>
        </p:spPr>
      </p:pic>
      <p:pic>
        <p:nvPicPr>
          <p:cNvPr id="17418" name="Picture 10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869160"/>
            <a:ext cx="1827212" cy="1504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mein Buch. Es gehört 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mir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ihre Tasche. Sie gehört 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ihr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sein Fotoapparat. Er gehört 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ihm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dein T-Shirt. Es gehört 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dir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sind deine Blumen. Sie gehören 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dir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ist meine Katze. Sie gehört 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mir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 im Dativ - gehören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91CIG78A\MC90044042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268760"/>
            <a:ext cx="1309881" cy="1080000"/>
          </a:xfrm>
          <a:prstGeom prst="rect">
            <a:avLst/>
          </a:prstGeom>
          <a:noFill/>
        </p:spPr>
      </p:pic>
      <p:pic>
        <p:nvPicPr>
          <p:cNvPr id="1027" name="Picture 3" descr="C:\Users\asus\AppData\Local\Microsoft\Windows\Temporary Internet Files\Content.IE5\91CIG78A\MC9001133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916832"/>
            <a:ext cx="1338435" cy="1080000"/>
          </a:xfrm>
          <a:prstGeom prst="rect">
            <a:avLst/>
          </a:prstGeom>
          <a:noFill/>
        </p:spPr>
      </p:pic>
      <p:pic>
        <p:nvPicPr>
          <p:cNvPr id="1028" name="Picture 4" descr="C:\Users\asus\AppData\Local\Microsoft\Windows\Temporary Internet Files\Content.IE5\8BLWQWAB\MC9004404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780928"/>
            <a:ext cx="1351175" cy="1080000"/>
          </a:xfrm>
          <a:prstGeom prst="rect">
            <a:avLst/>
          </a:prstGeom>
          <a:noFill/>
        </p:spPr>
      </p:pic>
      <p:pic>
        <p:nvPicPr>
          <p:cNvPr id="1031" name="Picture 7" descr="C:\Users\asus\AppData\Local\Microsoft\Windows\Temporary Internet Files\Content.IE5\DWE1S7M2\MC9000570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3861048"/>
            <a:ext cx="1226690" cy="1080000"/>
          </a:xfrm>
          <a:prstGeom prst="rect">
            <a:avLst/>
          </a:prstGeom>
          <a:noFill/>
        </p:spPr>
      </p:pic>
      <p:pic>
        <p:nvPicPr>
          <p:cNvPr id="1032" name="Picture 8" descr="C:\Users\asus\AppData\Local\Microsoft\Windows\Temporary Internet Files\Content.IE5\S2YN3XX7\MC9004281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5013176"/>
            <a:ext cx="653089" cy="1620000"/>
          </a:xfrm>
          <a:prstGeom prst="rect">
            <a:avLst/>
          </a:prstGeom>
          <a:noFill/>
        </p:spPr>
      </p:pic>
      <p:pic>
        <p:nvPicPr>
          <p:cNvPr id="1037" name="Picture 13" descr="C:\Users\asus\AppData\Local\Microsoft\Windows\Temporary Internet Files\Content.IE5\S2YN3XX7\MC90043620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4797152"/>
            <a:ext cx="12954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60000"/>
              </a:lnSpc>
              <a:buNone/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Kreuze die richtige Antwort an:</a:t>
            </a:r>
          </a:p>
          <a:p>
            <a:pPr algn="just">
              <a:lnSpc>
                <a:spcPct val="16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möchte ein Eis, bitte.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a,</a:t>
            </a:r>
            <a:r>
              <a:rPr lang="de-DE" sz="2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b,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 mich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mir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Mein Hund heißt Bob und ich mag _____ sehr.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ihm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er     </a:t>
            </a:r>
            <a:r>
              <a:rPr lang="de-DE" sz="2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ihn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Das Geschenk ist für _____ .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de-DE" sz="2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de-DE" sz="2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dir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Kommt _____ heute Nachmittag schwimmen?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ihr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euch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Ihr</a:t>
            </a:r>
          </a:p>
          <a:p>
            <a:pPr algn="just">
              <a:lnSpc>
                <a:spcPct val="160000"/>
              </a:lnSpc>
            </a:pP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Frau Möller, spielen _____ Tennis?</a:t>
            </a:r>
          </a:p>
          <a:p>
            <a:pPr algn="just">
              <a:lnSpc>
                <a:spcPct val="160000"/>
              </a:lnSpc>
              <a:buNone/>
            </a:pP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sie     </a:t>
            </a:r>
            <a:r>
              <a:rPr lang="de-DE" sz="2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de-DE" sz="2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Sie     </a:t>
            </a:r>
            <a:r>
              <a:rPr lang="de-DE" sz="2900" b="1" dirty="0" smtClean="0">
                <a:latin typeface="Times New Roman" pitchFamily="18" charset="0"/>
                <a:cs typeface="Times New Roman" pitchFamily="18" charset="0"/>
              </a:rPr>
              <a:t>c, </a:t>
            </a:r>
            <a:r>
              <a:rPr lang="de-DE" sz="2900" dirty="0" smtClean="0">
                <a:latin typeface="Times New Roman" pitchFamily="18" charset="0"/>
                <a:cs typeface="Times New Roman" pitchFamily="18" charset="0"/>
              </a:rPr>
              <a:t>ihr</a:t>
            </a: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Personalpronomen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Klipart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(23.04.2013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droje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115</TotalTime>
  <Words>987</Words>
  <Application>Microsoft Office PowerPoint</Application>
  <PresentationFormat>Předvádění na obrazovce (4:3)</PresentationFormat>
  <Paragraphs>192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Anotace</vt:lpstr>
      <vt:lpstr>Personalpronomen im Dativ</vt:lpstr>
      <vt:lpstr>Personalpronomen im Dativ</vt:lpstr>
      <vt:lpstr>Personalpronomen im Dativ</vt:lpstr>
      <vt:lpstr>Personalpronomen im Dativ - gehören</vt:lpstr>
      <vt:lpstr>Personalpronomen</vt:lpstr>
      <vt:lpstr>Personalpronomen im Dativ</vt:lpstr>
      <vt:lpstr>Personalpronomen im Dativ</vt:lpstr>
      <vt:lpstr>Personalpronomen im Dativ</vt:lpstr>
      <vt:lpstr>Personalpronomen im Dativ - gehören</vt:lpstr>
      <vt:lpstr>Personalpronomen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jitka</cp:lastModifiedBy>
  <cp:revision>29</cp:revision>
  <dcterms:created xsi:type="dcterms:W3CDTF">2013-04-01T17:45:11Z</dcterms:created>
  <dcterms:modified xsi:type="dcterms:W3CDTF">2013-08-02T14:24:33Z</dcterms:modified>
</cp:coreProperties>
</file>