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2415683"/>
              </p:ext>
            </p:extLst>
          </p:nvPr>
        </p:nvGraphicFramePr>
        <p:xfrm>
          <a:off x="755576" y="3429000"/>
          <a:ext cx="8136904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2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VY_32_INOVACE_09A_05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Imperativ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04. 2013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gramatiky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Rozkazovací způsob 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spojen s interaktivním procvičením probírané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látky.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Cílem vzdělávání je, aby žáci používali správně rozkazovací způsob v ústních i písemných projevech.  V interaktivních cvičení si zopakují i slovní zásobu na téma zdraví a nemoci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Žáci řeší interaktivní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machst</a:t>
            </a: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4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mach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4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algn="just">
              <a:lnSpc>
                <a:spcPct val="150000"/>
              </a:lnSpc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Mach!</a:t>
            </a:r>
            <a:endParaRPr lang="de-DE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Imperativ</a:t>
            </a:r>
            <a:endParaRPr lang="cs-CZ" sz="4000" dirty="0"/>
          </a:p>
        </p:txBody>
      </p:sp>
      <p:pic>
        <p:nvPicPr>
          <p:cNvPr id="1026" name="Picture 2" descr="C:\Users\asus\AppData\Local\Microsoft\Windows\Temporary Internet Files\Content.IE5\91CIG78A\MC900282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556792"/>
            <a:ext cx="2520280" cy="44493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4800" dirty="0" smtClean="0">
                <a:latin typeface="Times New Roman" pitchFamily="18" charset="0"/>
                <a:cs typeface="Times New Roman" pitchFamily="18" charset="0"/>
              </a:rPr>
              <a:t>Ihr macht</a:t>
            </a:r>
          </a:p>
          <a:p>
            <a:pPr algn="just">
              <a:lnSpc>
                <a:spcPct val="150000"/>
              </a:lnSpc>
            </a:pPr>
            <a:r>
              <a:rPr lang="de-DE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(ihr) </a:t>
            </a:r>
            <a:r>
              <a:rPr lang="de-DE" sz="4800" dirty="0" smtClean="0">
                <a:latin typeface="Times New Roman" pitchFamily="18" charset="0"/>
                <a:cs typeface="Times New Roman" pitchFamily="18" charset="0"/>
              </a:rPr>
              <a:t>macht</a:t>
            </a:r>
          </a:p>
          <a:p>
            <a:pPr algn="just">
              <a:lnSpc>
                <a:spcPct val="150000"/>
              </a:lnSpc>
            </a:pPr>
            <a:r>
              <a:rPr lang="de-DE" sz="4800" dirty="0" smtClean="0">
                <a:latin typeface="Times New Roman" pitchFamily="18" charset="0"/>
                <a:cs typeface="Times New Roman" pitchFamily="18" charset="0"/>
              </a:rPr>
              <a:t>Macht!</a:t>
            </a:r>
            <a:endParaRPr lang="de-DE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Imperativ</a:t>
            </a:r>
            <a:endParaRPr lang="cs-CZ" sz="4000" dirty="0"/>
          </a:p>
        </p:txBody>
      </p:sp>
      <p:pic>
        <p:nvPicPr>
          <p:cNvPr id="2051" name="Picture 3" descr="C:\Users\asus\AppData\Local\Microsoft\Windows\Temporary Internet Files\Content.IE5\EK4WMHBE\MC9002982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628800"/>
            <a:ext cx="2448272" cy="43121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4800" dirty="0" smtClean="0">
                <a:latin typeface="Times New Roman" pitchFamily="18" charset="0"/>
                <a:cs typeface="Times New Roman" pitchFamily="18" charset="0"/>
              </a:rPr>
              <a:t>Sie machen</a:t>
            </a:r>
          </a:p>
          <a:p>
            <a:pPr>
              <a:lnSpc>
                <a:spcPct val="150000"/>
              </a:lnSpc>
            </a:pPr>
            <a:r>
              <a:rPr lang="de-DE" sz="4800" dirty="0" smtClean="0">
                <a:latin typeface="Times New Roman" pitchFamily="18" charset="0"/>
                <a:cs typeface="Times New Roman" pitchFamily="18" charset="0"/>
              </a:rPr>
              <a:t>Machen Sie!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Imperativ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hnutá šipka dolů 3"/>
          <p:cNvSpPr/>
          <p:nvPr/>
        </p:nvSpPr>
        <p:spPr>
          <a:xfrm>
            <a:off x="1331640" y="1772816"/>
            <a:ext cx="1216152" cy="731520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asus\AppData\Local\Microsoft\Windows\Temporary Internet Files\Content.IE5\8BLWQWAB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628800"/>
            <a:ext cx="1084716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Ergänze!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Imperativ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2276872"/>
          <a:ext cx="7560840" cy="3692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0210"/>
                <a:gridCol w="1890210"/>
                <a:gridCol w="1890210"/>
                <a:gridCol w="1890210"/>
              </a:tblGrid>
              <a:tr h="4761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Singular </a:t>
                      </a:r>
                    </a:p>
                    <a:p>
                      <a:r>
                        <a:rPr lang="de-DE" noProof="0" smtClean="0"/>
                        <a:t>2. Person</a:t>
                      </a:r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Plural </a:t>
                      </a:r>
                    </a:p>
                    <a:p>
                      <a:r>
                        <a:rPr lang="de-DE" noProof="0" dirty="0" smtClean="0"/>
                        <a:t>2. Person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Plural</a:t>
                      </a:r>
                    </a:p>
                    <a:p>
                      <a:r>
                        <a:rPr lang="de-DE" noProof="0" dirty="0" smtClean="0"/>
                        <a:t>3.</a:t>
                      </a:r>
                      <a:r>
                        <a:rPr lang="de-DE" baseline="0" noProof="0" dirty="0" smtClean="0"/>
                        <a:t> Person</a:t>
                      </a:r>
                      <a:endParaRPr lang="de-DE" noProof="0" dirty="0"/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000" noProof="0" smtClean="0">
                          <a:latin typeface="Times New Roman" pitchFamily="18" charset="0"/>
                          <a:cs typeface="Times New Roman" pitchFamily="18" charset="0"/>
                        </a:rPr>
                        <a:t>fragen</a:t>
                      </a:r>
                      <a:endParaRPr lang="de-DE" sz="20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000" noProof="0" smtClean="0">
                          <a:latin typeface="Times New Roman" pitchFamily="18" charset="0"/>
                          <a:cs typeface="Times New Roman" pitchFamily="18" charset="0"/>
                        </a:rPr>
                        <a:t>helfen</a:t>
                      </a:r>
                      <a:endParaRPr lang="de-DE" sz="20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000" noProof="0" smtClean="0">
                          <a:latin typeface="Times New Roman" pitchFamily="18" charset="0"/>
                          <a:cs typeface="Times New Roman" pitchFamily="18" charset="0"/>
                        </a:rPr>
                        <a:t>sein</a:t>
                      </a:r>
                      <a:endParaRPr lang="de-DE" sz="20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000" noProof="0" smtClean="0">
                          <a:latin typeface="Times New Roman" pitchFamily="18" charset="0"/>
                          <a:cs typeface="Times New Roman" pitchFamily="18" charset="0"/>
                        </a:rPr>
                        <a:t>gehen</a:t>
                      </a:r>
                      <a:endParaRPr lang="de-DE" sz="20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000" noProof="0" smtClean="0">
                          <a:latin typeface="Times New Roman" pitchFamily="18" charset="0"/>
                          <a:cs typeface="Times New Roman" pitchFamily="18" charset="0"/>
                        </a:rPr>
                        <a:t>schlafen</a:t>
                      </a:r>
                      <a:endParaRPr lang="de-DE" sz="20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0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geben</a:t>
                      </a:r>
                      <a:endParaRPr lang="de-DE" sz="20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asus\AppData\Local\Microsoft\Windows\Temporary Internet Files\Content.IE5\078ENCPX\MC9000555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0648"/>
            <a:ext cx="3082925" cy="2114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Ergänze!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Mutti, __________ mir bitte! (helfen)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hu-HU" dirty="0" smtClean="0">
                <a:latin typeface="Times New Roman" pitchFamily="18" charset="0"/>
                <a:cs typeface="Times New Roman" pitchFamily="18" charset="0"/>
              </a:rPr>
              <a:t>Ich bin hungrig. (etwas essen) _________________________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hu-HU" dirty="0" smtClean="0">
                <a:latin typeface="Times New Roman" pitchFamily="18" charset="0"/>
                <a:cs typeface="Times New Roman" pitchFamily="18" charset="0"/>
              </a:rPr>
              <a:t>Ich bin krank. (zum Arzt gehen) _______________________</a:t>
            </a:r>
          </a:p>
          <a:p>
            <a:pPr algn="just">
              <a:lnSpc>
                <a:spcPct val="150000"/>
              </a:lnSpc>
              <a:buNone/>
            </a:pPr>
            <a:r>
              <a:rPr lang="hu-HU" dirty="0" smtClean="0">
                <a:latin typeface="Times New Roman" pitchFamily="18" charset="0"/>
                <a:cs typeface="Times New Roman" pitchFamily="18" charset="0"/>
              </a:rPr>
              <a:t>Ich arbeite zu viel (Urlaub machen) ____________________</a:t>
            </a:r>
          </a:p>
          <a:p>
            <a:pPr algn="just">
              <a:lnSpc>
                <a:spcPct val="150000"/>
              </a:lnSpc>
              <a:buNone/>
            </a:pPr>
            <a:r>
              <a:rPr lang="hu-HU" dirty="0" smtClean="0">
                <a:latin typeface="Times New Roman" pitchFamily="18" charset="0"/>
                <a:cs typeface="Times New Roman" pitchFamily="18" charset="0"/>
              </a:rPr>
              <a:t>Eva und Martina, _________ das Zimmer sofort _____! (aufräumen)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hu-HU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hu-HU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Imperativ</a:t>
            </a:r>
            <a:endParaRPr lang="cs-CZ" sz="4000" dirty="0"/>
          </a:p>
        </p:txBody>
      </p:sp>
      <p:pic>
        <p:nvPicPr>
          <p:cNvPr id="2051" name="Picture 3" descr="C:\Users\asus\AppData\Local\Microsoft\Windows\Temporary Internet Files\Content.IE5\DWE1S7M2\MC9000555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32656"/>
            <a:ext cx="2366962" cy="2384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2800" b="1" dirty="0" smtClean="0">
                <a:latin typeface="Times New Roman" pitchFamily="18" charset="0"/>
                <a:cs typeface="Times New Roman" pitchFamily="18" charset="0"/>
              </a:rPr>
              <a:t>Bilde Imperativ: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kommst nach Hause. 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trinkst einen Tee. ___________________________________________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schreibst einen Brief. 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gehst zum Arzt. ____________________________________________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gibst mir das Buch. _________________________________________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liest ein Buch. _____________________________________________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schläfst ruhig! _____________________________________________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fährst langsam. ____________________________________________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bist pünktlich. _____________________________________________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Imperativ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asus\AppData\Local\Microsoft\Windows\Temporary Internet Files\Content.IE5\6OC43BRK\MC900055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88640"/>
            <a:ext cx="2160240" cy="20931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Imperativspiel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de-DE" dirty="0" smtClean="0"/>
              <a:t>nehmen – Nasentropfen</a:t>
            </a:r>
            <a:r>
              <a:rPr lang="cs-CZ" dirty="0" smtClean="0"/>
              <a:t> </a:t>
            </a:r>
            <a:r>
              <a:rPr lang="de-DE" dirty="0" smtClean="0"/>
              <a:t>(Mutter)</a:t>
            </a:r>
            <a:endParaRPr lang="de-DE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de-DE" dirty="0" smtClean="0"/>
              <a:t>nehmen – Schmerztabletten (Arzt)</a:t>
            </a:r>
            <a:endParaRPr lang="de-DE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199" y="1444294"/>
            <a:ext cx="5490935" cy="5709896"/>
          </a:xfrm>
        </p:spPr>
        <p:txBody>
          <a:bodyPr/>
          <a:lstStyle/>
          <a:p>
            <a:r>
              <a:rPr lang="de-DE" dirty="0" smtClean="0"/>
              <a:t>Kind - Schnupfen </a:t>
            </a:r>
            <a:endParaRPr lang="de-DE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de-DE" dirty="0" smtClean="0"/>
              <a:t>Frau - Kopfschmerzen</a:t>
            </a:r>
            <a:endParaRPr lang="de-DE" dirty="0"/>
          </a:p>
        </p:txBody>
      </p:sp>
      <p:pic>
        <p:nvPicPr>
          <p:cNvPr id="4099" name="Picture 3" descr="C:\Users\asus\AppData\Local\Microsoft\Windows\Temporary Internet Files\Content.IE5\DWE1S7M2\MC9004114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3" y="2060848"/>
            <a:ext cx="3316779" cy="3168352"/>
          </a:xfrm>
          <a:prstGeom prst="rect">
            <a:avLst/>
          </a:prstGeom>
          <a:noFill/>
        </p:spPr>
      </p:pic>
      <p:pic>
        <p:nvPicPr>
          <p:cNvPr id="4100" name="Picture 4" descr="C:\Users\asus\AppData\Local\Microsoft\Windows\Temporary Internet Files\Content.IE5\DWE1S7M2\MC9002327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39" y="2132856"/>
            <a:ext cx="2368935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Imperativspiel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de-DE" dirty="0" smtClean="0"/>
              <a:t>trinken – Hustensaft (Arzt)</a:t>
            </a:r>
            <a:endParaRPr lang="de-DE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de-DE" dirty="0" smtClean="0"/>
              <a:t>nehmen – Aspirin</a:t>
            </a:r>
          </a:p>
          <a:p>
            <a:r>
              <a:rPr lang="de-DE" dirty="0" smtClean="0"/>
              <a:t>(Arzt)</a:t>
            </a:r>
            <a:endParaRPr lang="de-DE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de-DE" dirty="0" smtClean="0"/>
              <a:t>Junge - Husten</a:t>
            </a:r>
            <a:endParaRPr lang="de-DE" dirty="0"/>
          </a:p>
        </p:txBody>
      </p:sp>
      <p:pic>
        <p:nvPicPr>
          <p:cNvPr id="5122" name="Picture 2" descr="C:\Users\asus\AppData\Local\Microsoft\Windows\Temporary Internet Files\Content.IE5\S2YN3XX7\MC9003981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24944"/>
            <a:ext cx="1647825" cy="1804987"/>
          </a:xfrm>
          <a:prstGeom prst="rect">
            <a:avLst/>
          </a:prstGeom>
          <a:noFill/>
        </p:spPr>
      </p:pic>
      <p:pic>
        <p:nvPicPr>
          <p:cNvPr id="9" name="Picture 2" descr="C:\Users\asus\AppData\Local\Microsoft\Windows\Temporary Internet Files\Content.IE5\078ENCPX\MC9003609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132856"/>
            <a:ext cx="2604987" cy="2952328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de-DE" dirty="0" smtClean="0"/>
              <a:t>Er - Grippe</a:t>
            </a:r>
            <a:endParaRPr lang="de-DE" dirty="0"/>
          </a:p>
        </p:txBody>
      </p:sp>
      <p:pic>
        <p:nvPicPr>
          <p:cNvPr id="5125" name="Picture 5" descr="C:\Users\asus\AppData\Local\Microsoft\Windows\Temporary Internet Files\Content.IE5\S2YN3XX7\MC9004344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9506" y="1977281"/>
            <a:ext cx="2598523" cy="2721843"/>
          </a:xfrm>
          <a:prstGeom prst="rect">
            <a:avLst/>
          </a:prstGeom>
          <a:noFill/>
        </p:spPr>
      </p:pic>
      <p:pic>
        <p:nvPicPr>
          <p:cNvPr id="5126" name="Picture 6" descr="C:\Users\asus\AppData\Local\Microsoft\Windows\Temporary Internet Files\Content.IE5\078ENCPX\MC9002152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86650" y="3212977"/>
            <a:ext cx="1553459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Ergänze!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Imperativ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2276872"/>
          <a:ext cx="7560840" cy="3692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0210"/>
                <a:gridCol w="1890210"/>
                <a:gridCol w="1890210"/>
                <a:gridCol w="1890210"/>
              </a:tblGrid>
              <a:tr h="4761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Singular </a:t>
                      </a:r>
                    </a:p>
                    <a:p>
                      <a:r>
                        <a:rPr lang="de-DE" noProof="0" smtClean="0"/>
                        <a:t>2. Person</a:t>
                      </a:r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Plural </a:t>
                      </a:r>
                    </a:p>
                    <a:p>
                      <a:r>
                        <a:rPr lang="de-DE" noProof="0" dirty="0" smtClean="0"/>
                        <a:t>2. Person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Plural</a:t>
                      </a:r>
                    </a:p>
                    <a:p>
                      <a:r>
                        <a:rPr lang="de-DE" noProof="0" dirty="0" smtClean="0"/>
                        <a:t>3.</a:t>
                      </a:r>
                      <a:r>
                        <a:rPr lang="de-DE" baseline="0" noProof="0" dirty="0" smtClean="0"/>
                        <a:t> Person</a:t>
                      </a:r>
                      <a:endParaRPr lang="de-DE" noProof="0" dirty="0"/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fragen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Frag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Fragt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Fragen Sie!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helfen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Hilf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Helft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Helfen Sie!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sein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Sei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Seid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Seien Sie!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gehen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Geh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Geht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Gehen Sie!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schlafen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Schlaf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Schlaft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Schlafen Sie!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08715">
                <a:tc>
                  <a:txBody>
                    <a:bodyPr/>
                    <a:lstStyle/>
                    <a:p>
                      <a:r>
                        <a:rPr lang="de-DE" sz="2400" noProof="0" smtClean="0">
                          <a:latin typeface="Times New Roman" pitchFamily="18" charset="0"/>
                          <a:cs typeface="Times New Roman" pitchFamily="18" charset="0"/>
                        </a:rPr>
                        <a:t>geben</a:t>
                      </a:r>
                      <a:endParaRPr lang="de-DE" sz="2400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Gib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Gebt</a:t>
                      </a:r>
                      <a:r>
                        <a:rPr lang="cs-CZ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Geben Sie!</a:t>
                      </a:r>
                      <a:endParaRPr lang="de-DE" sz="24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asus\AppData\Local\Microsoft\Windows\Temporary Internet Files\Content.IE5\078ENCPX\MC9000555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0648"/>
            <a:ext cx="3082925" cy="2114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Ergänze!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Mutti,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hilf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mir bitte! (helfen)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bin hungrig. (etwas essen)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Iss etwas!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bin krank. (zum Arzt gehen)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Geh zum Arzt!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arbeite zu viel (Urlaub machen)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Mach Urlaub!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Eva und Martina,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räumt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das Zimmer sofort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auf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! (aufräumen)</a:t>
            </a:r>
          </a:p>
          <a:p>
            <a:pPr algn="just">
              <a:lnSpc>
                <a:spcPct val="150000"/>
              </a:lnSpc>
              <a:buNone/>
            </a:pPr>
            <a:endParaRPr lang="hu-HU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hu-HU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Imperativ</a:t>
            </a:r>
            <a:endParaRPr lang="cs-CZ" sz="4000" dirty="0"/>
          </a:p>
        </p:txBody>
      </p:sp>
      <p:pic>
        <p:nvPicPr>
          <p:cNvPr id="2051" name="Picture 3" descr="C:\Users\asus\AppData\Local\Microsoft\Windows\Temporary Internet Files\Content.IE5\DWE1S7M2\MC9000555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32656"/>
            <a:ext cx="2366962" cy="2384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2800" b="1" dirty="0" smtClean="0">
                <a:latin typeface="Times New Roman" pitchFamily="18" charset="0"/>
                <a:cs typeface="Times New Roman" pitchFamily="18" charset="0"/>
              </a:rPr>
              <a:t>Bilde Imperativ: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kommst nach Hause.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Komm nach Hause!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trinkst einen Tee.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Trink einen Tee!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schreibst einen Brief.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Schreib einen Brief!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gehst zum Arzt.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Geh zum Arzt!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gibst mir das Buch.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Gib mir das Buch!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liest ein Buch.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Lies ein Buch!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schläfst ruhig!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Schlaf ruhig!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fährst langsam.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Fahr langsam!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bist pünktlich.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Sei pünktlich!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Imperativ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asus\AppData\Local\Microsoft\Windows\Temporary Internet Files\Content.IE5\6OC43BRK\MC900055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88640"/>
            <a:ext cx="2160240" cy="20931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(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2.0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.2013)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Gerhard a kol.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deutsch.com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177</TotalTime>
  <Words>574</Words>
  <Application>Microsoft Office PowerPoint</Application>
  <PresentationFormat>Předvádění na obrazovce (4:3)</PresentationFormat>
  <Paragraphs>130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Prezentace aplikace PowerPoint</vt:lpstr>
      <vt:lpstr>Anotace</vt:lpstr>
      <vt:lpstr>Imperativ</vt:lpstr>
      <vt:lpstr>Imperativ</vt:lpstr>
      <vt:lpstr>Imperativ</vt:lpstr>
      <vt:lpstr>Imperativ</vt:lpstr>
      <vt:lpstr>Imperativ</vt:lpstr>
      <vt:lpstr>Imperativ</vt:lpstr>
      <vt:lpstr>Imperativspiel</vt:lpstr>
      <vt:lpstr>Imperativspiel</vt:lpstr>
      <vt:lpstr>Imperativ</vt:lpstr>
      <vt:lpstr>Imperativ</vt:lpstr>
      <vt:lpstr>Imperativ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Martina Coubalová</cp:lastModifiedBy>
  <cp:revision>21</cp:revision>
  <dcterms:created xsi:type="dcterms:W3CDTF">2013-04-01T18:51:26Z</dcterms:created>
  <dcterms:modified xsi:type="dcterms:W3CDTF">2013-06-14T07:01:32Z</dcterms:modified>
</cp:coreProperties>
</file>