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71" r:id="rId10"/>
    <p:sldId id="265" r:id="rId11"/>
    <p:sldId id="264" r:id="rId12"/>
    <p:sldId id="267" r:id="rId13"/>
    <p:sldId id="268" r:id="rId14"/>
    <p:sldId id="269" r:id="rId15"/>
    <p:sldId id="270" r:id="rId16"/>
    <p:sldId id="272" r:id="rId17"/>
    <p:sldId id="273" r:id="rId18"/>
    <p:sldId id="26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10" Type="http://schemas.openxmlformats.org/officeDocument/2006/relationships/image" Target="../media/image6.gi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73631062"/>
              </p:ext>
            </p:extLst>
          </p:nvPr>
        </p:nvGraphicFramePr>
        <p:xfrm>
          <a:off x="683568" y="3429000"/>
          <a:ext cx="8136904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2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VY_32_INOVACE_09A_07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Modalverben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01.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05. 2013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materiál byl vytvořen pro žáky 1. ročníku šestiletého gymnázia přibližně na jednu vyučovací hodinu. Materiál obsahuje výklad nové gramatiky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Modální slovesa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spojen s interaktivním procvičením probírané látky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Cíl vzdělávání: Žáci si zopakují a interaktivně procvičí modální slovesa, která už znají a naučí se modální slovesa nová. Žáci používají správně modální slovesa v ústních i písemných projevech,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Žáci řeší interaktivní cvičení na tabuli.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Materiál je určen k interaktivní výuce.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Wir wiederholen</a:t>
            </a:r>
          </a:p>
          <a:p>
            <a:pPr>
              <a:lnSpc>
                <a:spcPct val="150000"/>
              </a:lnSpc>
              <a:buNone/>
            </a:pPr>
            <a:r>
              <a:rPr lang="de-DE" u="sng" dirty="0" smtClean="0">
                <a:latin typeface="Times New Roman" pitchFamily="18" charset="0"/>
                <a:cs typeface="Times New Roman" pitchFamily="18" charset="0"/>
              </a:rPr>
              <a:t>Konjugiere das Verb</a:t>
            </a:r>
          </a:p>
          <a:p>
            <a:pPr>
              <a:lnSpc>
                <a:spcPct val="150000"/>
              </a:lnSpc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möchten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du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er, sie, es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wir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ihr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Sie, sie</a:t>
            </a:r>
          </a:p>
          <a:p>
            <a:pPr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asus\AppData\Local\Microsoft\Windows\Temporary Internet Files\Content.IE5\S2YN3XX7\MM900286670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636912"/>
            <a:ext cx="3789363" cy="32841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Wir wiederholen</a:t>
            </a:r>
          </a:p>
          <a:p>
            <a:pPr>
              <a:lnSpc>
                <a:spcPct val="150000"/>
              </a:lnSpc>
              <a:buNone/>
            </a:pPr>
            <a:r>
              <a:rPr lang="de-DE" sz="2000" u="sng" dirty="0" smtClean="0">
                <a:latin typeface="Times New Roman" pitchFamily="18" charset="0"/>
                <a:cs typeface="Times New Roman" pitchFamily="18" charset="0"/>
              </a:rPr>
              <a:t>Konjugiere das Verb</a:t>
            </a:r>
          </a:p>
          <a:p>
            <a:pPr>
              <a:lnSpc>
                <a:spcPct val="150000"/>
              </a:lnSpc>
              <a:buNone/>
            </a:pPr>
            <a:r>
              <a:rPr lang="de-DE" sz="2000" b="1" i="1" dirty="0" smtClean="0">
                <a:latin typeface="Times New Roman" pitchFamily="18" charset="0"/>
                <a:cs typeface="Times New Roman" pitchFamily="18" charset="0"/>
              </a:rPr>
              <a:t>können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du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er, sie, es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wir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ihr 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Sie, sie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cs-CZ" sz="4000" dirty="0"/>
          </a:p>
        </p:txBody>
      </p:sp>
      <p:pic>
        <p:nvPicPr>
          <p:cNvPr id="2051" name="Picture 3" descr="C:\Users\asus\AppData\Local\Microsoft\Windows\Temporary Internet Files\Content.IE5\S2YN3XX7\MM900286670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348880"/>
            <a:ext cx="4163714" cy="3608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In den Ferien möchte ich…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möchten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sus\AppData\Local\Microsoft\Windows\Temporary Internet Files\Content.IE5\DWE1S7M2\MC9004375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2348880"/>
            <a:ext cx="1266702" cy="1620000"/>
          </a:xfrm>
          <a:prstGeom prst="rect">
            <a:avLst/>
          </a:prstGeom>
          <a:noFill/>
        </p:spPr>
      </p:pic>
      <p:pic>
        <p:nvPicPr>
          <p:cNvPr id="2052" name="Picture 4" descr="C:\Users\asus\AppData\Local\Microsoft\Windows\Temporary Internet Files\Content.IE5\6OC43BRK\MC9004381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420888"/>
            <a:ext cx="1903107" cy="1296000"/>
          </a:xfrm>
          <a:prstGeom prst="rect">
            <a:avLst/>
          </a:prstGeom>
          <a:noFill/>
        </p:spPr>
      </p:pic>
      <p:pic>
        <p:nvPicPr>
          <p:cNvPr id="2053" name="Picture 5" descr="C:\Users\asus\AppData\Local\Microsoft\Windows\Temporary Internet Files\Content.IE5\DWE1S7M2\MM91000114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276872"/>
            <a:ext cx="1238250" cy="1676400"/>
          </a:xfrm>
          <a:prstGeom prst="rect">
            <a:avLst/>
          </a:prstGeom>
          <a:noFill/>
        </p:spPr>
      </p:pic>
      <p:pic>
        <p:nvPicPr>
          <p:cNvPr id="2054" name="Picture 6" descr="C:\Users\asus\AppData\Local\Microsoft\Windows\Temporary Internet Files\Content.IE5\078ENCPX\MC90004875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204864"/>
            <a:ext cx="1996803" cy="1800000"/>
          </a:xfrm>
          <a:prstGeom prst="rect">
            <a:avLst/>
          </a:prstGeom>
          <a:noFill/>
        </p:spPr>
      </p:pic>
      <p:pic>
        <p:nvPicPr>
          <p:cNvPr id="2055" name="Picture 7" descr="C:\Users\asus\AppData\Local\Microsoft\Windows\Temporary Internet Files\Content.IE5\DWE1S7M2\MC90034332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4437112"/>
            <a:ext cx="1816100" cy="1555750"/>
          </a:xfrm>
          <a:prstGeom prst="rect">
            <a:avLst/>
          </a:prstGeom>
          <a:noFill/>
        </p:spPr>
      </p:pic>
      <p:pic>
        <p:nvPicPr>
          <p:cNvPr id="2056" name="Picture 8" descr="C:\Users\asus\AppData\Local\Microsoft\Windows\Temporary Internet Files\Content.IE5\S2YN3XX7\MC9002956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4221088"/>
            <a:ext cx="1781175" cy="1905000"/>
          </a:xfrm>
          <a:prstGeom prst="rect">
            <a:avLst/>
          </a:prstGeom>
          <a:noFill/>
        </p:spPr>
      </p:pic>
      <p:pic>
        <p:nvPicPr>
          <p:cNvPr id="2057" name="Picture 9" descr="C:\Users\asus\AppData\Local\Microsoft\Windows\Temporary Internet Files\Content.IE5\078ENCPX\MC90023141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4365104"/>
            <a:ext cx="2056250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32097" y="148070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de-DE" dirty="0" smtClean="0"/>
              <a:t>…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kann …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… kann nicht </a:t>
            </a:r>
            <a:r>
              <a:rPr lang="de-DE" dirty="0" smtClean="0"/>
              <a:t>…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können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836712"/>
            <a:ext cx="1586336" cy="162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228184" y="2564904"/>
            <a:ext cx="2448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am Computer arbeiten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asus\AppData\Local\Microsoft\Windows\Temporary Internet Files\Content.IE5\DWE1S7M2\MC9000787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556792"/>
            <a:ext cx="1974041" cy="1620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44008" y="3284984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singen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996952"/>
            <a:ext cx="1719945" cy="10800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164288" y="4221088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Auto fahren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Users\asus\AppData\Local\Microsoft\Windows\Temporary Internet Files\Content.IE5\DWE1S7M2\MC9004405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492896"/>
            <a:ext cx="1690435" cy="16200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971600" y="4221088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schwimmen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4" name="Picture 10" descr="C:\Users\asus\AppData\Local\Microsoft\Windows\Temporary Internet Files\Content.IE5\S2YN3XX7\MC9000540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2060848"/>
            <a:ext cx="1273625" cy="180000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2483768" y="3933056"/>
            <a:ext cx="1601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Fußball spielen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5" name="Picture 11" descr="C:\Users\asus\AppData\Local\Microsoft\Windows\Temporary Internet Files\Content.IE5\6OC43BRK\MC90043632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47664" y="4509120"/>
            <a:ext cx="1440000" cy="1440000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1835696" y="5877272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kochen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6" name="Picture 12" descr="C:\Users\asus\AppData\Local\Microsoft\Windows\Temporary Internet Files\Content.IE5\S2YN3XX7\MC90023755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4365104"/>
            <a:ext cx="1451352" cy="162000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707904" y="6021288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malen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7" name="Picture 13" descr="C:\Users\asus\AppData\Local\Microsoft\Windows\Temporary Internet Files\Content.IE5\6OC43BRK\MC90043442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3789040"/>
            <a:ext cx="1866900" cy="1924050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5364088" y="5877272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tanzen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40" name="Picture 16" descr="C:\Users\asus\AppData\Local\Microsoft\Windows\Temporary Internet Files\Content.IE5\S2YN3XX7\MM910001141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08304" y="4725144"/>
            <a:ext cx="1063636" cy="1440000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7308304" y="6237312"/>
            <a:ext cx="120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Rad fahren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de-DE" u="sng" dirty="0" smtClean="0">
                <a:latin typeface="Times New Roman" pitchFamily="18" charset="0"/>
                <a:cs typeface="Times New Roman" pitchFamily="18" charset="0"/>
              </a:rPr>
              <a:t>Konjugiere das Verb</a:t>
            </a:r>
          </a:p>
          <a:p>
            <a:pPr>
              <a:lnSpc>
                <a:spcPct val="150000"/>
              </a:lnSpc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dürfen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du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er, sie, es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wir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ihr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Sie, sie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asus\AppData\Local\Microsoft\Windows\Temporary Internet Files\Content.IE5\S2YN3XX7\MM900286670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08920"/>
            <a:ext cx="3665859" cy="31770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7632" y="1423756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de-DE" u="sng" dirty="0" smtClean="0">
                <a:latin typeface="Times New Roman" pitchFamily="18" charset="0"/>
                <a:cs typeface="Times New Roman" pitchFamily="18" charset="0"/>
              </a:rPr>
              <a:t>Konjugiere das Verb</a:t>
            </a:r>
          </a:p>
          <a:p>
            <a:pPr>
              <a:lnSpc>
                <a:spcPct val="150000"/>
              </a:lnSpc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müssen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du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er, sie, es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wir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ihr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Sie, sie</a:t>
            </a:r>
          </a:p>
          <a:p>
            <a:pPr>
              <a:buNone/>
            </a:pP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asus\AppData\Local\Microsoft\Windows\Temporary Internet Files\Content.IE5\S2YN3XX7\MM900286670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276872"/>
            <a:ext cx="4141613" cy="3589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400" b="1" dirty="0" smtClean="0">
                <a:latin typeface="Times New Roman" pitchFamily="18" charset="0"/>
                <a:cs typeface="Times New Roman" pitchFamily="18" charset="0"/>
              </a:rPr>
              <a:t>ERGÄNZE 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AS VERB</a:t>
            </a:r>
            <a:r>
              <a:rPr lang="de-DE" sz="2400" b="1" dirty="0" smtClean="0">
                <a:latin typeface="Times New Roman" pitchFamily="18" charset="0"/>
                <a:cs typeface="Times New Roman" pitchFamily="18" charset="0"/>
              </a:rPr>
              <a:t> „DÜRFEN“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1. Das Kind .................. kein Eis essen.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2. ..................... ich ins Kino gehen ?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3. Du ..................... heute nicht fernsehen.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4. Wir ..................... kein Auto fahren.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5. Die Kinder ..................... keinen Kaffee trinken.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6. Hier .................. man nicht parken.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200" b="1" dirty="0" smtClean="0">
                <a:latin typeface="Times New Roman" pitchFamily="18" charset="0"/>
                <a:cs typeface="Times New Roman" pitchFamily="18" charset="0"/>
              </a:rPr>
              <a:t>ERGÄNZE DAS VERB „MÜSSEN“: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1. Du ……………. dein Taschengeld sparen.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2. Ich ...................... morgen in die Schule gehen.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3. Wir ..................... um 19 Uhr zu Hause sein.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4. Die Oma ..................... zum Arzt gehen.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5. ...................... ihr dem Opa im Garten helfen.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6. Sie (Pl.) ........................ den Brief schreiben.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7. Die Schüler ......................... die Hausaufgaben machen. 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8. Meine Eltern ...................... viel arbeiten.</a:t>
            </a:r>
          </a:p>
          <a:p>
            <a:pPr algn="just">
              <a:lnSpc>
                <a:spcPct val="150000"/>
              </a:lnSpc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Ergänze die Sätze:</a:t>
            </a:r>
          </a:p>
          <a:p>
            <a:pPr>
              <a:lnSpc>
                <a:spcPct val="16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kann..</a:t>
            </a:r>
          </a:p>
          <a:p>
            <a:pPr>
              <a:lnSpc>
                <a:spcPct val="16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kann nicht…</a:t>
            </a:r>
          </a:p>
          <a:p>
            <a:pPr>
              <a:lnSpc>
                <a:spcPct val="16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In der Schule muss ich…</a:t>
            </a:r>
          </a:p>
          <a:p>
            <a:pPr>
              <a:lnSpc>
                <a:spcPct val="16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Zu Hause muss ich…</a:t>
            </a:r>
          </a:p>
          <a:p>
            <a:pPr>
              <a:lnSpc>
                <a:spcPct val="16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In der Schule in der Pause darf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ich…</a:t>
            </a:r>
          </a:p>
          <a:p>
            <a:pPr>
              <a:lnSpc>
                <a:spcPct val="16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Im Unterricht darf ich nicht…</a:t>
            </a:r>
          </a:p>
          <a:p>
            <a:pPr>
              <a:lnSpc>
                <a:spcPct val="16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Zu Hause darf ich…</a:t>
            </a:r>
          </a:p>
          <a:p>
            <a:pPr>
              <a:lnSpc>
                <a:spcPct val="16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Zu Hause darf ich nicht…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Wir wiederholen</a:t>
            </a:r>
          </a:p>
          <a:p>
            <a:pPr>
              <a:lnSpc>
                <a:spcPct val="150000"/>
              </a:lnSpc>
              <a:buNone/>
            </a:pPr>
            <a:r>
              <a:rPr lang="de-DE" u="sng" dirty="0" smtClean="0">
                <a:latin typeface="Times New Roman" pitchFamily="18" charset="0"/>
                <a:cs typeface="Times New Roman" pitchFamily="18" charset="0"/>
              </a:rPr>
              <a:t>Konjugiere das Verb</a:t>
            </a:r>
          </a:p>
          <a:p>
            <a:pPr>
              <a:lnSpc>
                <a:spcPct val="150000"/>
              </a:lnSpc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möchten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möchte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du möchtest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er, sie, es möchte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wir möchten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ihr möchtet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Sie, sie möchten</a:t>
            </a:r>
          </a:p>
          <a:p>
            <a:pPr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asus\AppData\Local\Microsoft\Windows\Temporary Internet Files\Content.IE5\S2YN3XX7\MM900286670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916832"/>
            <a:ext cx="4536504" cy="39316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Wir wiederholen</a:t>
            </a:r>
          </a:p>
          <a:p>
            <a:pPr>
              <a:lnSpc>
                <a:spcPct val="150000"/>
              </a:lnSpc>
              <a:buNone/>
            </a:pPr>
            <a:r>
              <a:rPr lang="de-DE" sz="2000" u="sng" dirty="0" smtClean="0">
                <a:latin typeface="Times New Roman" pitchFamily="18" charset="0"/>
                <a:cs typeface="Times New Roman" pitchFamily="18" charset="0"/>
              </a:rPr>
              <a:t>Konjugiere das Verb</a:t>
            </a:r>
          </a:p>
          <a:p>
            <a:pPr>
              <a:lnSpc>
                <a:spcPct val="150000"/>
              </a:lnSpc>
              <a:buNone/>
            </a:pPr>
            <a:r>
              <a:rPr lang="de-DE" sz="2000" b="1" i="1" dirty="0" smtClean="0">
                <a:latin typeface="Times New Roman" pitchFamily="18" charset="0"/>
                <a:cs typeface="Times New Roman" pitchFamily="18" charset="0"/>
              </a:rPr>
              <a:t>können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kann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du kannst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er, sie, es kann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wir können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ihr  könnt</a:t>
            </a: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Sie, sie können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cs-CZ" sz="4000" dirty="0"/>
          </a:p>
        </p:txBody>
      </p:sp>
      <p:pic>
        <p:nvPicPr>
          <p:cNvPr id="6146" name="Picture 2" descr="C:\Users\asus\AppData\Local\Microsoft\Windows\Temporary Internet Files\Content.IE5\S2YN3XX7\MM900286670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916832"/>
            <a:ext cx="4324101" cy="37475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de-DE" u="sng" dirty="0" smtClean="0">
                <a:latin typeface="Times New Roman" pitchFamily="18" charset="0"/>
                <a:cs typeface="Times New Roman" pitchFamily="18" charset="0"/>
              </a:rPr>
              <a:t>Konjugiere das Verb</a:t>
            </a:r>
          </a:p>
          <a:p>
            <a:pPr>
              <a:lnSpc>
                <a:spcPct val="150000"/>
              </a:lnSpc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dürfen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darf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du darfst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er, sie, es darf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wir dürfen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ihr dürftet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Sie, sie dürfen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asus\AppData\Local\Microsoft\Windows\Temporary Internet Files\Content.IE5\S2YN3XX7\MM900286670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08920"/>
            <a:ext cx="3665859" cy="31770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7632" y="1423756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de-DE" u="sng" dirty="0" smtClean="0">
                <a:latin typeface="Times New Roman" pitchFamily="18" charset="0"/>
                <a:cs typeface="Times New Roman" pitchFamily="18" charset="0"/>
              </a:rPr>
              <a:t>Konjugiere das Verb</a:t>
            </a:r>
          </a:p>
          <a:p>
            <a:pPr>
              <a:lnSpc>
                <a:spcPct val="150000"/>
              </a:lnSpc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müssen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muss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du musst 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er, sie, es muss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wir müssen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ihr müsst</a:t>
            </a:r>
          </a:p>
          <a:p>
            <a:pPr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Sie, sie müssen</a:t>
            </a:r>
          </a:p>
          <a:p>
            <a:pPr>
              <a:buNone/>
            </a:pP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asus\AppData\Local\Microsoft\Windows\Temporary Internet Files\Content.IE5\S2YN3XX7\MM900286670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276872"/>
            <a:ext cx="4141613" cy="3589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400" b="1" dirty="0" smtClean="0">
                <a:latin typeface="Times New Roman" pitchFamily="18" charset="0"/>
                <a:cs typeface="Times New Roman" pitchFamily="18" charset="0"/>
              </a:rPr>
              <a:t>ERGÄNZE 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AS VERB</a:t>
            </a:r>
            <a:r>
              <a:rPr lang="de-DE" sz="2400" b="1" dirty="0" smtClean="0">
                <a:latin typeface="Times New Roman" pitchFamily="18" charset="0"/>
                <a:cs typeface="Times New Roman" pitchFamily="18" charset="0"/>
              </a:rPr>
              <a:t> „DÜRFEN“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1. Das Kind </a:t>
            </a:r>
            <a:r>
              <a:rPr lang="de-DE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darf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kein Eis essen.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2. </a:t>
            </a:r>
            <a:r>
              <a:rPr lang="de-DE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Darf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ich ins Kino gehen ?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3. Du </a:t>
            </a:r>
            <a:r>
              <a:rPr lang="de-DE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darfst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heute nicht fernsehen.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4. Wir </a:t>
            </a:r>
            <a:r>
              <a:rPr lang="de-DE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dürfen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kein Auto fahren.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5. Die Kinder </a:t>
            </a:r>
            <a:r>
              <a:rPr lang="de-DE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dürfen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keinen Kaffee trinken.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6. Hier </a:t>
            </a:r>
            <a:r>
              <a:rPr lang="de-DE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darf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man nicht parken.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200" b="1" dirty="0" smtClean="0">
                <a:latin typeface="Times New Roman" pitchFamily="18" charset="0"/>
                <a:cs typeface="Times New Roman" pitchFamily="18" charset="0"/>
              </a:rPr>
              <a:t>ERGÄNZE DAS VERB „MÜSSEN“: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1. Du </a:t>
            </a:r>
            <a:r>
              <a:rPr lang="de-DE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musst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dein Taschengeld sparen.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2. Ich </a:t>
            </a:r>
            <a:r>
              <a:rPr lang="de-DE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muss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morgen in die Schule gehen.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3. Wir </a:t>
            </a:r>
            <a:r>
              <a:rPr lang="de-DE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müssen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um 19 Uhr zu Hause sein.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4. Die Oma </a:t>
            </a:r>
            <a:r>
              <a:rPr lang="de-DE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muss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zum Arzt gehen.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5. </a:t>
            </a:r>
            <a:r>
              <a:rPr lang="de-DE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Müsst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ihr dem Opa im Garten helfen.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6. Sie (Pl.) </a:t>
            </a:r>
            <a:r>
              <a:rPr lang="de-DE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müssen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den Brief schreiben.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7. Die Schüler </a:t>
            </a:r>
            <a:r>
              <a:rPr lang="de-DE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müssen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die Hausaufgaben machen. 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8. Meine Eltern </a:t>
            </a:r>
            <a:r>
              <a:rPr lang="de-DE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müssen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 viel arbeiten.</a:t>
            </a:r>
          </a:p>
          <a:p>
            <a:pPr algn="just">
              <a:lnSpc>
                <a:spcPct val="150000"/>
              </a:lnSpc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Modalverben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140383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Klipart (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01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.0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.2013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– www.office.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Pou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žitá cvičení – archiv autora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NEUNER, Gerhard a kol.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deutsch.com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Německo: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Hueber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2008, ISBN 978-3-19-001658-7. 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droje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89</TotalTime>
  <Words>739</Words>
  <Application>Microsoft Office PowerPoint</Application>
  <PresentationFormat>Předvádění na obrazovce (4:3)</PresentationFormat>
  <Paragraphs>157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Anotace</vt:lpstr>
      <vt:lpstr>Modalverben</vt:lpstr>
      <vt:lpstr>Modalverben</vt:lpstr>
      <vt:lpstr>möchten</vt:lpstr>
      <vt:lpstr>können</vt:lpstr>
      <vt:lpstr>Modalverben</vt:lpstr>
      <vt:lpstr>Modalverben</vt:lpstr>
      <vt:lpstr>Modalverben</vt:lpstr>
      <vt:lpstr>Modalverben</vt:lpstr>
      <vt:lpstr>Modalverben</vt:lpstr>
      <vt:lpstr>Modalverben</vt:lpstr>
      <vt:lpstr>Modalverben</vt:lpstr>
      <vt:lpstr>Modalverben</vt:lpstr>
      <vt:lpstr>Modalverben</vt:lpstr>
      <vt:lpstr>Modalverben</vt:lpstr>
      <vt:lpstr>Modalverben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17</cp:revision>
  <dcterms:created xsi:type="dcterms:W3CDTF">2013-05-01T18:08:11Z</dcterms:created>
  <dcterms:modified xsi:type="dcterms:W3CDTF">2013-08-02T11:06:38Z</dcterms:modified>
</cp:coreProperties>
</file>