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71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9C6F684-12E7-4DFA-BBF3-F015F8C12DA6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E576C52-51E2-4ADC-AF26-022A2AC48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020667"/>
              </p:ext>
            </p:extLst>
          </p:nvPr>
        </p:nvGraphicFramePr>
        <p:xfrm>
          <a:off x="539552" y="3212976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Coubalová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VY_32_INOVACE_09B_03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Einkaufen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My a svět kolem nás (německý jazyk)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lang="de-DE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de-DE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Tento materiál byl vytvořen pro žáky 1. ročníku šestiletého gymnázia přibližně na jednu vyučovací hodinu. Materiál obsahuje výklad nové slovní zásoby </a:t>
            </a:r>
            <a:r>
              <a:rPr lang="de-DE" sz="2400" i="1" dirty="0" err="1" smtClean="0">
                <a:latin typeface="Times New Roman" pitchFamily="18" charset="0"/>
                <a:cs typeface="Times New Roman" pitchFamily="18" charset="0"/>
              </a:rPr>
              <a:t>Nakupov</a:t>
            </a: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ání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 spojen s interaktivním procvičením probírané látky .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Cíl vzdělávání: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Žáci používají správně novou slovní zásobu v ústních i písemných projevech.</a:t>
            </a:r>
            <a:endParaRPr lang="cs-CZ" sz="2400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Žáci řeší interaktivní cvičení na tabuli a digitálním perem či fixem dopisují řešení. Žáky můžeme rozdělit do skupin nebo mohou řešit jednotlivé úlohy samostatně nebo frontálně.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Materiál je určen k interaktivní výuce.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Ergänze den </a:t>
            </a:r>
            <a:r>
              <a:rPr lang="de-DE" sz="2000" dirty="0" err="1" smtClean="0">
                <a:latin typeface="Times New Roman" pitchFamily="18" charset="0"/>
                <a:cs typeface="Times New Roman" pitchFamily="18" charset="0"/>
              </a:rPr>
              <a:t>Wortigel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mit Geschäftstypen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Wo kann man einkaufen?</a:t>
            </a:r>
            <a:endParaRPr lang="cs-CZ" sz="4000" dirty="0"/>
          </a:p>
        </p:txBody>
      </p:sp>
      <p:sp>
        <p:nvSpPr>
          <p:cNvPr id="6" name="Elipsa 5"/>
          <p:cNvSpPr/>
          <p:nvPr/>
        </p:nvSpPr>
        <p:spPr>
          <a:xfrm>
            <a:off x="3275856" y="3212976"/>
            <a:ext cx="2808312" cy="1512168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Geschäftstypen</a:t>
            </a:r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 flipV="1">
            <a:off x="5940152" y="2852936"/>
            <a:ext cx="936104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5652120" y="4581128"/>
            <a:ext cx="180020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4716016" y="4725144"/>
            <a:ext cx="864096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H="1">
            <a:off x="2987824" y="4581128"/>
            <a:ext cx="864096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1979712" y="3933056"/>
            <a:ext cx="1296144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H="1" flipV="1">
            <a:off x="3923928" y="2780928"/>
            <a:ext cx="432048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V="1">
            <a:off x="5148064" y="2636912"/>
            <a:ext cx="36004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>
            <a:stCxn id="6" idx="1"/>
          </p:cNvCxnSpPr>
          <p:nvPr/>
        </p:nvCxnSpPr>
        <p:spPr>
          <a:xfrm flipH="1" flipV="1">
            <a:off x="1691680" y="2996952"/>
            <a:ext cx="1995444" cy="4374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 descr="C:\Users\asus\AppData\Local\Microsoft\Windows\Temporary Internet Files\Content.IE5\V0LPUL7R\MC9004399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581128"/>
            <a:ext cx="1656184" cy="2027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  <a:buNone/>
            </a:pPr>
            <a:r>
              <a:rPr lang="hu-HU" sz="2000" b="1" dirty="0" smtClean="0">
                <a:latin typeface="Times New Roman" pitchFamily="18" charset="0"/>
                <a:cs typeface="Times New Roman" pitchFamily="18" charset="0"/>
              </a:rPr>
              <a:t>Finde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000" b="1" dirty="0" smtClean="0">
                <a:latin typeface="Times New Roman" pitchFamily="18" charset="0"/>
                <a:cs typeface="Times New Roman" pitchFamily="18" charset="0"/>
              </a:rPr>
              <a:t>Produkte zu den folgenden Kategorien.</a:t>
            </a:r>
            <a:endParaRPr lang="de-DE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de-DE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Milchprodukte:________________________________________________</a:t>
            </a:r>
          </a:p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Obst und Gemüse:_____________________________________________</a:t>
            </a:r>
          </a:p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Getränke:____________________________________________________</a:t>
            </a:r>
          </a:p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Kleidung:____________________________________________________</a:t>
            </a:r>
          </a:p>
          <a:p>
            <a:pPr lvl="0" algn="just"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Einkaufen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Welche Abteilungen gibt es?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Einkaufen im Supermarkt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asus\AppData\Local\Microsoft\Windows\Temporary Internet Files\Content.IE5\8BLWQWAB\MC90023328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340768"/>
            <a:ext cx="2436884" cy="180000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4283968" y="5301208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Kuchen und Torten, Fleischwaren,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Obst und Gemüse,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Brot und Brötchen, Kosmetik, Wurstwaren</a:t>
            </a: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C:\Users\asus\AppData\Local\Microsoft\Windows\Temporary Internet Files\Content.IE5\EK4WMHBE\MC90020043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492896"/>
            <a:ext cx="1994758" cy="1867024"/>
          </a:xfrm>
          <a:prstGeom prst="rect">
            <a:avLst/>
          </a:prstGeom>
          <a:noFill/>
        </p:spPr>
      </p:pic>
      <p:pic>
        <p:nvPicPr>
          <p:cNvPr id="2057" name="Picture 9" descr="C:\Users\asus\AppData\Local\Microsoft\Windows\Temporary Internet Files\Content.IE5\EK4WMHBE\MP90022771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653136"/>
            <a:ext cx="2714131" cy="1800000"/>
          </a:xfrm>
          <a:prstGeom prst="rect">
            <a:avLst/>
          </a:prstGeom>
          <a:noFill/>
        </p:spPr>
      </p:pic>
      <p:pic>
        <p:nvPicPr>
          <p:cNvPr id="2063" name="Picture 15" descr="C:\Users\asus\AppData\Local\Microsoft\Windows\Temporary Internet Files\Content.IE5\WY5V51OO\MC90005835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3356992"/>
            <a:ext cx="1912555" cy="1800000"/>
          </a:xfrm>
          <a:prstGeom prst="rect">
            <a:avLst/>
          </a:prstGeom>
          <a:noFill/>
        </p:spPr>
      </p:pic>
      <p:pic>
        <p:nvPicPr>
          <p:cNvPr id="2064" name="Picture 16" descr="C:\Users\asus\AppData\Local\Microsoft\Windows\Temporary Internet Files\Content.IE5\EK4WMHBE\MC90014999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204864"/>
            <a:ext cx="2106086" cy="19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Welche Abteilungen gibt es?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Einkaufen im Supermarkt</a:t>
            </a:r>
            <a:endParaRPr lang="cs-CZ" sz="4000" dirty="0"/>
          </a:p>
        </p:txBody>
      </p:sp>
      <p:sp>
        <p:nvSpPr>
          <p:cNvPr id="6" name="Obdélník 5"/>
          <p:cNvSpPr/>
          <p:nvPr/>
        </p:nvSpPr>
        <p:spPr>
          <a:xfrm>
            <a:off x="4283968" y="5157192"/>
            <a:ext cx="4572000" cy="960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Waschmittel,  Süßigkeiten, Fisch, Milchprodukte, Getränke</a:t>
            </a: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sus\AppData\Local\Microsoft\Windows\Temporary Internet Files\Content.IE5\8BLWQWAB\MC90044186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221088"/>
            <a:ext cx="1742264" cy="1620000"/>
          </a:xfrm>
          <a:prstGeom prst="rect">
            <a:avLst/>
          </a:prstGeom>
          <a:noFill/>
        </p:spPr>
      </p:pic>
      <p:pic>
        <p:nvPicPr>
          <p:cNvPr id="3078" name="Picture 6" descr="C:\Users\asus\AppData\Local\Microsoft\Windows\Temporary Internet Files\Content.IE5\91CIG78A\MC90014998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204864"/>
            <a:ext cx="2277113" cy="2340000"/>
          </a:xfrm>
          <a:prstGeom prst="rect">
            <a:avLst/>
          </a:prstGeom>
          <a:noFill/>
        </p:spPr>
      </p:pic>
      <p:pic>
        <p:nvPicPr>
          <p:cNvPr id="3087" name="Picture 15" descr="C:\Users\asus\AppData\Local\Microsoft\Windows\Temporary Internet Files\Content.IE5\8BLWQWAB\MC90023423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844824"/>
            <a:ext cx="2277367" cy="1980000"/>
          </a:xfrm>
          <a:prstGeom prst="rect">
            <a:avLst/>
          </a:prstGeom>
          <a:noFill/>
        </p:spPr>
      </p:pic>
      <p:pic>
        <p:nvPicPr>
          <p:cNvPr id="3089" name="Picture 17" descr="C:\Users\asus\AppData\Local\Microsoft\Windows\Temporary Internet Files\Content.IE5\8BLWQWAB\MP90044858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132856"/>
            <a:ext cx="1997223" cy="1980000"/>
          </a:xfrm>
          <a:prstGeom prst="rect">
            <a:avLst/>
          </a:prstGeom>
          <a:noFill/>
        </p:spPr>
      </p:pic>
      <p:pic>
        <p:nvPicPr>
          <p:cNvPr id="3090" name="Picture 18" descr="C:\Users\asus\AppData\Local\Microsoft\Windows\Temporary Internet Files\Content.IE5\EK4WMHBE\MC90040619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4797152"/>
            <a:ext cx="1841500" cy="133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04056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de-DE" sz="1600" b="1" dirty="0" smtClean="0">
                <a:latin typeface="Times New Roman" pitchFamily="18" charset="0"/>
                <a:cs typeface="Times New Roman" pitchFamily="18" charset="0"/>
              </a:rPr>
              <a:t>Redemittel:										                                                           </a:t>
            </a:r>
            <a:r>
              <a:rPr lang="de-DE" sz="1600" b="1" i="1" dirty="0" smtClean="0">
                <a:latin typeface="Times New Roman" pitchFamily="18" charset="0"/>
                <a:cs typeface="Times New Roman" pitchFamily="18" charset="0"/>
              </a:rPr>
              <a:t>Verkäufer</a:t>
            </a:r>
          </a:p>
          <a:p>
            <a:pPr algn="just">
              <a:buNone/>
            </a:pPr>
            <a:r>
              <a:rPr lang="de-DE" sz="16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Kunde</a:t>
            </a:r>
            <a:r>
              <a:rPr lang="de-DE" sz="1600" i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de-DE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Ich suche einen/eine/ein ...</a:t>
            </a:r>
            <a:r>
              <a:rPr lang="de-DE" sz="1600" i="1" dirty="0" smtClean="0">
                <a:latin typeface="Times New Roman" pitchFamily="18" charset="0"/>
                <a:cs typeface="Times New Roman" pitchFamily="18" charset="0"/>
              </a:rPr>
              <a:t>					 	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Ich brauche einen/eine/ein ...</a:t>
            </a:r>
          </a:p>
          <a:p>
            <a:pPr algn="just"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Ich nehme einen/eine/ein ...</a:t>
            </a:r>
          </a:p>
          <a:p>
            <a:pPr algn="just"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de-DE" sz="1600" b="1" i="1" dirty="0" smtClean="0">
                <a:latin typeface="Times New Roman" pitchFamily="18" charset="0"/>
                <a:cs typeface="Times New Roman" pitchFamily="18" charset="0"/>
              </a:rPr>
              <a:t>Wie gefällt Ihnen der/die/das ...........?	</a:t>
            </a:r>
            <a:endParaRPr lang="de-DE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de-DE" sz="1600" b="1" i="1" dirty="0" smtClean="0">
                <a:latin typeface="Times New Roman" pitchFamily="18" charset="0"/>
                <a:cs typeface="Times New Roman" pitchFamily="18" charset="0"/>
              </a:rPr>
              <a:t>		Wie finden Sie diesen/diese/dieses .............. hier?</a:t>
            </a:r>
          </a:p>
          <a:p>
            <a:pPr algn="just">
              <a:buNone/>
            </a:pPr>
            <a:r>
              <a:rPr lang="de-DE" sz="1600" b="1" i="1" dirty="0" smtClean="0">
                <a:latin typeface="Times New Roman" pitchFamily="18" charset="0"/>
                <a:cs typeface="Times New Roman" pitchFamily="18" charset="0"/>
              </a:rPr>
              <a:t>                Wie viel brauchen/möchten Sie?</a:t>
            </a:r>
          </a:p>
          <a:p>
            <a:pPr algn="just">
              <a:buNone/>
            </a:pPr>
            <a:r>
              <a:rPr lang="de-DE" sz="1600" b="1" i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Ich nehme/möchte…</a:t>
            </a:r>
          </a:p>
          <a:p>
            <a:pPr algn="just"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Wie viel kostet der/die/das ............?</a:t>
            </a:r>
          </a:p>
          <a:p>
            <a:pPr algn="just">
              <a:buNone/>
            </a:pPr>
            <a:r>
              <a:rPr lang="de-DE" sz="1600" b="1" i="1" dirty="0" smtClean="0">
                <a:latin typeface="Times New Roman" pitchFamily="18" charset="0"/>
                <a:cs typeface="Times New Roman" pitchFamily="18" charset="0"/>
              </a:rPr>
              <a:t>                Der/die/das kostet ................. Euro.</a:t>
            </a:r>
          </a:p>
          <a:p>
            <a:pPr algn="just"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                Möchten Sie …… anprobieren?</a:t>
            </a:r>
          </a:p>
          <a:p>
            <a:pPr algn="just">
              <a:buNone/>
            </a:pPr>
            <a:r>
              <a:rPr lang="de-DE" sz="1600" dirty="0" smtClean="0">
                <a:latin typeface="Times New Roman" pitchFamily="18" charset="0"/>
                <a:cs typeface="Times New Roman" pitchFamily="18" charset="0"/>
              </a:rPr>
              <a:t>		Haben Sie keinen anderen/ keine andere/ kein anderes .............?</a:t>
            </a:r>
          </a:p>
          <a:p>
            <a:pPr algn="just">
              <a:buNone/>
            </a:pPr>
            <a:r>
              <a:rPr lang="de-DE" sz="1600" b="1" i="1" dirty="0" smtClean="0">
                <a:latin typeface="Times New Roman" pitchFamily="18" charset="0"/>
                <a:cs typeface="Times New Roman" pitchFamily="18" charset="0"/>
              </a:rPr>
              <a:t>		Möchten Sie einen .../ eine .../ ein ...?</a:t>
            </a:r>
            <a:endParaRPr lang="de-DE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de-DE" sz="1600" b="1" i="1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Einkaufen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coubalova\Local Settings\Temporary Internet Files\Content.IE5\QN2HY9K1\MC90044146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348880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81328"/>
            <a:ext cx="8435280" cy="45259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Macht Dialoge :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Im Lebensmittelgeschäft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Im Schuhgeschäft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Im Jeansladen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Einkaufen</a:t>
            </a:r>
            <a:endParaRPr lang="cs-CZ" sz="4000" dirty="0"/>
          </a:p>
        </p:txBody>
      </p:sp>
      <p:pic>
        <p:nvPicPr>
          <p:cNvPr id="1027" name="Picture 3" descr="C:\Documents and Settings\coubalova\Local Settings\Temporary Internet Files\Content.IE5\8TU7C9CV\MC9003340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556792"/>
            <a:ext cx="2052712" cy="264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coubalova\Local Settings\Temporary Internet Files\Content.IE5\G1UHSZ8L\MC9002959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65103"/>
            <a:ext cx="3168352" cy="230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coubalova\Local Settings\Temporary Internet Files\Content.IE5\8TU7C9CV\MC90043383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20493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Beantworte die Fragen:</a:t>
            </a:r>
          </a:p>
          <a:p>
            <a:pPr marL="109728" indent="0"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oft gehst du einkaufen?</a:t>
            </a:r>
          </a:p>
          <a:p>
            <a:pPr marL="109728" indent="0"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Wo kaufst du ein?</a:t>
            </a:r>
          </a:p>
          <a:p>
            <a:pPr marL="109728" indent="0"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Kaufst du im Internet ein?</a:t>
            </a:r>
          </a:p>
          <a:p>
            <a:pPr marL="109728" indent="0"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Magst du Einkaufen?</a:t>
            </a:r>
          </a:p>
          <a:p>
            <a:pPr marL="109728" indent="0"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 kaufst du nie?</a:t>
            </a:r>
          </a:p>
          <a:p>
            <a:pPr marL="109728" indent="0"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Wer kauft bei euch zu Hause ein?</a:t>
            </a: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Einkaufen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72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Ergänze den </a:t>
            </a:r>
            <a:r>
              <a:rPr lang="de-DE" sz="2000" dirty="0" err="1" smtClean="0">
                <a:latin typeface="Times New Roman" pitchFamily="18" charset="0"/>
                <a:cs typeface="Times New Roman" pitchFamily="18" charset="0"/>
              </a:rPr>
              <a:t>Wortigel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mit Geschäftstypen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Wo kann man einkaufen?</a:t>
            </a:r>
            <a:endParaRPr lang="cs-CZ" sz="4000" dirty="0"/>
          </a:p>
        </p:txBody>
      </p:sp>
      <p:sp>
        <p:nvSpPr>
          <p:cNvPr id="6" name="Elipsa 5"/>
          <p:cNvSpPr/>
          <p:nvPr/>
        </p:nvSpPr>
        <p:spPr>
          <a:xfrm>
            <a:off x="3275856" y="3212976"/>
            <a:ext cx="2808312" cy="1512168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Geschäftstypen</a:t>
            </a:r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 flipV="1">
            <a:off x="5940152" y="2852936"/>
            <a:ext cx="936104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5652120" y="4581128"/>
            <a:ext cx="180020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4716016" y="4725144"/>
            <a:ext cx="864096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H="1">
            <a:off x="2987824" y="4581128"/>
            <a:ext cx="864096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1979712" y="3933056"/>
            <a:ext cx="1296144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H="1" flipV="1">
            <a:off x="3923928" y="2780928"/>
            <a:ext cx="432048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V="1">
            <a:off x="5148064" y="2636912"/>
            <a:ext cx="36004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>
            <a:stCxn id="6" idx="1"/>
          </p:cNvCxnSpPr>
          <p:nvPr/>
        </p:nvCxnSpPr>
        <p:spPr>
          <a:xfrm flipH="1" flipV="1">
            <a:off x="1691680" y="2996952"/>
            <a:ext cx="1995444" cy="4374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 descr="C:\Users\asus\AppData\Local\Microsoft\Windows\Temporary Internet Files\Content.IE5\V0LPUL7R\MC9004399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581128"/>
            <a:ext cx="1656184" cy="2027763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5364088" y="2060848"/>
            <a:ext cx="1745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In der Boutique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563888" y="2420888"/>
            <a:ext cx="1486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Im Kaufhaus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48264" y="2636912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Auf dem Markt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092280" y="5445224"/>
            <a:ext cx="1729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Im Supermarkt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788024" y="5949280"/>
            <a:ext cx="2268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Im Secondhandladen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1720" y="5445224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Im Sportgeschäft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51520" y="4005064"/>
            <a:ext cx="1563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Im CD-Laden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79512" y="2564904"/>
            <a:ext cx="2242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Im Schmuckgeschäft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  <a:buNone/>
            </a:pPr>
            <a:r>
              <a:rPr lang="hu-HU" sz="2000" b="1" dirty="0" smtClean="0">
                <a:latin typeface="Times New Roman" pitchFamily="18" charset="0"/>
                <a:cs typeface="Times New Roman" pitchFamily="18" charset="0"/>
              </a:rPr>
              <a:t>Finde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000" b="1" dirty="0" smtClean="0">
                <a:latin typeface="Times New Roman" pitchFamily="18" charset="0"/>
                <a:cs typeface="Times New Roman" pitchFamily="18" charset="0"/>
              </a:rPr>
              <a:t>Produkte zu den folgenden Kategorien.</a:t>
            </a:r>
            <a:endParaRPr lang="de-DE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de-DE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Milchprodukte: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Käse, Quark, Jogurt, Milch…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Obst und Gemüse: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Tomaten, Bananen, Kiwis, Orangen, Äpfel…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Getränke: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Mineralwasser, Orangensaft, Tee, Kaffee, Milch…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Kleidung: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Pullover, Hose, Kleid, T-Shirt, Top, Schuhe Bluse…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Einkaufen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Welche Abteilungen gibt es?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Einkaufen im Supermarkt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asus\AppData\Local\Microsoft\Windows\Temporary Internet Files\Content.IE5\8BLWQWAB\MC90023328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340768"/>
            <a:ext cx="2436884" cy="180000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4283968" y="5301208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Kuchen und Torten, Fleischwaren,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Obst und Gemüse,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Brot und Brötchen, Kosmetik, Wurstwaren</a:t>
            </a: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C:\Users\asus\AppData\Local\Microsoft\Windows\Temporary Internet Files\Content.IE5\EK4WMHBE\MC90020043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492896"/>
            <a:ext cx="1994758" cy="1867024"/>
          </a:xfrm>
          <a:prstGeom prst="rect">
            <a:avLst/>
          </a:prstGeom>
          <a:noFill/>
        </p:spPr>
      </p:pic>
      <p:pic>
        <p:nvPicPr>
          <p:cNvPr id="2057" name="Picture 9" descr="C:\Users\asus\AppData\Local\Microsoft\Windows\Temporary Internet Files\Content.IE5\EK4WMHBE\MP90022771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653136"/>
            <a:ext cx="2714131" cy="1800000"/>
          </a:xfrm>
          <a:prstGeom prst="rect">
            <a:avLst/>
          </a:prstGeom>
          <a:noFill/>
        </p:spPr>
      </p:pic>
      <p:pic>
        <p:nvPicPr>
          <p:cNvPr id="2063" name="Picture 15" descr="C:\Users\asus\AppData\Local\Microsoft\Windows\Temporary Internet Files\Content.IE5\WY5V51OO\MC90005835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3356992"/>
            <a:ext cx="1912555" cy="1800000"/>
          </a:xfrm>
          <a:prstGeom prst="rect">
            <a:avLst/>
          </a:prstGeom>
          <a:noFill/>
        </p:spPr>
      </p:pic>
      <p:pic>
        <p:nvPicPr>
          <p:cNvPr id="2064" name="Picture 16" descr="C:\Users\asus\AppData\Local\Microsoft\Windows\Temporary Internet Files\Content.IE5\EK4WMHBE\MC90014999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204864"/>
            <a:ext cx="2106086" cy="1980000"/>
          </a:xfrm>
          <a:prstGeom prst="rect">
            <a:avLst/>
          </a:prstGeom>
          <a:noFill/>
        </p:spPr>
      </p:pic>
      <p:cxnSp>
        <p:nvCxnSpPr>
          <p:cNvPr id="11" name="Přímá spojovací čára 10"/>
          <p:cNvCxnSpPr/>
          <p:nvPr/>
        </p:nvCxnSpPr>
        <p:spPr>
          <a:xfrm flipH="1" flipV="1">
            <a:off x="4499992" y="4365104"/>
            <a:ext cx="1008112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H="1" flipV="1">
            <a:off x="7596336" y="3212976"/>
            <a:ext cx="72008" cy="2232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H="1" flipV="1">
            <a:off x="3923928" y="5877272"/>
            <a:ext cx="86409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H="1" flipV="1">
            <a:off x="6444208" y="5013176"/>
            <a:ext cx="72008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H="1" flipV="1">
            <a:off x="1547664" y="4149080"/>
            <a:ext cx="3888432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V="1">
            <a:off x="7380312" y="3212976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Welche Abteilungen gibt es?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Einkaufen im Supermarkt</a:t>
            </a:r>
            <a:endParaRPr lang="cs-CZ" sz="4000" dirty="0"/>
          </a:p>
        </p:txBody>
      </p:sp>
      <p:sp>
        <p:nvSpPr>
          <p:cNvPr id="6" name="Obdélník 5"/>
          <p:cNvSpPr/>
          <p:nvPr/>
        </p:nvSpPr>
        <p:spPr>
          <a:xfrm>
            <a:off x="4283968" y="5157192"/>
            <a:ext cx="4572000" cy="960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Waschmittel,  Süßigkeiten, Fisch, Milchprodukte, Getränke</a:t>
            </a: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sus\AppData\Local\Microsoft\Windows\Temporary Internet Files\Content.IE5\8BLWQWAB\MC90044186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221088"/>
            <a:ext cx="1742264" cy="1620000"/>
          </a:xfrm>
          <a:prstGeom prst="rect">
            <a:avLst/>
          </a:prstGeom>
          <a:noFill/>
        </p:spPr>
      </p:pic>
      <p:pic>
        <p:nvPicPr>
          <p:cNvPr id="3078" name="Picture 6" descr="C:\Users\asus\AppData\Local\Microsoft\Windows\Temporary Internet Files\Content.IE5\91CIG78A\MC90014998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204864"/>
            <a:ext cx="2277113" cy="2340000"/>
          </a:xfrm>
          <a:prstGeom prst="rect">
            <a:avLst/>
          </a:prstGeom>
          <a:noFill/>
        </p:spPr>
      </p:pic>
      <p:pic>
        <p:nvPicPr>
          <p:cNvPr id="3087" name="Picture 15" descr="C:\Users\asus\AppData\Local\Microsoft\Windows\Temporary Internet Files\Content.IE5\8BLWQWAB\MC90023423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844824"/>
            <a:ext cx="2277367" cy="1980000"/>
          </a:xfrm>
          <a:prstGeom prst="rect">
            <a:avLst/>
          </a:prstGeom>
          <a:noFill/>
        </p:spPr>
      </p:pic>
      <p:pic>
        <p:nvPicPr>
          <p:cNvPr id="3089" name="Picture 17" descr="C:\Users\asus\AppData\Local\Microsoft\Windows\Temporary Internet Files\Content.IE5\8BLWQWAB\MP90044858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132856"/>
            <a:ext cx="1997223" cy="1980000"/>
          </a:xfrm>
          <a:prstGeom prst="rect">
            <a:avLst/>
          </a:prstGeom>
          <a:noFill/>
        </p:spPr>
      </p:pic>
      <p:pic>
        <p:nvPicPr>
          <p:cNvPr id="3090" name="Picture 18" descr="C:\Users\asus\AppData\Local\Microsoft\Windows\Temporary Internet Files\Content.IE5\EK4WMHBE\MC90040619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4797152"/>
            <a:ext cx="1841500" cy="1333500"/>
          </a:xfrm>
          <a:prstGeom prst="rect">
            <a:avLst/>
          </a:prstGeom>
          <a:noFill/>
        </p:spPr>
      </p:pic>
      <p:cxnSp>
        <p:nvCxnSpPr>
          <p:cNvPr id="11" name="Přímá spojovací čára 10"/>
          <p:cNvCxnSpPr/>
          <p:nvPr/>
        </p:nvCxnSpPr>
        <p:spPr>
          <a:xfrm flipH="1" flipV="1">
            <a:off x="3131840" y="4149080"/>
            <a:ext cx="2088232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H="1">
            <a:off x="4283968" y="5589240"/>
            <a:ext cx="2088232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H="1" flipV="1">
            <a:off x="6012160" y="4581128"/>
            <a:ext cx="216024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V="1">
            <a:off x="7524328" y="3861048"/>
            <a:ext cx="216024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H="1" flipV="1">
            <a:off x="1979712" y="4653136"/>
            <a:ext cx="5688632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Použité obrázky jsou ze souboru Klipart (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.2013)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Použitá cvičení – archiv autora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NEUNER,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Gerhard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kol.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deutsch.com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Německo: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Hueber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2008, ISBN 978-3-19-001658-7. 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droje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152</TotalTime>
  <Words>422</Words>
  <Application>Microsoft Office PowerPoint</Application>
  <PresentationFormat>Předvádění na obrazovce (4:3)</PresentationFormat>
  <Paragraphs>97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Prezentace aplikace PowerPoint</vt:lpstr>
      <vt:lpstr>ANOTACE</vt:lpstr>
      <vt:lpstr>Wo kann man einkaufen?</vt:lpstr>
      <vt:lpstr>Einkaufen</vt:lpstr>
      <vt:lpstr>Einkaufen im Supermarkt</vt:lpstr>
      <vt:lpstr>Einkaufen im Supermarkt</vt:lpstr>
      <vt:lpstr>Einkaufen</vt:lpstr>
      <vt:lpstr>Einkaufen</vt:lpstr>
      <vt:lpstr>Einkaufen</vt:lpstr>
      <vt:lpstr>Wo kann man einkaufen?</vt:lpstr>
      <vt:lpstr>Einkaufen</vt:lpstr>
      <vt:lpstr>Einkaufen im Supermarkt</vt:lpstr>
      <vt:lpstr>Einkaufen im Supermarkt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Martina Coubalová</cp:lastModifiedBy>
  <cp:revision>25</cp:revision>
  <dcterms:created xsi:type="dcterms:W3CDTF">2013-03-24T17:11:06Z</dcterms:created>
  <dcterms:modified xsi:type="dcterms:W3CDTF">2013-06-13T11:46:51Z</dcterms:modified>
</cp:coreProperties>
</file>