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4" r:id="rId7"/>
    <p:sldId id="266" r:id="rId8"/>
    <p:sldId id="263" r:id="rId9"/>
    <p:sldId id="265" r:id="rId10"/>
    <p:sldId id="267" r:id="rId11"/>
    <p:sldId id="268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286" autoAdjust="0"/>
  </p:normalViewPr>
  <p:slideViewPr>
    <p:cSldViewPr>
      <p:cViewPr>
        <p:scale>
          <a:sx n="76" d="100"/>
          <a:sy n="76" d="100"/>
        </p:scale>
        <p:origin x="-523" y="-5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008414A-ED4D-4649-90F2-2B8340E73E32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ECCCF3C-9243-4782-B253-00AAA5861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08414A-ED4D-4649-90F2-2B8340E73E32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CCCF3C-9243-4782-B253-00AAA5861E6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08414A-ED4D-4649-90F2-2B8340E73E32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CCCF3C-9243-4782-B253-00AAA5861E6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08414A-ED4D-4649-90F2-2B8340E73E32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CCCF3C-9243-4782-B253-00AAA5861E6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08414A-ED4D-4649-90F2-2B8340E73E32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CCCF3C-9243-4782-B253-00AAA5861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08414A-ED4D-4649-90F2-2B8340E73E32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CCCF3C-9243-4782-B253-00AAA5861E6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08414A-ED4D-4649-90F2-2B8340E73E32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CCCF3C-9243-4782-B253-00AAA5861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008414A-ED4D-4649-90F2-2B8340E73E32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CCCF3C-9243-4782-B253-00AAA5861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008414A-ED4D-4649-90F2-2B8340E73E32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ECCCF3C-9243-4782-B253-00AAA5861E6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08414A-ED4D-4649-90F2-2B8340E73E32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CCCF3C-9243-4782-B253-00AAA5861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08414A-ED4D-4649-90F2-2B8340E73E32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CCCF3C-9243-4782-B253-00AAA5861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008414A-ED4D-4649-90F2-2B8340E73E32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7ECCCF3C-9243-4782-B253-00AAA5861E6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7" Type="http://schemas.openxmlformats.org/officeDocument/2006/relationships/image" Target="../media/image22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wmf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7" Type="http://schemas.openxmlformats.org/officeDocument/2006/relationships/image" Target="../media/image22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wmf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7795196"/>
              </p:ext>
            </p:extLst>
          </p:nvPr>
        </p:nvGraphicFramePr>
        <p:xfrm>
          <a:off x="755576" y="3212976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Martina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Coubalová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VY_32_INOVACE_09B_04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Gesund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bleiben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My a svět kolem nás (německý jazyk)</a:t>
                      </a: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21.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4. 2013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Anotace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algn="just">
              <a:lnSpc>
                <a:spcPct val="150000"/>
              </a:lnSpc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Tento materiál byl vytvořen pro žáky 1. ročníku šestiletého gymnázia přibližně na jednu vyučovací hodinu. Materiál obsahuje výklad nové slovní zásoby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Části těla a nemoci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a je spojen s interaktivním procvičením probírané látky .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Cíl vzdělávání: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Žáci používají správně novou slovní zásobu v ústních i písemných projevech.</a:t>
            </a:r>
            <a:endParaRPr lang="cs-CZ" sz="2800" i="1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Žáci řeší interaktivní cvičení na tabuli a digitálním perem či fixem dopisují řešení. Žáky můžeme rozdělit do skupin nebo mohou řešit jednotlivé úlohy samostatně nebo frontálně. 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Materiál je určen k interaktivní výuce. 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Die Körperteile – das Gesicht,-e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sus\AppData\Local\Microsoft\Windows\Temporary Internet Files\Content.IE5\6GXNY5GW\MC90002814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556792"/>
            <a:ext cx="1358279" cy="1440000"/>
          </a:xfrm>
          <a:prstGeom prst="rect">
            <a:avLst/>
          </a:prstGeom>
          <a:noFill/>
        </p:spPr>
      </p:pic>
      <p:pic>
        <p:nvPicPr>
          <p:cNvPr id="1027" name="Picture 3" descr="C:\Users\asus\AppData\Local\Microsoft\Windows\Temporary Internet Files\Content.IE5\CT3YD1B3\MC90005516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3212976"/>
            <a:ext cx="965820" cy="1440000"/>
          </a:xfrm>
          <a:prstGeom prst="rect">
            <a:avLst/>
          </a:prstGeom>
          <a:noFill/>
        </p:spPr>
      </p:pic>
      <p:pic>
        <p:nvPicPr>
          <p:cNvPr id="1028" name="Picture 4" descr="C:\Users\asus\AppData\Local\Microsoft\Windows\Temporary Internet Files\Content.IE5\V0LPUL7R\MC90002617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5013176"/>
            <a:ext cx="1942660" cy="1440000"/>
          </a:xfrm>
          <a:prstGeom prst="rect">
            <a:avLst/>
          </a:prstGeom>
          <a:noFill/>
        </p:spPr>
      </p:pic>
      <p:pic>
        <p:nvPicPr>
          <p:cNvPr id="1029" name="Picture 5" descr="C:\Users\asus\AppData\Local\Microsoft\Windows\Temporary Internet Files\Content.IE5\D0JNZP81\MC90001527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8024" y="1556792"/>
            <a:ext cx="1235605" cy="1440000"/>
          </a:xfrm>
          <a:prstGeom prst="rect">
            <a:avLst/>
          </a:prstGeom>
          <a:noFill/>
        </p:spPr>
      </p:pic>
      <p:pic>
        <p:nvPicPr>
          <p:cNvPr id="1034" name="Picture 10" descr="C:\Users\asus\AppData\Local\Microsoft\Windows\Temporary Internet Files\Content.IE5\V0LPUL7R\MC900436391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27984" y="3212976"/>
            <a:ext cx="2115919" cy="1440000"/>
          </a:xfrm>
          <a:prstGeom prst="rect">
            <a:avLst/>
          </a:prstGeom>
          <a:noFill/>
        </p:spPr>
      </p:pic>
      <p:pic>
        <p:nvPicPr>
          <p:cNvPr id="1035" name="Picture 11" descr="C:\Users\asus\AppData\Local\Microsoft\Windows\Temporary Internet Files\Content.IE5\CT3YD1B3\MC90044060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44008" y="4869160"/>
            <a:ext cx="1828800" cy="1828800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2267744" y="1844824"/>
            <a:ext cx="147348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Die Nase, -n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411760" y="3717032"/>
            <a:ext cx="149207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Das Ohr, -en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699792" y="5589240"/>
            <a:ext cx="153144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Das Auge, -n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156176" y="2060848"/>
            <a:ext cx="230704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Der Zahn, die Zähne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516216" y="5517232"/>
            <a:ext cx="22535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Das Haar, die Haare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516216" y="3501008"/>
            <a:ext cx="247696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Der Mund, die Münde</a:t>
            </a:r>
          </a:p>
          <a:p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Die Lippe, -n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Die Körperteile</a:t>
            </a:r>
            <a:endParaRPr lang="cs-CZ" sz="4000" dirty="0"/>
          </a:p>
        </p:txBody>
      </p:sp>
      <p:pic>
        <p:nvPicPr>
          <p:cNvPr id="2057" name="Picture 9" descr="C:\Users\asus\AppData\Local\Microsoft\Windows\Temporary Internet Files\Content.IE5\D0JNZP81\MC900053352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1340768"/>
            <a:ext cx="3785741" cy="5400600"/>
          </a:xfrm>
          <a:prstGeom prst="rect">
            <a:avLst/>
          </a:prstGeom>
          <a:noFill/>
        </p:spPr>
      </p:pic>
      <p:cxnSp>
        <p:nvCxnSpPr>
          <p:cNvPr id="15" name="Přímá spojovací šipka 14"/>
          <p:cNvCxnSpPr/>
          <p:nvPr/>
        </p:nvCxnSpPr>
        <p:spPr>
          <a:xfrm>
            <a:off x="2195736" y="1772816"/>
            <a:ext cx="1368152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827584" y="1412776"/>
            <a:ext cx="126028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Der Kopf</a:t>
            </a:r>
          </a:p>
          <a:p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Die Köpfe</a:t>
            </a:r>
            <a:endParaRPr lang="de-DE" sz="20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0" name="Přímá spojovací šipka 19"/>
          <p:cNvCxnSpPr/>
          <p:nvPr/>
        </p:nvCxnSpPr>
        <p:spPr>
          <a:xfrm flipV="1">
            <a:off x="2411760" y="2492896"/>
            <a:ext cx="1728192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1043608" y="2348880"/>
            <a:ext cx="12025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Der Hals</a:t>
            </a:r>
          </a:p>
          <a:p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Die Hälse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6" name="Přímá spojovací šipka 25"/>
          <p:cNvCxnSpPr/>
          <p:nvPr/>
        </p:nvCxnSpPr>
        <p:spPr>
          <a:xfrm flipV="1">
            <a:off x="2051720" y="3501008"/>
            <a:ext cx="1368152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611560" y="3717032"/>
            <a:ext cx="133107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Der Arm, e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2" name="Přímá spojovací šipka 31"/>
          <p:cNvCxnSpPr/>
          <p:nvPr/>
        </p:nvCxnSpPr>
        <p:spPr>
          <a:xfrm flipH="1">
            <a:off x="6948264" y="2060848"/>
            <a:ext cx="288032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6444208" y="1628800"/>
            <a:ext cx="235032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Die Hand, die Hände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7" name="Přímá spojovací šipka 36"/>
          <p:cNvCxnSpPr/>
          <p:nvPr/>
        </p:nvCxnSpPr>
        <p:spPr>
          <a:xfrm flipH="1" flipV="1">
            <a:off x="6444208" y="3212976"/>
            <a:ext cx="288032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6876256" y="3717032"/>
            <a:ext cx="150489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Der Finger, -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44" name="Přímá spojovací šipka 43"/>
          <p:cNvCxnSpPr/>
          <p:nvPr/>
        </p:nvCxnSpPr>
        <p:spPr>
          <a:xfrm flipH="1" flipV="1">
            <a:off x="4860032" y="2924944"/>
            <a:ext cx="1080120" cy="14401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ovéPole 48"/>
          <p:cNvSpPr txBox="1"/>
          <p:nvPr/>
        </p:nvSpPr>
        <p:spPr>
          <a:xfrm>
            <a:off x="5724128" y="4365104"/>
            <a:ext cx="23471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Die Brust, die Brüste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1" name="Přímá spojovací šipka 50"/>
          <p:cNvCxnSpPr/>
          <p:nvPr/>
        </p:nvCxnSpPr>
        <p:spPr>
          <a:xfrm flipV="1">
            <a:off x="2987824" y="3645024"/>
            <a:ext cx="1800200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TextovéPole 54"/>
          <p:cNvSpPr txBox="1"/>
          <p:nvPr/>
        </p:nvSpPr>
        <p:spPr>
          <a:xfrm>
            <a:off x="395536" y="4293096"/>
            <a:ext cx="25635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Der Bauch, die Bäuche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8" name="Přímá spojovací šipka 57"/>
          <p:cNvCxnSpPr/>
          <p:nvPr/>
        </p:nvCxnSpPr>
        <p:spPr>
          <a:xfrm flipV="1">
            <a:off x="2699792" y="5085184"/>
            <a:ext cx="1440160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ovéPole 62"/>
          <p:cNvSpPr txBox="1"/>
          <p:nvPr/>
        </p:nvSpPr>
        <p:spPr>
          <a:xfrm>
            <a:off x="1187624" y="5013176"/>
            <a:ext cx="13949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Das Bein,-e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65" name="Přímá spojovací šipka 64"/>
          <p:cNvCxnSpPr/>
          <p:nvPr/>
        </p:nvCxnSpPr>
        <p:spPr>
          <a:xfrm flipV="1">
            <a:off x="3059832" y="5301208"/>
            <a:ext cx="864096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TextovéPole 68"/>
          <p:cNvSpPr txBox="1"/>
          <p:nvPr/>
        </p:nvSpPr>
        <p:spPr>
          <a:xfrm>
            <a:off x="1763688" y="5517232"/>
            <a:ext cx="13596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Das Knie, -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8" name="Picture 10" descr="C:\Users\asus\AppData\Local\Microsoft\Windows\Temporary Internet Files\Content.IE5\CT3YD1B3\MC90034965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5229200"/>
            <a:ext cx="792637" cy="1440000"/>
          </a:xfrm>
          <a:prstGeom prst="rect">
            <a:avLst/>
          </a:prstGeom>
          <a:noFill/>
        </p:spPr>
      </p:pic>
      <p:cxnSp>
        <p:nvCxnSpPr>
          <p:cNvPr id="72" name="Přímá spojovací šipka 71"/>
          <p:cNvCxnSpPr/>
          <p:nvPr/>
        </p:nvCxnSpPr>
        <p:spPr>
          <a:xfrm flipH="1" flipV="1">
            <a:off x="6372200" y="5445224"/>
            <a:ext cx="864096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" name="TextovéPole 76"/>
          <p:cNvSpPr txBox="1"/>
          <p:nvPr/>
        </p:nvSpPr>
        <p:spPr>
          <a:xfrm>
            <a:off x="7308304" y="5373216"/>
            <a:ext cx="14093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Die Zehe,-n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9" name="Přímá spojovací šipka 78"/>
          <p:cNvCxnSpPr/>
          <p:nvPr/>
        </p:nvCxnSpPr>
        <p:spPr>
          <a:xfrm flipH="1" flipV="1">
            <a:off x="5292080" y="6237312"/>
            <a:ext cx="1440160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" name="TextovéPole 80"/>
          <p:cNvSpPr txBox="1"/>
          <p:nvPr/>
        </p:nvSpPr>
        <p:spPr>
          <a:xfrm>
            <a:off x="6804248" y="6237312"/>
            <a:ext cx="205056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Der Fuß, die Füße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Beantworte: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de-DE" sz="3200" dirty="0" smtClean="0">
                <a:latin typeface="Times New Roman" pitchFamily="18" charset="0"/>
                <a:cs typeface="Times New Roman" pitchFamily="18" charset="0"/>
              </a:rPr>
              <a:t>Was brauchst du zum Essen?</a:t>
            </a:r>
          </a:p>
          <a:p>
            <a:pPr>
              <a:buNone/>
            </a:pPr>
            <a:r>
              <a:rPr lang="de-DE" sz="3200" dirty="0" smtClean="0">
                <a:latin typeface="Times New Roman" pitchFamily="18" charset="0"/>
                <a:cs typeface="Times New Roman" pitchFamily="18" charset="0"/>
              </a:rPr>
              <a:t>_______________________________________</a:t>
            </a:r>
          </a:p>
          <a:p>
            <a:r>
              <a:rPr lang="de-DE" sz="3200" dirty="0" smtClean="0">
                <a:latin typeface="Times New Roman" pitchFamily="18" charset="0"/>
                <a:cs typeface="Times New Roman" pitchFamily="18" charset="0"/>
              </a:rPr>
              <a:t>Was brauchst du zum Tanzen?</a:t>
            </a:r>
          </a:p>
          <a:p>
            <a:pPr>
              <a:buNone/>
            </a:pPr>
            <a:r>
              <a:rPr lang="de-DE" sz="3200" dirty="0" smtClean="0">
                <a:latin typeface="Times New Roman" pitchFamily="18" charset="0"/>
                <a:cs typeface="Times New Roman" pitchFamily="18" charset="0"/>
              </a:rPr>
              <a:t>_______________________________________</a:t>
            </a:r>
          </a:p>
          <a:p>
            <a:r>
              <a:rPr lang="de-DE" sz="3200" dirty="0" smtClean="0">
                <a:latin typeface="Times New Roman" pitchFamily="18" charset="0"/>
                <a:cs typeface="Times New Roman" pitchFamily="18" charset="0"/>
              </a:rPr>
              <a:t>Was brauchst du zum Radfahren?</a:t>
            </a:r>
          </a:p>
          <a:p>
            <a:pPr>
              <a:buNone/>
            </a:pPr>
            <a:r>
              <a:rPr lang="de-DE" sz="3200" dirty="0" smtClean="0">
                <a:latin typeface="Times New Roman" pitchFamily="18" charset="0"/>
                <a:cs typeface="Times New Roman" pitchFamily="18" charset="0"/>
              </a:rPr>
              <a:t>_______________________________________</a:t>
            </a:r>
          </a:p>
          <a:p>
            <a:r>
              <a:rPr lang="de-DE" sz="3200" dirty="0" smtClean="0">
                <a:latin typeface="Times New Roman" pitchFamily="18" charset="0"/>
                <a:cs typeface="Times New Roman" pitchFamily="18" charset="0"/>
              </a:rPr>
              <a:t>Was brauchst du zum </a:t>
            </a:r>
            <a:r>
              <a:rPr lang="de-DE" sz="3200" dirty="0" err="1" smtClean="0">
                <a:latin typeface="Times New Roman" pitchFamily="18" charset="0"/>
                <a:cs typeface="Times New Roman" pitchFamily="18" charset="0"/>
              </a:rPr>
              <a:t>Mathelernen</a:t>
            </a:r>
            <a:r>
              <a:rPr lang="de-DE" sz="32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>
              <a:buNone/>
            </a:pPr>
            <a:r>
              <a:rPr lang="de-DE" sz="3200" dirty="0" smtClean="0">
                <a:latin typeface="Times New Roman" pitchFamily="18" charset="0"/>
                <a:cs typeface="Times New Roman" pitchFamily="18" charset="0"/>
              </a:rPr>
              <a:t>_______________________________________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75419" y="1475474"/>
            <a:ext cx="8229600" cy="4525963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Er hat Knieschmerzen.</a:t>
            </a:r>
          </a:p>
          <a:p>
            <a:pPr algn="just">
              <a:lnSpc>
                <a:spcPct val="150000"/>
              </a:lnSpc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Sein Knie tut weh und blutet.</a:t>
            </a:r>
          </a:p>
          <a:p>
            <a:pPr algn="just">
              <a:lnSpc>
                <a:spcPct val="150000"/>
              </a:lnSpc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Das Knie tut ihm weh.</a:t>
            </a:r>
            <a:endParaRPr lang="de-DE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Was hat er?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asus\AppData\Local\Microsoft\Windows\Temporary Internet Files\Content.IE5\EK4WMHBE\MC90023204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2492896"/>
            <a:ext cx="3240360" cy="3547817"/>
          </a:xfrm>
          <a:prstGeom prst="rect">
            <a:avLst/>
          </a:prstGeom>
          <a:noFill/>
        </p:spPr>
      </p:pic>
      <p:sp>
        <p:nvSpPr>
          <p:cNvPr id="5" name="Elipsa 4"/>
          <p:cNvSpPr/>
          <p:nvPr/>
        </p:nvSpPr>
        <p:spPr>
          <a:xfrm>
            <a:off x="683568" y="4149080"/>
            <a:ext cx="3816424" cy="2016224"/>
          </a:xfrm>
          <a:prstGeom prst="ellipse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de-DE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wehtun</a:t>
            </a:r>
          </a:p>
          <a:p>
            <a:pPr algn="ctr">
              <a:lnSpc>
                <a:spcPct val="150000"/>
              </a:lnSpc>
            </a:pPr>
            <a:r>
              <a:rPr lang="de-DE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Der Schmerz, -en</a:t>
            </a:r>
          </a:p>
          <a:p>
            <a:pPr algn="ctr"/>
            <a:endParaRPr lang="de-DE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/>
              <a:t>Was haben Sie?</a:t>
            </a:r>
            <a:endParaRPr lang="de-DE" sz="4000" dirty="0"/>
          </a:p>
        </p:txBody>
      </p:sp>
      <p:pic>
        <p:nvPicPr>
          <p:cNvPr id="4098" name="Picture 2" descr="C:\Users\asus\AppData\Local\Microsoft\Windows\Temporary Internet Files\Content.IE5\91CIG78A\MC9004257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4365104"/>
            <a:ext cx="1879600" cy="1625600"/>
          </a:xfrm>
          <a:prstGeom prst="rect">
            <a:avLst/>
          </a:prstGeom>
          <a:noFill/>
        </p:spPr>
      </p:pic>
      <p:pic>
        <p:nvPicPr>
          <p:cNvPr id="4100" name="Picture 4" descr="C:\Users\asus\AppData\Local\Microsoft\Windows\Temporary Internet Files\Content.IE5\EK4WMHBE\MC90043440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772816"/>
            <a:ext cx="1718446" cy="1800000"/>
          </a:xfrm>
          <a:prstGeom prst="rect">
            <a:avLst/>
          </a:prstGeom>
          <a:noFill/>
        </p:spPr>
      </p:pic>
      <p:pic>
        <p:nvPicPr>
          <p:cNvPr id="4101" name="Picture 5" descr="C:\Users\asus\AppData\Local\Microsoft\Windows\Temporary Internet Files\Content.IE5\8BLWQWAB\MC90035043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8064" y="5045075"/>
            <a:ext cx="1112838" cy="1812925"/>
          </a:xfrm>
          <a:prstGeom prst="rect">
            <a:avLst/>
          </a:prstGeom>
          <a:noFill/>
        </p:spPr>
      </p:pic>
      <p:pic>
        <p:nvPicPr>
          <p:cNvPr id="4103" name="Picture 7" descr="C:\Users\asus\AppData\Local\Microsoft\Windows\Temporary Internet Files\Content.IE5\WY5V51OO\MC90043010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60032" y="1196752"/>
            <a:ext cx="1374775" cy="1828800"/>
          </a:xfrm>
          <a:prstGeom prst="rect">
            <a:avLst/>
          </a:prstGeom>
          <a:noFill/>
        </p:spPr>
      </p:pic>
      <p:pic>
        <p:nvPicPr>
          <p:cNvPr id="4104" name="Picture 8" descr="C:\Users\asus\AppData\Local\Microsoft\Windows\Temporary Internet Files\Content.IE5\EK4WMHBE\MC90033257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04048" y="3140968"/>
            <a:ext cx="1639887" cy="18621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60000"/>
              </a:lnSpc>
            </a:pPr>
            <a:r>
              <a:rPr lang="de-DE" sz="2200" dirty="0" smtClean="0">
                <a:latin typeface="Times New Roman" pitchFamily="18" charset="0"/>
                <a:cs typeface="Times New Roman" pitchFamily="18" charset="0"/>
              </a:rPr>
              <a:t>Zahnschmerzen haben</a:t>
            </a:r>
          </a:p>
          <a:p>
            <a:pPr algn="just">
              <a:lnSpc>
                <a:spcPct val="160000"/>
              </a:lnSpc>
            </a:pPr>
            <a:r>
              <a:rPr lang="de-DE" sz="2200" dirty="0" smtClean="0">
                <a:latin typeface="Times New Roman" pitchFamily="18" charset="0"/>
                <a:cs typeface="Times New Roman" pitchFamily="18" charset="0"/>
              </a:rPr>
              <a:t>erkältet sein</a:t>
            </a:r>
          </a:p>
          <a:p>
            <a:pPr algn="just">
              <a:lnSpc>
                <a:spcPct val="160000"/>
              </a:lnSpc>
            </a:pPr>
            <a:r>
              <a:rPr lang="de-DE" sz="2200" dirty="0" smtClean="0">
                <a:latin typeface="Times New Roman" pitchFamily="18" charset="0"/>
                <a:cs typeface="Times New Roman" pitchFamily="18" charset="0"/>
              </a:rPr>
              <a:t>Fieber haben</a:t>
            </a:r>
          </a:p>
          <a:p>
            <a:pPr algn="just">
              <a:lnSpc>
                <a:spcPct val="160000"/>
              </a:lnSpc>
            </a:pPr>
            <a:r>
              <a:rPr lang="de-DE" sz="2200" dirty="0" smtClean="0">
                <a:latin typeface="Times New Roman" pitchFamily="18" charset="0"/>
                <a:cs typeface="Times New Roman" pitchFamily="18" charset="0"/>
              </a:rPr>
              <a:t>Kopfschmerzen  haben</a:t>
            </a:r>
          </a:p>
          <a:p>
            <a:pPr algn="just">
              <a:lnSpc>
                <a:spcPct val="160000"/>
              </a:lnSpc>
            </a:pPr>
            <a:r>
              <a:rPr lang="de-DE" sz="2200" dirty="0" smtClean="0">
                <a:latin typeface="Times New Roman" pitchFamily="18" charset="0"/>
                <a:cs typeface="Times New Roman" pitchFamily="18" charset="0"/>
              </a:rPr>
              <a:t>mein Arm ist gebrochen</a:t>
            </a:r>
          </a:p>
          <a:p>
            <a:pPr algn="just">
              <a:lnSpc>
                <a:spcPct val="160000"/>
              </a:lnSpc>
            </a:pPr>
            <a:r>
              <a:rPr lang="de-DE" sz="2200" dirty="0" smtClean="0">
                <a:latin typeface="Times New Roman" pitchFamily="18" charset="0"/>
                <a:cs typeface="Times New Roman" pitchFamily="18" charset="0"/>
              </a:rPr>
              <a:t>Husten haben</a:t>
            </a:r>
          </a:p>
          <a:p>
            <a:pPr algn="just">
              <a:lnSpc>
                <a:spcPct val="160000"/>
              </a:lnSpc>
            </a:pPr>
            <a:r>
              <a:rPr lang="de-DE" sz="2200" dirty="0" smtClean="0">
                <a:latin typeface="Times New Roman" pitchFamily="18" charset="0"/>
                <a:cs typeface="Times New Roman" pitchFamily="18" charset="0"/>
              </a:rPr>
              <a:t>Schnupfen haben</a:t>
            </a:r>
          </a:p>
          <a:p>
            <a:pPr algn="just">
              <a:lnSpc>
                <a:spcPct val="160000"/>
              </a:lnSpc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Sie sind krank!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4" descr="C:\Users\asus\AppData\Local\Microsoft\Windows\Temporary Internet Files\Content.IE5\V0LPUL7R\MC90034745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764704"/>
            <a:ext cx="1796018" cy="1620000"/>
          </a:xfrm>
          <a:prstGeom prst="rect">
            <a:avLst/>
          </a:prstGeom>
          <a:noFill/>
        </p:spPr>
      </p:pic>
      <p:pic>
        <p:nvPicPr>
          <p:cNvPr id="2050" name="Picture 2" descr="C:\Users\asus\AppData\Local\Microsoft\Windows\Temporary Internet Files\Content.IE5\WY5V51OO\MC9000533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1556792"/>
            <a:ext cx="1255712" cy="1397000"/>
          </a:xfrm>
          <a:prstGeom prst="rect">
            <a:avLst/>
          </a:prstGeom>
          <a:noFill/>
        </p:spPr>
      </p:pic>
      <p:pic>
        <p:nvPicPr>
          <p:cNvPr id="6" name="Picture 3" descr="C:\Users\asus\AppData\Local\Microsoft\Windows\Temporary Internet Files\Content.IE5\EK4WMHBE\MC90029907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6216" y="4941168"/>
            <a:ext cx="2065773" cy="1620000"/>
          </a:xfrm>
          <a:prstGeom prst="rect">
            <a:avLst/>
          </a:prstGeom>
          <a:noFill/>
        </p:spPr>
      </p:pic>
      <p:pic>
        <p:nvPicPr>
          <p:cNvPr id="7" name="Picture 2" descr="C:\Users\asus\AppData\Local\Microsoft\Windows\Temporary Internet Files\Content.IE5\D0JNZP81\MC90041149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64088" y="3068960"/>
            <a:ext cx="1507460" cy="1440000"/>
          </a:xfrm>
          <a:prstGeom prst="rect">
            <a:avLst/>
          </a:prstGeom>
          <a:noFill/>
        </p:spPr>
      </p:pic>
      <p:pic>
        <p:nvPicPr>
          <p:cNvPr id="2052" name="Picture 4" descr="C:\Users\asus\AppData\Local\Microsoft\Windows\Temporary Internet Files\Content.IE5\EK4WMHBE\MC90033257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92280" y="2780928"/>
            <a:ext cx="1395412" cy="1828800"/>
          </a:xfrm>
          <a:prstGeom prst="rect">
            <a:avLst/>
          </a:prstGeom>
          <a:noFill/>
        </p:spPr>
      </p:pic>
      <p:pic>
        <p:nvPicPr>
          <p:cNvPr id="2054" name="Picture 6" descr="C:\Users\asus\AppData\Local\Microsoft\Windows\Temporary Internet Files\Content.IE5\8BLWQWAB\MC90036099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303713" y="4616450"/>
            <a:ext cx="1595437" cy="18081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 algn="just">
              <a:lnSpc>
                <a:spcPct val="150000"/>
              </a:lnSpc>
              <a:buNone/>
            </a:pPr>
            <a:r>
              <a:rPr lang="hu-HU" sz="2400" dirty="0" smtClean="0">
                <a:latin typeface="Times New Roman" pitchFamily="18" charset="0"/>
                <a:cs typeface="Times New Roman" pitchFamily="18" charset="0"/>
              </a:rPr>
              <a:t>Was machst du, wenn du krank bist?</a:t>
            </a:r>
          </a:p>
          <a:p>
            <a:pPr marL="109728" lvl="0" indent="0" algn="just">
              <a:lnSpc>
                <a:spcPct val="150000"/>
              </a:lnSpc>
              <a:buNone/>
            </a:pPr>
            <a:r>
              <a:rPr lang="hu-HU" sz="2400" dirty="0" smtClean="0">
                <a:latin typeface="Times New Roman" pitchFamily="18" charset="0"/>
                <a:cs typeface="Times New Roman" pitchFamily="18" charset="0"/>
              </a:rPr>
              <a:t>Wie oft bist du krank?</a:t>
            </a:r>
          </a:p>
          <a:p>
            <a:pPr marL="109728" lvl="0" indent="0" algn="just">
              <a:lnSpc>
                <a:spcPct val="150000"/>
              </a:lnSpc>
              <a:buNone/>
            </a:pPr>
            <a:r>
              <a:rPr lang="hu-HU" sz="2400" dirty="0" smtClean="0">
                <a:latin typeface="Times New Roman" pitchFamily="18" charset="0"/>
                <a:cs typeface="Times New Roman" pitchFamily="18" charset="0"/>
              </a:rPr>
              <a:t>Was machst du </a:t>
            </a: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für deine Gesundheit?</a:t>
            </a:r>
            <a:endParaRPr lang="hu-HU" sz="2400" dirty="0" smtClean="0">
              <a:latin typeface="Times New Roman" pitchFamily="18" charset="0"/>
              <a:cs typeface="Times New Roman" pitchFamily="18" charset="0"/>
            </a:endParaRPr>
          </a:p>
          <a:p>
            <a:pPr lvl="0" algn="just">
              <a:lnSpc>
                <a:spcPct val="150000"/>
              </a:lnSpc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Fragen zum Thema - Gesundheit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/>
              <a:t>Was haben Sie?</a:t>
            </a:r>
            <a:endParaRPr lang="de-DE" sz="4000" dirty="0"/>
          </a:p>
        </p:txBody>
      </p:sp>
      <p:pic>
        <p:nvPicPr>
          <p:cNvPr id="4098" name="Picture 2" descr="C:\Users\asus\AppData\Local\Microsoft\Windows\Temporary Internet Files\Content.IE5\91CIG78A\MC9004257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293096"/>
            <a:ext cx="1879600" cy="1625600"/>
          </a:xfrm>
          <a:prstGeom prst="rect">
            <a:avLst/>
          </a:prstGeom>
          <a:noFill/>
        </p:spPr>
      </p:pic>
      <p:pic>
        <p:nvPicPr>
          <p:cNvPr id="4100" name="Picture 4" descr="C:\Users\asus\AppData\Local\Microsoft\Windows\Temporary Internet Files\Content.IE5\EK4WMHBE\MC90043440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772816"/>
            <a:ext cx="1718446" cy="1800000"/>
          </a:xfrm>
          <a:prstGeom prst="rect">
            <a:avLst/>
          </a:prstGeom>
          <a:noFill/>
        </p:spPr>
      </p:pic>
      <p:pic>
        <p:nvPicPr>
          <p:cNvPr id="4101" name="Picture 5" descr="C:\Users\asus\AppData\Local\Microsoft\Windows\Temporary Internet Files\Content.IE5\8BLWQWAB\MC900350439[1].wmf"/>
          <p:cNvPicPr>
            <a:picLocks noChangeAspect="1" noChangeArrowheads="1"/>
          </p:cNvPicPr>
          <p:nvPr/>
        </p:nvPicPr>
        <p:blipFill>
          <a:blip r:embed="rId4" cstate="print"/>
          <a:srcRect t="10156"/>
          <a:stretch>
            <a:fillRect/>
          </a:stretch>
        </p:blipFill>
        <p:spPr bwMode="auto">
          <a:xfrm>
            <a:off x="4860032" y="5229200"/>
            <a:ext cx="1112838" cy="1628800"/>
          </a:xfrm>
          <a:prstGeom prst="rect">
            <a:avLst/>
          </a:prstGeom>
          <a:noFill/>
        </p:spPr>
      </p:pic>
      <p:pic>
        <p:nvPicPr>
          <p:cNvPr id="4103" name="Picture 7" descr="C:\Users\asus\AppData\Local\Microsoft\Windows\Temporary Internet Files\Content.IE5\WY5V51OO\MC90043010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139952" y="1268760"/>
            <a:ext cx="1374775" cy="1828800"/>
          </a:xfrm>
          <a:prstGeom prst="rect">
            <a:avLst/>
          </a:prstGeom>
          <a:noFill/>
        </p:spPr>
      </p:pic>
      <p:pic>
        <p:nvPicPr>
          <p:cNvPr id="4104" name="Picture 8" descr="C:\Users\asus\AppData\Local\Microsoft\Windows\Temporary Internet Files\Content.IE5\EK4WMHBE\MC90033257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44008" y="3284984"/>
            <a:ext cx="1639887" cy="1862138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2267744" y="1916832"/>
            <a:ext cx="1899879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Mir ist übel.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Ich bin krank.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Ich habe Grippe.</a:t>
            </a:r>
          </a:p>
          <a:p>
            <a:pPr>
              <a:lnSpc>
                <a:spcPct val="150000"/>
              </a:lnSpc>
            </a:pPr>
            <a:endParaRPr lang="de-DE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907704" y="4437112"/>
            <a:ext cx="2953309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Ich habe Augenschmerzen.</a:t>
            </a:r>
          </a:p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Ich habe ein blaues Auge.</a:t>
            </a:r>
          </a:p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Mein Auge tut weh.</a:t>
            </a:r>
          </a:p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Das Auge tut mir weh.</a:t>
            </a:r>
          </a:p>
          <a:p>
            <a:pPr algn="just">
              <a:lnSpc>
                <a:spcPct val="150000"/>
              </a:lnSpc>
            </a:pPr>
            <a:endParaRPr lang="de-DE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652120" y="1484784"/>
            <a:ext cx="2868093" cy="1421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Ich habe Rückenscherzen.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Mein Rücken tut weh.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Der Rücken tut mir weh.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300192" y="3140968"/>
            <a:ext cx="2550698" cy="17045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Ich habe Kopfschmerzen.</a:t>
            </a:r>
          </a:p>
          <a:p>
            <a:pPr>
              <a:lnSpc>
                <a:spcPct val="150000"/>
              </a:lnSpc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Mein Kopf tut weh.</a:t>
            </a:r>
          </a:p>
          <a:p>
            <a:pPr>
              <a:lnSpc>
                <a:spcPct val="150000"/>
              </a:lnSpc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Der Kopf tut mir weh.</a:t>
            </a:r>
          </a:p>
          <a:p>
            <a:pPr>
              <a:lnSpc>
                <a:spcPct val="150000"/>
              </a:lnSpc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Ich habe Migräne.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012160" y="5229200"/>
            <a:ext cx="2810385" cy="1421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Ich habe Zahnschmerzen.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Mein Zahn tut weh.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Der Zahn tut mir weh.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60000"/>
              </a:lnSpc>
            </a:pPr>
            <a:r>
              <a:rPr lang="de-DE" sz="2200" dirty="0" smtClean="0">
                <a:latin typeface="Times New Roman" pitchFamily="18" charset="0"/>
                <a:cs typeface="Times New Roman" pitchFamily="18" charset="0"/>
              </a:rPr>
              <a:t>Zahnschmerzen haben</a:t>
            </a:r>
          </a:p>
          <a:p>
            <a:pPr algn="just">
              <a:lnSpc>
                <a:spcPct val="160000"/>
              </a:lnSpc>
            </a:pPr>
            <a:r>
              <a:rPr lang="de-DE" sz="2200" dirty="0" smtClean="0">
                <a:latin typeface="Times New Roman" pitchFamily="18" charset="0"/>
                <a:cs typeface="Times New Roman" pitchFamily="18" charset="0"/>
              </a:rPr>
              <a:t>erkältet sein</a:t>
            </a:r>
          </a:p>
          <a:p>
            <a:pPr algn="just">
              <a:lnSpc>
                <a:spcPct val="160000"/>
              </a:lnSpc>
            </a:pPr>
            <a:r>
              <a:rPr lang="de-DE" sz="2200" dirty="0" smtClean="0">
                <a:latin typeface="Times New Roman" pitchFamily="18" charset="0"/>
                <a:cs typeface="Times New Roman" pitchFamily="18" charset="0"/>
              </a:rPr>
              <a:t>Fieber haben</a:t>
            </a:r>
          </a:p>
          <a:p>
            <a:pPr algn="just">
              <a:lnSpc>
                <a:spcPct val="160000"/>
              </a:lnSpc>
            </a:pPr>
            <a:r>
              <a:rPr lang="de-DE" sz="2200" dirty="0" smtClean="0">
                <a:latin typeface="Times New Roman" pitchFamily="18" charset="0"/>
                <a:cs typeface="Times New Roman" pitchFamily="18" charset="0"/>
              </a:rPr>
              <a:t>Kopfschmerzen  haben</a:t>
            </a:r>
          </a:p>
          <a:p>
            <a:pPr algn="just">
              <a:lnSpc>
                <a:spcPct val="160000"/>
              </a:lnSpc>
            </a:pPr>
            <a:r>
              <a:rPr lang="de-DE" sz="2200" dirty="0" smtClean="0">
                <a:latin typeface="Times New Roman" pitchFamily="18" charset="0"/>
                <a:cs typeface="Times New Roman" pitchFamily="18" charset="0"/>
              </a:rPr>
              <a:t>mein Arm ist gebrochen</a:t>
            </a:r>
          </a:p>
          <a:p>
            <a:pPr algn="just">
              <a:lnSpc>
                <a:spcPct val="160000"/>
              </a:lnSpc>
            </a:pPr>
            <a:r>
              <a:rPr lang="de-DE" sz="2200" dirty="0" smtClean="0">
                <a:latin typeface="Times New Roman" pitchFamily="18" charset="0"/>
                <a:cs typeface="Times New Roman" pitchFamily="18" charset="0"/>
              </a:rPr>
              <a:t>Husten haben</a:t>
            </a:r>
          </a:p>
          <a:p>
            <a:pPr algn="just">
              <a:lnSpc>
                <a:spcPct val="160000"/>
              </a:lnSpc>
            </a:pPr>
            <a:r>
              <a:rPr lang="de-DE" sz="2200" dirty="0" smtClean="0">
                <a:latin typeface="Times New Roman" pitchFamily="18" charset="0"/>
                <a:cs typeface="Times New Roman" pitchFamily="18" charset="0"/>
              </a:rPr>
              <a:t>Schnupfen haben</a:t>
            </a:r>
          </a:p>
          <a:p>
            <a:pPr algn="just">
              <a:lnSpc>
                <a:spcPct val="160000"/>
              </a:lnSpc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Sie sind krank!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4" descr="C:\Users\asus\AppData\Local\Microsoft\Windows\Temporary Internet Files\Content.IE5\V0LPUL7R\MC90034745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764704"/>
            <a:ext cx="1796018" cy="1620000"/>
          </a:xfrm>
          <a:prstGeom prst="rect">
            <a:avLst/>
          </a:prstGeom>
          <a:noFill/>
        </p:spPr>
      </p:pic>
      <p:pic>
        <p:nvPicPr>
          <p:cNvPr id="2050" name="Picture 2" descr="C:\Users\asus\AppData\Local\Microsoft\Windows\Temporary Internet Files\Content.IE5\WY5V51OO\MC9000533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1556792"/>
            <a:ext cx="1255712" cy="1397000"/>
          </a:xfrm>
          <a:prstGeom prst="rect">
            <a:avLst/>
          </a:prstGeom>
          <a:noFill/>
        </p:spPr>
      </p:pic>
      <p:pic>
        <p:nvPicPr>
          <p:cNvPr id="6" name="Picture 3" descr="C:\Users\asus\AppData\Local\Microsoft\Windows\Temporary Internet Files\Content.IE5\EK4WMHBE\MC90029907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6216" y="4941168"/>
            <a:ext cx="2065773" cy="1620000"/>
          </a:xfrm>
          <a:prstGeom prst="rect">
            <a:avLst/>
          </a:prstGeom>
          <a:noFill/>
        </p:spPr>
      </p:pic>
      <p:pic>
        <p:nvPicPr>
          <p:cNvPr id="7" name="Picture 2" descr="C:\Users\asus\AppData\Local\Microsoft\Windows\Temporary Internet Files\Content.IE5\D0JNZP81\MC90041149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64088" y="3068960"/>
            <a:ext cx="1507460" cy="1440000"/>
          </a:xfrm>
          <a:prstGeom prst="rect">
            <a:avLst/>
          </a:prstGeom>
          <a:noFill/>
        </p:spPr>
      </p:pic>
      <p:pic>
        <p:nvPicPr>
          <p:cNvPr id="2052" name="Picture 4" descr="C:\Users\asus\AppData\Local\Microsoft\Windows\Temporary Internet Files\Content.IE5\EK4WMHBE\MC90033257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92280" y="2780928"/>
            <a:ext cx="1395412" cy="1828800"/>
          </a:xfrm>
          <a:prstGeom prst="rect">
            <a:avLst/>
          </a:prstGeom>
          <a:noFill/>
        </p:spPr>
      </p:pic>
      <p:pic>
        <p:nvPicPr>
          <p:cNvPr id="2054" name="Picture 6" descr="C:\Users\asus\AppData\Local\Microsoft\Windows\Temporary Internet Files\Content.IE5\8BLWQWAB\MC90036099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303713" y="4616450"/>
            <a:ext cx="1595437" cy="1808163"/>
          </a:xfrm>
          <a:prstGeom prst="rect">
            <a:avLst/>
          </a:prstGeom>
          <a:noFill/>
        </p:spPr>
      </p:pic>
      <p:cxnSp>
        <p:nvCxnSpPr>
          <p:cNvPr id="11" name="Přímá spojovací čára 10"/>
          <p:cNvCxnSpPr/>
          <p:nvPr/>
        </p:nvCxnSpPr>
        <p:spPr>
          <a:xfrm flipV="1">
            <a:off x="3419872" y="1772816"/>
            <a:ext cx="3672408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2267744" y="2420888"/>
            <a:ext cx="20162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2267744" y="2564904"/>
            <a:ext cx="2592288" cy="22322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2339752" y="3068960"/>
            <a:ext cx="4824536" cy="22322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flipV="1">
            <a:off x="3491880" y="3573016"/>
            <a:ext cx="2160240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flipV="1">
            <a:off x="3707904" y="3861048"/>
            <a:ext cx="4104456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2483768" y="4797152"/>
            <a:ext cx="2232248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2843808" y="5445224"/>
            <a:ext cx="1728192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 flipV="1">
            <a:off x="2915816" y="2708920"/>
            <a:ext cx="1728192" cy="26642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Použité obrázky jsou ze souboru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Klipart - www.office.microsoft.com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21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.2013)</a:t>
            </a:r>
            <a:endParaRPr lang="de-DE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Použitá cvičení – archiv autora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NEUNER,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Gerhard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a kol. </a:t>
            </a:r>
            <a:r>
              <a:rPr lang="cs-CZ" sz="2000" i="1" dirty="0" err="1" smtClean="0">
                <a:latin typeface="Times New Roman" pitchFamily="18" charset="0"/>
                <a:cs typeface="Times New Roman" pitchFamily="18" charset="0"/>
              </a:rPr>
              <a:t>deutsch.com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 1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Německo: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Hueber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2008, ISBN 978-3-19-001658-7. 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4000" smtClean="0">
                <a:latin typeface="Times New Roman" pitchFamily="18" charset="0"/>
                <a:cs typeface="Times New Roman" pitchFamily="18" charset="0"/>
              </a:rPr>
              <a:t>droje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118</TotalTime>
  <Words>476</Words>
  <Application>Microsoft Office PowerPoint</Application>
  <PresentationFormat>Předvádění na obrazovce (4:3)</PresentationFormat>
  <Paragraphs>97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Shluk</vt:lpstr>
      <vt:lpstr>Prezentace aplikace PowerPoint</vt:lpstr>
      <vt:lpstr>Anotace</vt:lpstr>
      <vt:lpstr>Die Körperteile – das Gesicht,-e</vt:lpstr>
      <vt:lpstr>Die Körperteile</vt:lpstr>
      <vt:lpstr>Beantworte:</vt:lpstr>
      <vt:lpstr>Was hat er?</vt:lpstr>
      <vt:lpstr>Was haben Sie?</vt:lpstr>
      <vt:lpstr>Sie sind krank!</vt:lpstr>
      <vt:lpstr>Fragen zum Thema - Gesundheit</vt:lpstr>
      <vt:lpstr>Was haben Sie?</vt:lpstr>
      <vt:lpstr>Sie sind krank!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asus</dc:creator>
  <cp:lastModifiedBy>jitka</cp:lastModifiedBy>
  <cp:revision>20</cp:revision>
  <dcterms:created xsi:type="dcterms:W3CDTF">2013-03-24T17:27:21Z</dcterms:created>
  <dcterms:modified xsi:type="dcterms:W3CDTF">2013-08-02T12:04:30Z</dcterms:modified>
</cp:coreProperties>
</file>