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60" r:id="rId7"/>
    <p:sldId id="261" r:id="rId8"/>
    <p:sldId id="264" r:id="rId9"/>
    <p:sldId id="265" r:id="rId10"/>
    <p:sldId id="262" r:id="rId11"/>
    <p:sldId id="267" r:id="rId12"/>
    <p:sldId id="268" r:id="rId13"/>
    <p:sldId id="266" r:id="rId14"/>
    <p:sldId id="263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F6F04-6A16-4CCA-8C04-69943B5EF0C6}" type="datetimeFigureOut">
              <a:rPr lang="cs-CZ" smtClean="0"/>
              <a:pPr/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1ED9D-3370-4980-A43C-630201637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Číslovky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číslovkách.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Vyjadřují počet, množství nebo pořadí.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836712"/>
            <a:ext cx="12241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4.</a:t>
            </a: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923928" y="436510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třetí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83671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jedna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42088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dvakrát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580526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čtyřnásobný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6165304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patero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2290" name="Picture 2" descr="Sloupce zlatých minc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1828800" cy="1828800"/>
          </a:xfrm>
          <a:prstGeom prst="rect">
            <a:avLst/>
          </a:prstGeom>
          <a:noFill/>
        </p:spPr>
      </p:pic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60648"/>
            <a:ext cx="1828800" cy="1828800"/>
          </a:xfrm>
          <a:prstGeom prst="rect">
            <a:avLst/>
          </a:prstGeom>
          <a:noFill/>
        </p:spPr>
      </p:pic>
      <p:pic>
        <p:nvPicPr>
          <p:cNvPr id="12292" name="Picture 4" descr="Lidé na stupni vít&amp;ecaron;z&amp;uring;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276872"/>
            <a:ext cx="1828800" cy="1828800"/>
          </a:xfrm>
          <a:prstGeom prst="rect">
            <a:avLst/>
          </a:prstGeom>
          <a:noFill/>
        </p:spPr>
      </p:pic>
      <p:pic>
        <p:nvPicPr>
          <p:cNvPr id="12294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77072"/>
            <a:ext cx="1828800" cy="1828800"/>
          </a:xfrm>
          <a:prstGeom prst="rect">
            <a:avLst/>
          </a:prstGeom>
          <a:noFill/>
        </p:spPr>
      </p:pic>
      <p:pic>
        <p:nvPicPr>
          <p:cNvPr id="12296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22108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2564904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šestkrát </a:t>
            </a:r>
            <a:r>
              <a:rPr lang="cs-CZ" sz="3200" dirty="0" smtClean="0"/>
              <a:t>více žab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9664" y="2060848"/>
            <a:ext cx="2052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devět</a:t>
            </a:r>
            <a:r>
              <a:rPr lang="cs-CZ" sz="3200" dirty="0" smtClean="0"/>
              <a:t> ryb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429000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osm</a:t>
            </a:r>
            <a:r>
              <a:rPr lang="cs-CZ" sz="3200" dirty="0" smtClean="0"/>
              <a:t> chapadel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6093296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desátý</a:t>
            </a:r>
            <a:r>
              <a:rPr lang="cs-CZ" sz="3200" dirty="0" smtClean="0"/>
              <a:t> had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609329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sedmero</a:t>
            </a:r>
            <a:r>
              <a:rPr lang="cs-CZ" sz="3200" dirty="0" smtClean="0"/>
              <a:t> </a:t>
            </a:r>
            <a:r>
              <a:rPr lang="cs-CZ" sz="3200" dirty="0" smtClean="0"/>
              <a:t>kuřátek</a:t>
            </a:r>
            <a:endParaRPr lang="cs-CZ" sz="3200" dirty="0"/>
          </a:p>
        </p:txBody>
      </p:sp>
      <p:pic>
        <p:nvPicPr>
          <p:cNvPr id="11268" name="Picture 4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1392" y="0"/>
            <a:ext cx="2161456" cy="2161456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852936"/>
            <a:ext cx="1828800" cy="1828800"/>
          </a:xfrm>
          <a:prstGeom prst="rect">
            <a:avLst/>
          </a:prstGeom>
          <a:noFill/>
        </p:spPr>
      </p:pic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293096"/>
            <a:ext cx="1828800" cy="1828800"/>
          </a:xfrm>
          <a:prstGeom prst="rect">
            <a:avLst/>
          </a:prstGeom>
          <a:noFill/>
        </p:spPr>
      </p:pic>
      <p:pic>
        <p:nvPicPr>
          <p:cNvPr id="1127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221088"/>
            <a:ext cx="1828800" cy="1828800"/>
          </a:xfrm>
          <a:prstGeom prst="rect">
            <a:avLst/>
          </a:prstGeom>
          <a:noFill/>
        </p:spPr>
      </p:pic>
      <p:pic>
        <p:nvPicPr>
          <p:cNvPr id="1127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54868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229200"/>
            <a:ext cx="29523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několikanásobní</a:t>
            </a:r>
            <a:r>
              <a:rPr lang="cs-CZ" sz="3200" dirty="0" smtClean="0"/>
              <a:t> mistři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5085184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třetí</a:t>
            </a:r>
            <a:r>
              <a:rPr lang="cs-CZ" sz="3200" dirty="0" smtClean="0"/>
              <a:t> gól</a:t>
            </a:r>
            <a:endParaRPr lang="cs-CZ" sz="3200" dirty="0"/>
          </a:p>
        </p:txBody>
      </p:sp>
      <p:pic>
        <p:nvPicPr>
          <p:cNvPr id="10242" name="Picture 2" descr="Hokejis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3096344" cy="3096344"/>
          </a:xfrm>
          <a:prstGeom prst="rect">
            <a:avLst/>
          </a:prstGeom>
          <a:noFill/>
        </p:spPr>
      </p:pic>
      <p:pic>
        <p:nvPicPr>
          <p:cNvPr id="10244" name="Picture 4" descr="Fotbalista kopající do mí&amp;ccaron;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628800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292494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málo</a:t>
            </a:r>
            <a:r>
              <a:rPr lang="cs-CZ" sz="3200" dirty="0" smtClean="0"/>
              <a:t> květů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573016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několik</a:t>
            </a:r>
            <a:r>
              <a:rPr lang="cs-CZ" sz="3200" dirty="0" smtClean="0"/>
              <a:t> květů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62068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mnoho</a:t>
            </a:r>
            <a:r>
              <a:rPr lang="cs-CZ" sz="3200" dirty="0" smtClean="0"/>
              <a:t> květů</a:t>
            </a:r>
            <a:endParaRPr lang="cs-CZ" sz="3200" dirty="0"/>
          </a:p>
        </p:txBody>
      </p:sp>
      <p:pic>
        <p:nvPicPr>
          <p:cNvPr id="921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861048"/>
            <a:ext cx="2232248" cy="2232248"/>
          </a:xfrm>
          <a:prstGeom prst="rect">
            <a:avLst/>
          </a:prstGeom>
          <a:noFill/>
        </p:spPr>
      </p:pic>
      <p:pic>
        <p:nvPicPr>
          <p:cNvPr id="9220" name="Picture 4" descr="Hrozen kv&amp;ecaron;t&amp;uring;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04664"/>
            <a:ext cx="2520280" cy="2520280"/>
          </a:xfrm>
          <a:prstGeom prst="rect">
            <a:avLst/>
          </a:prstGeom>
          <a:noFill/>
        </p:spPr>
      </p:pic>
      <p:pic>
        <p:nvPicPr>
          <p:cNvPr id="922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573016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Doplňte číslovky: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cs-CZ" dirty="0" smtClean="0"/>
              <a:t>_______korun</a:t>
            </a:r>
          </a:p>
          <a:p>
            <a:r>
              <a:rPr lang="cs-CZ" dirty="0" smtClean="0"/>
              <a:t>_______šaty</a:t>
            </a:r>
          </a:p>
          <a:p>
            <a:r>
              <a:rPr lang="cs-CZ" dirty="0" smtClean="0"/>
              <a:t>_______roků</a:t>
            </a:r>
          </a:p>
          <a:p>
            <a:r>
              <a:rPr lang="cs-CZ" dirty="0" smtClean="0"/>
              <a:t>_______metrů</a:t>
            </a:r>
          </a:p>
          <a:p>
            <a:r>
              <a:rPr lang="cs-CZ" dirty="0" smtClean="0"/>
              <a:t>_______díl</a:t>
            </a:r>
          </a:p>
          <a:p>
            <a:r>
              <a:rPr lang="cs-CZ" dirty="0" smtClean="0"/>
              <a:t>_______pohlednic</a:t>
            </a:r>
          </a:p>
          <a:p>
            <a:r>
              <a:rPr lang="cs-CZ" dirty="0" smtClean="0"/>
              <a:t>_______květin</a:t>
            </a:r>
          </a:p>
          <a:p>
            <a:endParaRPr lang="cs-CZ" dirty="0" smtClean="0"/>
          </a:p>
          <a:p>
            <a:r>
              <a:rPr lang="cs-CZ" dirty="0" smtClean="0"/>
              <a:t>_______hráčů</a:t>
            </a:r>
          </a:p>
          <a:p>
            <a:r>
              <a:rPr lang="cs-CZ" dirty="0" smtClean="0"/>
              <a:t>_______lidí</a:t>
            </a:r>
          </a:p>
          <a:p>
            <a:r>
              <a:rPr lang="cs-CZ" dirty="0" smtClean="0"/>
              <a:t>_______den</a:t>
            </a:r>
          </a:p>
          <a:p>
            <a:r>
              <a:rPr lang="cs-CZ" dirty="0" smtClean="0"/>
              <a:t>_______ponožek</a:t>
            </a:r>
          </a:p>
          <a:p>
            <a:r>
              <a:rPr lang="cs-CZ" dirty="0" smtClean="0"/>
              <a:t>_______místo</a:t>
            </a:r>
          </a:p>
          <a:p>
            <a:r>
              <a:rPr lang="cs-CZ" dirty="0" smtClean="0"/>
              <a:t>_______psi</a:t>
            </a:r>
          </a:p>
          <a:p>
            <a:r>
              <a:rPr lang="cs-CZ" dirty="0" smtClean="0"/>
              <a:t>_______pizzu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Doplňte číslovky: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sto </a:t>
            </a:r>
            <a:r>
              <a:rPr lang="cs-CZ" dirty="0" smtClean="0"/>
              <a:t>korun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dvoje </a:t>
            </a:r>
            <a:r>
              <a:rPr lang="cs-CZ" dirty="0" smtClean="0"/>
              <a:t>šaty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osm </a:t>
            </a:r>
            <a:r>
              <a:rPr lang="cs-CZ" dirty="0" smtClean="0"/>
              <a:t>roků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tisíc </a:t>
            </a:r>
            <a:r>
              <a:rPr lang="cs-CZ" dirty="0" smtClean="0"/>
              <a:t>metrů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třetí </a:t>
            </a:r>
            <a:r>
              <a:rPr lang="cs-CZ" dirty="0" smtClean="0"/>
              <a:t>díl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několik </a:t>
            </a:r>
            <a:r>
              <a:rPr lang="cs-CZ" dirty="0" smtClean="0"/>
              <a:t>pohlednic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málo </a:t>
            </a:r>
            <a:r>
              <a:rPr lang="cs-CZ" dirty="0" smtClean="0"/>
              <a:t>květin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dvanáct </a:t>
            </a:r>
            <a:r>
              <a:rPr lang="cs-CZ" dirty="0" smtClean="0"/>
              <a:t>hráčů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mnoho </a:t>
            </a:r>
            <a:r>
              <a:rPr lang="cs-CZ" dirty="0" smtClean="0"/>
              <a:t>lidí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sedmý </a:t>
            </a:r>
            <a:r>
              <a:rPr lang="cs-CZ" dirty="0" smtClean="0"/>
              <a:t>den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patero </a:t>
            </a:r>
            <a:r>
              <a:rPr lang="cs-CZ" dirty="0" smtClean="0"/>
              <a:t>ponožek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první </a:t>
            </a:r>
            <a:r>
              <a:rPr lang="cs-CZ" dirty="0" smtClean="0"/>
              <a:t>místo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čtyři</a:t>
            </a:r>
            <a:r>
              <a:rPr lang="cs-CZ" dirty="0" smtClean="0"/>
              <a:t> psi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dvakrát </a:t>
            </a:r>
            <a:r>
              <a:rPr lang="cs-CZ" dirty="0" smtClean="0"/>
              <a:t>pizzu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číslovky ve slovech: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7031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medvědi, </a:t>
            </a:r>
            <a:r>
              <a:rPr lang="cs-CZ" dirty="0"/>
              <a:t>P</a:t>
            </a:r>
            <a:r>
              <a:rPr lang="cs-CZ" dirty="0" smtClean="0"/>
              <a:t>etřín, natři, čtyřkolka, kosmetika, desetina, lpět, město, těsto, sedmikráska, dvanácterák, kosmonaut, šetři, Věstonice, pětiminutovka, obětavý, nemnoho, hustý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08518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Vymýšlejte další podobná slova </a:t>
            </a:r>
            <a:r>
              <a:rPr lang="cs-CZ" sz="2400" dirty="0" smtClean="0">
                <a:sym typeface="Wingdings" pitchFamily="2" charset="2"/>
              </a:rPr>
              <a:t>.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číslovky ve slovech: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7031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me</a:t>
            </a:r>
            <a:r>
              <a:rPr lang="cs-CZ" dirty="0" smtClean="0">
                <a:solidFill>
                  <a:srgbClr val="FF0000"/>
                </a:solidFill>
              </a:rPr>
              <a:t>dvě</a:t>
            </a:r>
            <a:r>
              <a:rPr lang="cs-CZ" dirty="0" smtClean="0"/>
              <a:t>di, </a:t>
            </a:r>
            <a:r>
              <a:rPr lang="cs-CZ" dirty="0"/>
              <a:t>P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FF0000"/>
                </a:solidFill>
              </a:rPr>
              <a:t>tří</a:t>
            </a:r>
            <a:r>
              <a:rPr lang="cs-CZ" dirty="0" smtClean="0"/>
              <a:t>n, na</a:t>
            </a:r>
            <a:r>
              <a:rPr lang="cs-CZ" dirty="0" smtClean="0">
                <a:solidFill>
                  <a:srgbClr val="FF0000"/>
                </a:solidFill>
              </a:rPr>
              <a:t>tři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čtyř</a:t>
            </a:r>
            <a:r>
              <a:rPr lang="cs-CZ" dirty="0" smtClean="0"/>
              <a:t>kolka, k</a:t>
            </a:r>
            <a:r>
              <a:rPr lang="cs-CZ" dirty="0" smtClean="0">
                <a:solidFill>
                  <a:srgbClr val="FF0000"/>
                </a:solidFill>
              </a:rPr>
              <a:t>osm</a:t>
            </a:r>
            <a:r>
              <a:rPr lang="cs-CZ" dirty="0" smtClean="0"/>
              <a:t>etika, </a:t>
            </a:r>
            <a:r>
              <a:rPr lang="cs-CZ" dirty="0" smtClean="0">
                <a:solidFill>
                  <a:srgbClr val="FF0000"/>
                </a:solidFill>
              </a:rPr>
              <a:t>deset</a:t>
            </a:r>
            <a:r>
              <a:rPr lang="cs-CZ" dirty="0" smtClean="0"/>
              <a:t>ina, l</a:t>
            </a:r>
            <a:r>
              <a:rPr lang="cs-CZ" dirty="0" smtClean="0">
                <a:solidFill>
                  <a:srgbClr val="FF0000"/>
                </a:solidFill>
              </a:rPr>
              <a:t>pět</a:t>
            </a:r>
            <a:r>
              <a:rPr lang="cs-CZ" dirty="0" smtClean="0"/>
              <a:t>, mě</a:t>
            </a:r>
            <a:r>
              <a:rPr lang="cs-CZ" dirty="0" smtClean="0">
                <a:solidFill>
                  <a:srgbClr val="FF0000"/>
                </a:solidFill>
              </a:rPr>
              <a:t>sto</a:t>
            </a:r>
            <a:r>
              <a:rPr lang="cs-CZ" dirty="0" smtClean="0"/>
              <a:t>, tě</a:t>
            </a:r>
            <a:r>
              <a:rPr lang="cs-CZ" dirty="0" smtClean="0">
                <a:solidFill>
                  <a:srgbClr val="FF0000"/>
                </a:solidFill>
              </a:rPr>
              <a:t>sto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sedmi</a:t>
            </a:r>
            <a:r>
              <a:rPr lang="cs-CZ" dirty="0" smtClean="0"/>
              <a:t>kráska, </a:t>
            </a:r>
            <a:r>
              <a:rPr lang="cs-CZ" dirty="0" smtClean="0">
                <a:solidFill>
                  <a:srgbClr val="FF0000"/>
                </a:solidFill>
              </a:rPr>
              <a:t>dvanáct</a:t>
            </a:r>
            <a:r>
              <a:rPr lang="cs-CZ" dirty="0" smtClean="0"/>
              <a:t>erák, k</a:t>
            </a:r>
            <a:r>
              <a:rPr lang="cs-CZ" dirty="0" smtClean="0">
                <a:solidFill>
                  <a:srgbClr val="FF0000"/>
                </a:solidFill>
              </a:rPr>
              <a:t>osm</a:t>
            </a:r>
            <a:r>
              <a:rPr lang="cs-CZ" dirty="0" smtClean="0"/>
              <a:t>onaut, še</a:t>
            </a:r>
            <a:r>
              <a:rPr lang="cs-CZ" dirty="0" smtClean="0">
                <a:solidFill>
                  <a:srgbClr val="FF0000"/>
                </a:solidFill>
              </a:rPr>
              <a:t>tři</a:t>
            </a:r>
            <a:r>
              <a:rPr lang="cs-CZ" dirty="0" smtClean="0"/>
              <a:t>, Vě</a:t>
            </a:r>
            <a:r>
              <a:rPr lang="cs-CZ" dirty="0" smtClean="0">
                <a:solidFill>
                  <a:srgbClr val="FF0000"/>
                </a:solidFill>
              </a:rPr>
              <a:t>sto</a:t>
            </a:r>
            <a:r>
              <a:rPr lang="cs-CZ" dirty="0" smtClean="0"/>
              <a:t>nice, </a:t>
            </a:r>
            <a:r>
              <a:rPr lang="cs-CZ" dirty="0" smtClean="0">
                <a:solidFill>
                  <a:srgbClr val="FF0000"/>
                </a:solidFill>
              </a:rPr>
              <a:t>pěti</a:t>
            </a:r>
            <a:r>
              <a:rPr lang="cs-CZ" dirty="0" smtClean="0"/>
              <a:t>minutovka, </a:t>
            </a:r>
            <a:r>
              <a:rPr lang="cs-CZ" dirty="0" smtClean="0">
                <a:solidFill>
                  <a:srgbClr val="FF0000"/>
                </a:solidFill>
              </a:rPr>
              <a:t>obě</a:t>
            </a:r>
            <a:r>
              <a:rPr lang="cs-CZ" dirty="0" smtClean="0"/>
              <a:t>tavý, ne</a:t>
            </a:r>
            <a:r>
              <a:rPr lang="cs-CZ" dirty="0" smtClean="0">
                <a:solidFill>
                  <a:srgbClr val="FF0000"/>
                </a:solidFill>
              </a:rPr>
              <a:t>mnoho</a:t>
            </a:r>
            <a:r>
              <a:rPr lang="cs-CZ" dirty="0" smtClean="0"/>
              <a:t>, hu</a:t>
            </a:r>
            <a:r>
              <a:rPr lang="cs-CZ" dirty="0" smtClean="0">
                <a:solidFill>
                  <a:srgbClr val="FF0000"/>
                </a:solidFill>
              </a:rPr>
              <a:t>stý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8518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Vymýšlejte další podobná slova </a:t>
            </a:r>
            <a:r>
              <a:rPr lang="cs-CZ" sz="2400" dirty="0" smtClean="0">
                <a:sym typeface="Wingdings" pitchFamily="2" charset="2"/>
              </a:rPr>
              <a:t>.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V akváriu plave dvacet rybiček. Kolik bude v akváriu ryb, když tam přidáš ,,jednadvacet“ rybiček?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2132856"/>
            <a:ext cx="280831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 na dvacet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žádná </a:t>
            </a:r>
            <a:endParaRPr lang="cs-CZ" sz="3600" dirty="0"/>
          </a:p>
        </p:txBody>
      </p:sp>
      <p:pic>
        <p:nvPicPr>
          <p:cNvPr id="2457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356992"/>
            <a:ext cx="3240360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" dur="5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	: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440160" cy="14401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dvě</a:t>
            </a:r>
            <a:r>
              <a:rPr lang="cs-CZ" sz="2400" dirty="0" smtClean="0"/>
              <a:t> hrušky</a:t>
            </a:r>
            <a:endParaRPr lang="cs-CZ" sz="2400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97152"/>
            <a:ext cx="1036712" cy="1036712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365104"/>
            <a:ext cx="1512168" cy="1728192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9216" y="1628800"/>
            <a:ext cx="1684784" cy="1684784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8977521">
            <a:off x="4549147" y="1823733"/>
            <a:ext cx="1281509" cy="1281509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4581128"/>
            <a:ext cx="1403648" cy="140364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203848" y="141277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devět</a:t>
            </a:r>
            <a:r>
              <a:rPr lang="cs-CZ" sz="2400" dirty="0" smtClean="0"/>
              <a:t> hodin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14127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pět</a:t>
            </a:r>
            <a:r>
              <a:rPr lang="cs-CZ" sz="2400" dirty="0" smtClean="0"/>
              <a:t> květin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4293096"/>
            <a:ext cx="27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římskou číslici </a:t>
            </a:r>
            <a:r>
              <a:rPr lang="cs-CZ" sz="2400" dirty="0" smtClean="0">
                <a:solidFill>
                  <a:srgbClr val="FF0000"/>
                </a:solidFill>
              </a:rPr>
              <a:t>tisíc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42210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mnoho</a:t>
            </a:r>
            <a:r>
              <a:rPr lang="cs-CZ" sz="2400" dirty="0" smtClean="0"/>
              <a:t> ryb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2930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první</a:t>
            </a:r>
            <a:r>
              <a:rPr lang="cs-CZ" sz="2400" dirty="0" smtClean="0"/>
              <a:t> místo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	na věty bez číslovek! Místo číslovky se řekne daná věc tolikrát, kolik jí má být. Příklad: Místo </a:t>
            </a:r>
            <a:r>
              <a:rPr lang="cs-CZ" dirty="0" smtClean="0">
                <a:solidFill>
                  <a:srgbClr val="FF0000"/>
                </a:solidFill>
              </a:rPr>
              <a:t>,,</a:t>
            </a:r>
            <a:r>
              <a:rPr lang="cs-CZ" i="1" dirty="0" smtClean="0">
                <a:solidFill>
                  <a:srgbClr val="FF0000"/>
                </a:solidFill>
              </a:rPr>
              <a:t>Auto má čtyři kola</a:t>
            </a:r>
            <a:r>
              <a:rPr lang="cs-CZ" dirty="0" smtClean="0">
                <a:solidFill>
                  <a:srgbClr val="FF0000"/>
                </a:solidFill>
              </a:rPr>
              <a:t>.“ </a:t>
            </a:r>
            <a:r>
              <a:rPr lang="cs-CZ" dirty="0" smtClean="0"/>
              <a:t>řekneme </a:t>
            </a:r>
            <a:r>
              <a:rPr lang="cs-CZ" dirty="0" smtClean="0">
                <a:solidFill>
                  <a:srgbClr val="FF0000"/>
                </a:solidFill>
              </a:rPr>
              <a:t>,,</a:t>
            </a:r>
            <a:r>
              <a:rPr lang="cs-CZ" i="1" dirty="0" smtClean="0">
                <a:solidFill>
                  <a:srgbClr val="FF0000"/>
                </a:solidFill>
              </a:rPr>
              <a:t>Auto má kolo </a:t>
            </a:r>
            <a:r>
              <a:rPr lang="cs-CZ" i="1" dirty="0" err="1" smtClean="0">
                <a:solidFill>
                  <a:srgbClr val="FF0000"/>
                </a:solidFill>
              </a:rPr>
              <a:t>kolo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kolo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kolo</a:t>
            </a:r>
            <a:r>
              <a:rPr lang="cs-CZ" dirty="0" smtClean="0">
                <a:solidFill>
                  <a:srgbClr val="FF0000"/>
                </a:solidFill>
              </a:rPr>
              <a:t>.“ </a:t>
            </a:r>
            <a:r>
              <a:rPr lang="cs-CZ" dirty="0" smtClean="0"/>
              <a:t>Místo </a:t>
            </a:r>
            <a:r>
              <a:rPr lang="cs-CZ" dirty="0" smtClean="0">
                <a:solidFill>
                  <a:srgbClr val="00B050"/>
                </a:solidFill>
              </a:rPr>
              <a:t>,,</a:t>
            </a:r>
            <a:r>
              <a:rPr lang="cs-CZ" i="1" dirty="0" smtClean="0">
                <a:solidFill>
                  <a:srgbClr val="00B050"/>
                </a:solidFill>
              </a:rPr>
              <a:t>Bolí mě nohy</a:t>
            </a:r>
            <a:r>
              <a:rPr lang="cs-CZ" dirty="0" smtClean="0">
                <a:solidFill>
                  <a:srgbClr val="00B050"/>
                </a:solidFill>
              </a:rPr>
              <a:t>.“ </a:t>
            </a:r>
            <a:r>
              <a:rPr lang="cs-CZ" dirty="0" smtClean="0"/>
              <a:t>řekneme </a:t>
            </a:r>
            <a:r>
              <a:rPr lang="cs-CZ" dirty="0" smtClean="0">
                <a:solidFill>
                  <a:srgbClr val="00B050"/>
                </a:solidFill>
              </a:rPr>
              <a:t>,,</a:t>
            </a:r>
            <a:r>
              <a:rPr lang="cs-CZ" i="1" dirty="0" smtClean="0">
                <a:solidFill>
                  <a:srgbClr val="00B050"/>
                </a:solidFill>
              </a:rPr>
              <a:t>Bolí mě noha </a:t>
            </a:r>
            <a:r>
              <a:rPr lang="cs-CZ" i="1" dirty="0" err="1" smtClean="0">
                <a:solidFill>
                  <a:srgbClr val="00B050"/>
                </a:solidFill>
              </a:rPr>
              <a:t>noha</a:t>
            </a:r>
            <a:r>
              <a:rPr lang="cs-CZ" dirty="0" smtClean="0">
                <a:solidFill>
                  <a:srgbClr val="00B050"/>
                </a:solidFill>
              </a:rPr>
              <a:t>.“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122" name="Picture 2" descr="D&amp;ecaron;tské otisky noho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90167">
            <a:off x="5099575" y="478965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14500"/>
            <a:ext cx="5904656" cy="4090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271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</vt:lpstr>
      <vt:lpstr>Číslovky</vt:lpstr>
      <vt:lpstr>Snímek 4</vt:lpstr>
      <vt:lpstr>Snímek 5</vt:lpstr>
      <vt:lpstr>Snímek 6</vt:lpstr>
      <vt:lpstr>Snímek 7</vt:lpstr>
      <vt:lpstr>Doplňte číslovky:</vt:lpstr>
      <vt:lpstr>Doplňte číslovky:</vt:lpstr>
      <vt:lpstr>Najdi číslovky ve slovech:</vt:lpstr>
      <vt:lpstr>Najdi číslovky ve slovech:</vt:lpstr>
      <vt:lpstr>Hádanka</vt:lpstr>
      <vt:lpstr>Nakresli :</vt:lpstr>
      <vt:lpstr>Hra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Martin</dc:creator>
  <cp:lastModifiedBy>Martin</cp:lastModifiedBy>
  <cp:revision>21</cp:revision>
  <dcterms:created xsi:type="dcterms:W3CDTF">2013-05-21T12:43:19Z</dcterms:created>
  <dcterms:modified xsi:type="dcterms:W3CDTF">2013-08-05T10:55:10Z</dcterms:modified>
</cp:coreProperties>
</file>