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73" r:id="rId4"/>
    <p:sldId id="271" r:id="rId5"/>
    <p:sldId id="282" r:id="rId6"/>
    <p:sldId id="283" r:id="rId7"/>
    <p:sldId id="277" r:id="rId8"/>
    <p:sldId id="278" r:id="rId9"/>
    <p:sldId id="279" r:id="rId10"/>
    <p:sldId id="290" r:id="rId11"/>
    <p:sldId id="291" r:id="rId12"/>
    <p:sldId id="292" r:id="rId13"/>
    <p:sldId id="293" r:id="rId14"/>
    <p:sldId id="294" r:id="rId15"/>
    <p:sldId id="29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Celsius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Teplom&#283;r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manometer-thermometer.de/en/Product_range/Temperature_measuring_instruments/Produktdetailseite_2256.html?mproducts3552.id=433" TargetMode="External"/><Relationship Id="rId5" Type="http://schemas.openxmlformats.org/officeDocument/2006/relationships/hyperlink" Target="http://fyzika711.cz/vyuka/e-learning/teplotavyklad.htm" TargetMode="External"/><Relationship Id="rId4" Type="http://schemas.openxmlformats.org/officeDocument/2006/relationships/hyperlink" Target="http://cs.wikipedia.org/wiki/Soubor:Clinical_thermometer_38.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933889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 poznatky o měření teploty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Teplota, teploměr, stupnice, Kelvin, Celsiův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stupeň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15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Teplota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VY_32_INOVACE_11_206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2204864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Teplota</a:t>
            </a: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691680" y="1340768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Teplota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63588" y="2060848"/>
            <a:ext cx="741682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Teplotu značíme malým </a:t>
            </a:r>
            <a:r>
              <a:rPr lang="cs-CZ" sz="2400" b="1" dirty="0" smtClean="0"/>
              <a:t>t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Teplota </a:t>
            </a:r>
            <a:r>
              <a:rPr lang="cs-CZ" sz="2400" b="1" dirty="0"/>
              <a:t>není</a:t>
            </a:r>
            <a:r>
              <a:rPr lang="cs-CZ" sz="2400" dirty="0"/>
              <a:t> totéž co teplo! Je jen jedním ze způsobů, jakými se teplo </a:t>
            </a:r>
            <a:r>
              <a:rPr lang="cs-CZ" sz="2400" dirty="0" smtClean="0"/>
              <a:t>projevuje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Jedná se o vlastnost látky, kterou je člověk schopen pociťovat a </a:t>
            </a:r>
            <a:r>
              <a:rPr lang="cs-CZ" sz="2400" dirty="0" smtClean="0"/>
              <a:t>rozlišovat</a:t>
            </a:r>
          </a:p>
          <a:p>
            <a:r>
              <a:rPr lang="cs-CZ" sz="2400" dirty="0" smtClean="0"/>
              <a:t> 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Teplota ovlivňuje skupenství, v jakém se látka nachází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798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5558" y="112474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Stupnice</a:t>
            </a:r>
            <a:endParaRPr lang="cs-CZ" sz="32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27583" y="1772816"/>
            <a:ext cx="748883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Celsiova teplotní stupnice </a:t>
            </a:r>
            <a:r>
              <a:rPr lang="cs-CZ" sz="2400" dirty="0"/>
              <a:t>(Celsiův </a:t>
            </a:r>
            <a:r>
              <a:rPr lang="cs-CZ" sz="2400" dirty="0" smtClean="0"/>
              <a:t>stupeň = </a:t>
            </a:r>
            <a:r>
              <a:rPr lang="cs-CZ" sz="2400" dirty="0"/>
              <a:t>°C)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/>
              <a:t>Odvozena dohodou od stavů, kdy voda mění skupenství - při 0°C voda mrzne, při 100°C </a:t>
            </a:r>
            <a:r>
              <a:rPr lang="cs-CZ" sz="2400" dirty="0" smtClean="0"/>
              <a:t>vře</a:t>
            </a:r>
          </a:p>
          <a:p>
            <a:pPr lvl="1"/>
            <a:endParaRPr lang="cs-CZ" sz="2400" dirty="0"/>
          </a:p>
          <a:p>
            <a:r>
              <a:rPr lang="cs-CZ" sz="2400" b="1" dirty="0"/>
              <a:t>Fahrenheitova stupnice </a:t>
            </a:r>
            <a:r>
              <a:rPr lang="cs-CZ" sz="2400" dirty="0"/>
              <a:t>(Fahrenheitův </a:t>
            </a:r>
            <a:r>
              <a:rPr lang="cs-CZ" sz="2400" dirty="0" smtClean="0"/>
              <a:t>stupeň = </a:t>
            </a:r>
            <a:r>
              <a:rPr lang="cs-CZ" sz="2400" dirty="0"/>
              <a:t>°F)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/>
              <a:t>0 °F je nejnižší teplota, jaké se podařilo Fahrenheitovi dosáhnout, 98°F je teplota lidského těla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/>
              <a:t>Používá se v USA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/>
              <a:t>°F neodpovídá °C! (°F je menší jednotka)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07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91423" y="2262348"/>
            <a:ext cx="78488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Kelvinova stupnice </a:t>
            </a:r>
            <a:r>
              <a:rPr lang="cs-CZ" sz="2400" dirty="0"/>
              <a:t>(jednotkou je </a:t>
            </a:r>
            <a:r>
              <a:rPr lang="cs-CZ" sz="2400" dirty="0" smtClean="0"/>
              <a:t>Kelvin = </a:t>
            </a:r>
            <a:r>
              <a:rPr lang="cs-CZ" sz="2400" dirty="0"/>
              <a:t>K)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/>
              <a:t>0 K je teplota </a:t>
            </a:r>
            <a:r>
              <a:rPr lang="cs-CZ" sz="2400" b="1" dirty="0"/>
              <a:t>absolutní nuly </a:t>
            </a:r>
            <a:r>
              <a:rPr lang="cs-CZ" sz="2400" dirty="0"/>
              <a:t>(hypotetický stav, při němž ustává veškerý pohyb částic)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/>
              <a:t>0 K = -273,15 °C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/>
              <a:t>1 K má stejnou hodnotu jako </a:t>
            </a:r>
            <a:r>
              <a:rPr lang="cs-CZ" sz="2400" dirty="0" smtClean="0"/>
              <a:t>1°C</a:t>
            </a:r>
            <a:endParaRPr lang="cs-CZ" sz="2400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/>
              <a:t>Kelvinova stupnice se používá v některých odvětvích fyziky, např. v astrofyzice</a:t>
            </a:r>
            <a:r>
              <a:rPr lang="cs-CZ" sz="2400" dirty="0" smtClean="0"/>
              <a:t>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Nemá záporné hodnoty</a:t>
            </a:r>
            <a:endParaRPr lang="cs-CZ" sz="2400" dirty="0"/>
          </a:p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06285" y="1340768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Stupnice</a:t>
            </a:r>
          </a:p>
        </p:txBody>
      </p:sp>
    </p:spTree>
    <p:extLst>
      <p:ext uri="{BB962C8B-B14F-4D97-AF65-F5344CB8AC3E}">
        <p14:creationId xmlns:p14="http://schemas.microsoft.com/office/powerpoint/2010/main" val="126015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21241" y="1871071"/>
            <a:ext cx="78488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Pomocí </a:t>
            </a:r>
            <a:r>
              <a:rPr lang="cs-CZ" sz="2400" b="1" dirty="0" smtClean="0">
                <a:solidFill>
                  <a:srgbClr val="FF0000"/>
                </a:solidFill>
              </a:rPr>
              <a:t>teploměru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b="1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Po umístění teploměru do prostředí dojde postupně k utvoření </a:t>
            </a:r>
            <a:r>
              <a:rPr lang="cs-CZ" sz="2400" b="1" dirty="0">
                <a:solidFill>
                  <a:srgbClr val="FF0000"/>
                </a:solidFill>
              </a:rPr>
              <a:t>tepelné rovnováhy</a:t>
            </a:r>
            <a:r>
              <a:rPr lang="cs-CZ" sz="2400" b="1" dirty="0"/>
              <a:t> </a:t>
            </a:r>
            <a:r>
              <a:rPr lang="cs-CZ" sz="2400" dirty="0"/>
              <a:t>a v závěru má teploměr stejnou teplotu jako </a:t>
            </a:r>
            <a:r>
              <a:rPr lang="cs-CZ" sz="2400" dirty="0" smtClean="0"/>
              <a:t>okolí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V teploměru je obvykle látka s výraznou </a:t>
            </a:r>
            <a:r>
              <a:rPr lang="cs-CZ" sz="2400" b="1" dirty="0">
                <a:solidFill>
                  <a:srgbClr val="FF0000"/>
                </a:solidFill>
              </a:rPr>
              <a:t>tepelnou roztažností</a:t>
            </a:r>
            <a:r>
              <a:rPr lang="cs-CZ" sz="2400" b="1" dirty="0"/>
              <a:t> </a:t>
            </a:r>
            <a:r>
              <a:rPr lang="cs-CZ" sz="2400" dirty="0"/>
              <a:t>(spolu s teplotou mění objem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63393" y="1124744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Měření teploty</a:t>
            </a:r>
          </a:p>
        </p:txBody>
      </p:sp>
    </p:spTree>
    <p:extLst>
      <p:ext uri="{BB962C8B-B14F-4D97-AF65-F5344CB8AC3E}">
        <p14:creationId xmlns:p14="http://schemas.microsoft.com/office/powerpoint/2010/main" val="1688400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82830" y="1916935"/>
            <a:ext cx="58313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FF0000"/>
                </a:solidFill>
              </a:rPr>
              <a:t>Kapalinový </a:t>
            </a:r>
            <a:r>
              <a:rPr lang="cs-CZ" sz="2400" b="1" dirty="0" smtClean="0">
                <a:solidFill>
                  <a:srgbClr val="FF0000"/>
                </a:solidFill>
              </a:rPr>
              <a:t>teploměr </a:t>
            </a:r>
            <a:r>
              <a:rPr lang="cs-CZ" sz="2400" dirty="0" smtClean="0"/>
              <a:t>-</a:t>
            </a:r>
            <a:r>
              <a:rPr lang="cs-CZ" sz="2400" b="1" dirty="0" smtClean="0"/>
              <a:t> </a:t>
            </a:r>
            <a:r>
              <a:rPr lang="cs-CZ" sz="2400" dirty="0"/>
              <a:t>má stupnici jen v určitém rozsahu, nelze tedy používat na zjišťování extrémních teplot</a:t>
            </a:r>
          </a:p>
          <a:p>
            <a:pPr lvl="1"/>
            <a:r>
              <a:rPr lang="cs-CZ" sz="2400" dirty="0"/>
              <a:t>Kapalinou s velkou teplotní roztažností je např. </a:t>
            </a:r>
            <a:r>
              <a:rPr lang="cs-CZ" sz="2400" b="1" dirty="0">
                <a:solidFill>
                  <a:srgbClr val="02283F"/>
                </a:solidFill>
              </a:rPr>
              <a:t>rtuť</a:t>
            </a:r>
            <a:r>
              <a:rPr lang="cs-CZ" sz="2400" dirty="0"/>
              <a:t> nebo </a:t>
            </a:r>
            <a:r>
              <a:rPr lang="cs-CZ" sz="2400" b="1" dirty="0" err="1">
                <a:solidFill>
                  <a:srgbClr val="02283F"/>
                </a:solidFill>
              </a:rPr>
              <a:t>ethanol</a:t>
            </a:r>
            <a:endParaRPr lang="cs-CZ" sz="2400" b="1" dirty="0">
              <a:solidFill>
                <a:srgbClr val="02283F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FF0000"/>
                </a:solidFill>
              </a:rPr>
              <a:t>Plynový </a:t>
            </a:r>
            <a:r>
              <a:rPr lang="cs-CZ" sz="2400" b="1" dirty="0" smtClean="0">
                <a:solidFill>
                  <a:srgbClr val="FF0000"/>
                </a:solidFill>
              </a:rPr>
              <a:t>teplomě</a:t>
            </a:r>
            <a:r>
              <a:rPr lang="cs-CZ" sz="2400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/>
              <a:t> - </a:t>
            </a:r>
            <a:r>
              <a:rPr lang="cs-CZ" sz="2400" dirty="0"/>
              <a:t>využívá změny tlaku plynu při různých teplotách a konstantním </a:t>
            </a:r>
            <a:r>
              <a:rPr lang="cs-CZ" sz="2400" dirty="0" smtClean="0"/>
              <a:t>objemu. Vhodný </a:t>
            </a:r>
            <a:r>
              <a:rPr lang="cs-CZ" sz="2400" dirty="0"/>
              <a:t>pro širší škálu </a:t>
            </a:r>
            <a:r>
              <a:rPr lang="cs-CZ" sz="2400" dirty="0" smtClean="0"/>
              <a:t>teploty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</a:rPr>
              <a:t>Bimetalový </a:t>
            </a:r>
            <a:r>
              <a:rPr lang="cs-CZ" sz="2400" b="1" dirty="0">
                <a:solidFill>
                  <a:srgbClr val="FF0000"/>
                </a:solidFill>
              </a:rPr>
              <a:t>teploměr </a:t>
            </a:r>
            <a:r>
              <a:rPr lang="cs-CZ" sz="2400" dirty="0"/>
              <a:t>- pásek ze </a:t>
            </a:r>
            <a:r>
              <a:rPr lang="cs-CZ" sz="2400" dirty="0" smtClean="0"/>
              <a:t>dvou kovů</a:t>
            </a:r>
            <a:r>
              <a:rPr lang="cs-CZ" sz="2400" dirty="0"/>
              <a:t>, který se při změně teploty ohýbá</a:t>
            </a:r>
          </a:p>
          <a:p>
            <a:pPr lvl="1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98522" y="1124744"/>
            <a:ext cx="5904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Měření teploty</a:t>
            </a: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00000">
            <a:off x="5822424" y="2011269"/>
            <a:ext cx="3908709" cy="241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567522" y="5216776"/>
            <a:ext cx="2252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1: kapalinový teploměr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890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412776"/>
            <a:ext cx="3562350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076056" y="184482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196753"/>
            <a:ext cx="361950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99592" y="5373216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2: Bimetalový teploměr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5520787"/>
            <a:ext cx="30769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3: Plynový teploměr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881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dirty="0"/>
              <a:t>1) Absolutní nula má hodnotu 0 K, čili  -273,15 °C. Při kolika Kelvinech vře voda?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38038" y="1268760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Cvičení</a:t>
            </a:r>
          </a:p>
        </p:txBody>
      </p:sp>
    </p:spTree>
    <p:extLst>
      <p:ext uri="{BB962C8B-B14F-4D97-AF65-F5344CB8AC3E}">
        <p14:creationId xmlns:p14="http://schemas.microsoft.com/office/powerpoint/2010/main" val="321080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dirty="0"/>
              <a:t>1) Absolutní nula má hodnotu 0 K, čili -273,15 °C. Při kolika Kelvinech vře voda?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cs-CZ" sz="2800" dirty="0" smtClean="0"/>
              <a:t>Odpověď</a:t>
            </a:r>
            <a:r>
              <a:rPr lang="cs-CZ" sz="2800" dirty="0"/>
              <a:t>: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°C má stejnou hodnotu jako 1 K.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Voda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proto vře při 373,15 K.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38038" y="1268760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Cvičení</a:t>
            </a:r>
          </a:p>
        </p:txBody>
      </p:sp>
    </p:spTree>
    <p:extLst>
      <p:ext uri="{BB962C8B-B14F-4D97-AF65-F5344CB8AC3E}">
        <p14:creationId xmlns:p14="http://schemas.microsoft.com/office/powerpoint/2010/main" val="219210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dirty="0"/>
              <a:t>2) Dnes se používá v kapalinových teploměrech především líh. Dříve běžná rtuť (stříbrná kapalina) se používat téměř přestala, proč?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38038" y="1268760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Cvičení</a:t>
            </a:r>
          </a:p>
        </p:txBody>
      </p:sp>
    </p:spTree>
    <p:extLst>
      <p:ext uri="{BB962C8B-B14F-4D97-AF65-F5344CB8AC3E}">
        <p14:creationId xmlns:p14="http://schemas.microsoft.com/office/powerpoint/2010/main" val="183740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dirty="0"/>
              <a:t>2) Dnes se používá v kapalinových teploměrech především líh. Dříve běžná rtuť (stříbrná kapalina) se používat téměř přestala, proč?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cs-CZ" sz="2800" dirty="0" smtClean="0"/>
              <a:t>Odpověď</a:t>
            </a:r>
            <a:r>
              <a:rPr lang="cs-CZ" sz="2800" dirty="0"/>
              <a:t>: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Rtuť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je toxická a při úniku může být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nebezpečná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38038" y="1268760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Cvičení</a:t>
            </a:r>
          </a:p>
        </p:txBody>
      </p:sp>
    </p:spTree>
    <p:extLst>
      <p:ext uri="{BB962C8B-B14F-4D97-AF65-F5344CB8AC3E}">
        <p14:creationId xmlns:p14="http://schemas.microsoft.com/office/powerpoint/2010/main" val="319571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dirty="0"/>
              <a:t>3</a:t>
            </a:r>
            <a:r>
              <a:rPr lang="cs-CZ" sz="2800" dirty="0" smtClean="0"/>
              <a:t>) Proč </a:t>
            </a:r>
            <a:r>
              <a:rPr lang="cs-CZ" sz="2800" dirty="0"/>
              <a:t>se v kapalných teploměrech vůbec nepoužívá například voda?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38038" y="1268760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Cvičení</a:t>
            </a:r>
          </a:p>
        </p:txBody>
      </p:sp>
    </p:spTree>
    <p:extLst>
      <p:ext uri="{BB962C8B-B14F-4D97-AF65-F5344CB8AC3E}">
        <p14:creationId xmlns:p14="http://schemas.microsoft.com/office/powerpoint/2010/main" val="973655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dirty="0"/>
              <a:t>3) Proč se v kapalných teploměrech vůbec nepoužívá například voda?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cs-CZ" sz="2800" dirty="0" smtClean="0"/>
              <a:t>Odpověď</a:t>
            </a:r>
            <a:r>
              <a:rPr lang="cs-CZ" sz="2800" dirty="0"/>
              <a:t>: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Voda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má příliš malou teplotní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roztažnost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; rozdíl jednoho °C by nebyl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na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teploměru pro lidské oko vůbec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patrný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38038" y="1268760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Cvičení</a:t>
            </a:r>
          </a:p>
        </p:txBody>
      </p:sp>
    </p:spTree>
    <p:extLst>
      <p:ext uri="{BB962C8B-B14F-4D97-AF65-F5344CB8AC3E}">
        <p14:creationId xmlns:p14="http://schemas.microsoft.com/office/powerpoint/2010/main" val="39018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980728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Zdroje: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047" y="1503948"/>
            <a:ext cx="820891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1600" dirty="0"/>
              <a:t>Obr. 1: </a:t>
            </a:r>
          </a:p>
          <a:p>
            <a:pPr>
              <a:buNone/>
            </a:pPr>
            <a:r>
              <a:rPr lang="cs-CZ" sz="1600" dirty="0"/>
              <a:t> MENCHI. </a:t>
            </a:r>
            <a:r>
              <a:rPr lang="cs-CZ" sz="1600" dirty="0" err="1"/>
              <a:t>Wikipedia</a:t>
            </a:r>
            <a:r>
              <a:rPr lang="cs-CZ" sz="1600" dirty="0"/>
              <a:t> [online]. [cit. 8.7.2013]. Dostupný na WWW: </a:t>
            </a:r>
            <a:r>
              <a:rPr lang="cs-CZ" sz="1600" dirty="0">
                <a:hlinkClick r:id="rId4"/>
              </a:rPr>
              <a:t>http://cs.wikipedia.org/wiki/Soubor:Clinical_thermometer_38.7.JPG</a:t>
            </a:r>
            <a:endParaRPr lang="cs-CZ" sz="1600" dirty="0"/>
          </a:p>
          <a:p>
            <a:pPr>
              <a:buNone/>
            </a:pPr>
            <a:r>
              <a:rPr lang="cs-CZ" sz="1600" dirty="0"/>
              <a:t>Obr. 2: AUTOR NEUVEDEN. </a:t>
            </a:r>
            <a:r>
              <a:rPr lang="cs-CZ" sz="1600" dirty="0" err="1"/>
              <a:t>Fyzikweb</a:t>
            </a:r>
            <a:r>
              <a:rPr lang="cs-CZ" sz="1600" dirty="0"/>
              <a:t> [online]. [cit. 8.7.2013]. Dostupný na WWW: </a:t>
            </a:r>
            <a:r>
              <a:rPr lang="cs-CZ" sz="1600" dirty="0">
                <a:hlinkClick r:id="rId5"/>
              </a:rPr>
              <a:t>http://fyzika711.cz/vyuka/e-learning/teplotavyklad.htm</a:t>
            </a:r>
            <a:endParaRPr lang="cs-CZ" sz="1600" dirty="0"/>
          </a:p>
          <a:p>
            <a:pPr>
              <a:buNone/>
            </a:pPr>
            <a:r>
              <a:rPr lang="cs-CZ" sz="1600" dirty="0"/>
              <a:t>Obr. 3: AUTOR NEUVEDEN. Manometer-thermometer.de [online]. [cit. 8.7.2013]. Dostupný na WWW: </a:t>
            </a:r>
            <a:r>
              <a:rPr lang="cs-CZ" sz="1600" dirty="0">
                <a:hlinkClick r:id="rId6"/>
              </a:rPr>
              <a:t>http://www.manometer-thermometer.de/en/Product_range/Temperature_measuring_instruments/Produktdetailseite_2256.html?mproducts3552.id=433</a:t>
            </a:r>
            <a:r>
              <a:rPr lang="cs-CZ" sz="1600" dirty="0"/>
              <a:t> </a:t>
            </a:r>
          </a:p>
          <a:p>
            <a:pPr>
              <a:buNone/>
            </a:pPr>
            <a:endParaRPr lang="cs-CZ" sz="1600" dirty="0"/>
          </a:p>
          <a:p>
            <a:pPr>
              <a:buNone/>
            </a:pPr>
            <a:r>
              <a:rPr lang="cs-CZ" sz="1600" dirty="0"/>
              <a:t>SVOBODA, E. a kol. Přehled středoškolské fyziky. Praha: Prometheus, s.r.o., 1996, ISBN 80-7196-006-3.</a:t>
            </a:r>
          </a:p>
          <a:p>
            <a:pPr>
              <a:buNone/>
            </a:pPr>
            <a:r>
              <a:rPr lang="cs-CZ" sz="1600" dirty="0"/>
              <a:t>AUTOR NEUVEDEN. Teploměr [online]. [cit. 8.7.2013]. Dostupný na WWW: </a:t>
            </a:r>
            <a:r>
              <a:rPr lang="cs-CZ" sz="1600" dirty="0">
                <a:hlinkClick r:id="rId7"/>
              </a:rPr>
              <a:t>http://cs.wikipedia.org/wiki/Teploměr</a:t>
            </a:r>
            <a:endParaRPr lang="cs-CZ" sz="1600" dirty="0"/>
          </a:p>
          <a:p>
            <a:pPr>
              <a:buNone/>
            </a:pPr>
            <a:r>
              <a:rPr lang="cs-CZ" sz="1600" dirty="0"/>
              <a:t>AUTOR NEUVEDEN. Celsius [online]. [cit. 8.7.2013]. Dostupný na WWW: </a:t>
            </a:r>
            <a:r>
              <a:rPr lang="cs-CZ" sz="1600" dirty="0">
                <a:hlinkClick r:id="rId8"/>
              </a:rPr>
              <a:t>http://en.wikipedia.org/wiki/Celsius</a:t>
            </a:r>
            <a:endParaRPr lang="cs-CZ" sz="1600" dirty="0"/>
          </a:p>
          <a:p>
            <a:pPr>
              <a:buNone/>
            </a:pPr>
            <a:r>
              <a:rPr lang="cs-CZ" sz="1600" dirty="0"/>
              <a:t>AUTOR NEUVEDEN. Teplota [online]. [cit. 8.7.2013]. Dostupný na WWW: http://cs.wikipedia.org/wiki/Teplota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6873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1254</TotalTime>
  <Words>818</Words>
  <Application>Microsoft Office PowerPoint</Application>
  <PresentationFormat>Předvádění na obrazovce (4:3)</PresentationFormat>
  <Paragraphs>143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119</cp:revision>
  <dcterms:created xsi:type="dcterms:W3CDTF">2010-11-01T23:40:31Z</dcterms:created>
  <dcterms:modified xsi:type="dcterms:W3CDTF">2013-08-04T19:26:37Z</dcterms:modified>
</cp:coreProperties>
</file>