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77" r:id="rId4"/>
    <p:sldId id="259" r:id="rId5"/>
    <p:sldId id="276" r:id="rId6"/>
    <p:sldId id="260" r:id="rId7"/>
    <p:sldId id="278" r:id="rId8"/>
    <p:sldId id="264" r:id="rId9"/>
    <p:sldId id="258" r:id="rId10"/>
    <p:sldId id="271" r:id="rId11"/>
    <p:sldId id="272" r:id="rId12"/>
    <p:sldId id="273" r:id="rId13"/>
    <p:sldId id="269" r:id="rId14"/>
    <p:sldId id="274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</a:t>
            </a:r>
            <a:r>
              <a:rPr lang="cs-CZ" baseline="0" dirty="0" smtClean="0"/>
              <a:t> 1: Plazma je velmi běžná ve vesmíru, na Zemi ji můžeme vidět například ve formě blesku nebo polární záře.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A1D00F-9613-49C6-8712-898F9BEB749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sublimace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A1D00F-9613-49C6-8712-898F9BEB7491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en.wikipedia.org/wiki/File:Blitze_IMGP6376_w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373741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 poznatky o změnách skupenství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Skupenství, plazma, tekutina, tání, vypařování,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kondenzace, sublimace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Skupenství látek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VY_32_INOVACE_11_207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63688" y="2276872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Skupenství látek</a:t>
            </a: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47664" y="162880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Co je to skupenství?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3308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47664" y="162880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Co je to skupenství?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74888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Stav látky</a:t>
            </a:r>
          </a:p>
          <a:p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Žádná látka nemá jen jedno skupenství, může za určitých podmínek (určuje je teplota, tlak…) přecházet z jednoho skupenství do druhého</a:t>
            </a:r>
          </a:p>
          <a:p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Skupenství je dáno vztahem molekul tvořících látku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4497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47664" y="162880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Jaká znáte skupenství</a:t>
            </a:r>
            <a:r>
              <a:rPr lang="cs-CZ" sz="3200" b="1" dirty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742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71700" y="1106724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Skupenství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16935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i="1" dirty="0" smtClean="0"/>
              <a:t>Pevné </a:t>
            </a:r>
            <a:r>
              <a:rPr lang="cs-CZ" sz="2400" dirty="0" smtClean="0"/>
              <a:t>- </a:t>
            </a:r>
            <a:r>
              <a:rPr lang="cs-CZ" sz="2400" dirty="0"/>
              <a:t>molekuly těsně u sebe, mohou tvořit pevné pravidelné vazby, např. krystalické mřížky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i="1" dirty="0" smtClean="0"/>
              <a:t>Kapalné </a:t>
            </a:r>
            <a:r>
              <a:rPr lang="cs-CZ" sz="2400" dirty="0" smtClean="0"/>
              <a:t>- </a:t>
            </a:r>
            <a:r>
              <a:rPr lang="cs-CZ" sz="2400" dirty="0"/>
              <a:t>mezi molekulami jsou větší prostory, jsou však slabšími silami než u pevných látek drženy pohromadě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i="1" dirty="0" smtClean="0"/>
              <a:t>Plynné </a:t>
            </a:r>
            <a:r>
              <a:rPr lang="cs-CZ" sz="2400" dirty="0" smtClean="0"/>
              <a:t>- </a:t>
            </a:r>
            <a:r>
              <a:rPr lang="cs-CZ" sz="2400" dirty="0"/>
              <a:t>molekuly jsou často velmi vzdálené, chaoticky neuspořádané, netvoří vzájemné vazby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Jako čtvrté skupenství bývá označována tzv. </a:t>
            </a:r>
            <a:r>
              <a:rPr lang="cs-CZ" sz="2400" b="1" i="1" dirty="0"/>
              <a:t>plazma</a:t>
            </a:r>
            <a:r>
              <a:rPr lang="cs-CZ" sz="2400" dirty="0"/>
              <a:t> </a:t>
            </a:r>
            <a:r>
              <a:rPr lang="cs-CZ" sz="2400" dirty="0" smtClean="0"/>
              <a:t> = </a:t>
            </a:r>
            <a:r>
              <a:rPr lang="cs-CZ" sz="2400" dirty="0"/>
              <a:t>ionizovaný </a:t>
            </a:r>
            <a:r>
              <a:rPr lang="cs-CZ" sz="2400" dirty="0" smtClean="0"/>
              <a:t>plyn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smtClean="0">
                <a:solidFill>
                  <a:srgbClr val="FF0000"/>
                </a:solidFill>
              </a:rPr>
              <a:t>     Tekutina </a:t>
            </a:r>
            <a:r>
              <a:rPr lang="cs-CZ" sz="2400" i="1" dirty="0">
                <a:solidFill>
                  <a:srgbClr val="FF0000"/>
                </a:solidFill>
              </a:rPr>
              <a:t>není totéž co kapalina</a:t>
            </a:r>
            <a:r>
              <a:rPr lang="cs-CZ" sz="2400" dirty="0">
                <a:solidFill>
                  <a:srgbClr val="FF0000"/>
                </a:solidFill>
              </a:rPr>
              <a:t>! </a:t>
            </a:r>
            <a:r>
              <a:rPr lang="cs-CZ" sz="2400" b="1" dirty="0">
                <a:solidFill>
                  <a:srgbClr val="FF0000"/>
                </a:solidFill>
              </a:rPr>
              <a:t>Tekutiny jsou souhrnně kapaliny i plyny.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510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99009" y="1393715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POZOR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16935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algn="ctr"/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smtClean="0">
                <a:solidFill>
                  <a:srgbClr val="FF0000"/>
                </a:solidFill>
              </a:rPr>
              <a:t>     </a:t>
            </a:r>
            <a:r>
              <a:rPr lang="cs-CZ" sz="3200" i="1" dirty="0" smtClean="0">
                <a:solidFill>
                  <a:srgbClr val="FF0000"/>
                </a:solidFill>
              </a:rPr>
              <a:t>Tekutina </a:t>
            </a:r>
            <a:r>
              <a:rPr lang="cs-CZ" sz="3200" i="1" dirty="0">
                <a:solidFill>
                  <a:srgbClr val="FF0000"/>
                </a:solidFill>
              </a:rPr>
              <a:t>není totéž co kapalina</a:t>
            </a:r>
            <a:r>
              <a:rPr lang="cs-CZ" sz="3200" dirty="0">
                <a:solidFill>
                  <a:srgbClr val="FF0000"/>
                </a:solidFill>
              </a:rPr>
              <a:t>! </a:t>
            </a:r>
            <a:endParaRPr lang="cs-CZ" sz="3200" dirty="0" smtClean="0">
              <a:solidFill>
                <a:srgbClr val="FF000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Tekutiny </a:t>
            </a:r>
            <a:r>
              <a:rPr lang="cs-CZ" sz="3200" b="1" dirty="0">
                <a:solidFill>
                  <a:srgbClr val="FF0000"/>
                </a:solidFill>
              </a:rPr>
              <a:t>jsou souhrnně kapaliny i plyny.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545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9144000" cy="7218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9512" y="2606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1: Plazma je velmi běžná ve vesmíru, na Zemi ji můžeme vidět například ve formě blesku nebo polární záře.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586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99792" y="1412776"/>
            <a:ext cx="338532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Skupenství vody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4041" y="2132856"/>
            <a:ext cx="741682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</a:t>
            </a:r>
            <a:r>
              <a:rPr lang="cs-CZ" sz="2400" dirty="0" smtClean="0">
                <a:solidFill>
                  <a:srgbClr val="FF0000"/>
                </a:solidFill>
              </a:rPr>
              <a:t>Voda </a:t>
            </a:r>
            <a:r>
              <a:rPr lang="cs-CZ" sz="2400" dirty="0">
                <a:solidFill>
                  <a:srgbClr val="FF0000"/>
                </a:solidFill>
              </a:rPr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O</a:t>
            </a:r>
          </a:p>
          <a:p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Přestože </a:t>
            </a:r>
            <a:r>
              <a:rPr lang="cs-CZ" sz="2400" dirty="0"/>
              <a:t>vodík i kyslík jsou za běžných podmínek plyny, když se spojí do molekul vody, jsou v kapalném skupenství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Od teplotních bodů, kdy se za běžného atmosférického tlaku mění skupenství vody je odvozená </a:t>
            </a:r>
            <a:r>
              <a:rPr lang="cs-CZ" sz="2400" b="1" dirty="0"/>
              <a:t>Celsiova stupnice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461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28597" y="1556791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Skupenství vody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2348880"/>
            <a:ext cx="691276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i="1" dirty="0"/>
              <a:t>0°C </a:t>
            </a:r>
            <a:r>
              <a:rPr lang="cs-CZ" sz="2400" dirty="0"/>
              <a:t>je přechod mezi pevným (led) a kapalným skupenstvím = </a:t>
            </a:r>
            <a:r>
              <a:rPr lang="cs-CZ" sz="2400" b="1" dirty="0"/>
              <a:t>bod tání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K přeměně kapalné vody do plynného skupenství (páry, děj nazýváme vypařování) dochází neustále z celého volného povrchu vodní plochy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Odpařování lze urychlit např. zvýšením teploty vody či zvětšením povrchu vodní plochy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25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28597" y="1556791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Skupenství vody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2708920"/>
            <a:ext cx="79928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Při zvyšování teploty vody je odpařování stále </a:t>
            </a:r>
            <a:r>
              <a:rPr lang="cs-CZ" sz="2400" dirty="0" smtClean="0"/>
              <a:t>intenzivnější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Maxima dosáhne odpařování při </a:t>
            </a:r>
            <a:r>
              <a:rPr lang="cs-CZ" sz="2400" b="1" dirty="0"/>
              <a:t>100°C</a:t>
            </a:r>
            <a:r>
              <a:rPr lang="cs-CZ" sz="2400" dirty="0"/>
              <a:t> – ve vodě se začnou tvořit bublinky páry, takovému stavu říkáme </a:t>
            </a:r>
            <a:r>
              <a:rPr lang="cs-CZ" sz="2400" b="1" dirty="0" smtClean="0"/>
              <a:t>var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b="1" dirty="0"/>
          </a:p>
          <a:p>
            <a:r>
              <a:rPr lang="cs-CZ" sz="2400" i="1" dirty="0" smtClean="0"/>
              <a:t>	</a:t>
            </a:r>
            <a:r>
              <a:rPr lang="cs-CZ" sz="2400" i="1" dirty="0" smtClean="0">
                <a:solidFill>
                  <a:srgbClr val="FF0000"/>
                </a:solidFill>
              </a:rPr>
              <a:t>Teplota </a:t>
            </a:r>
            <a:r>
              <a:rPr lang="cs-CZ" sz="2400" i="1" dirty="0">
                <a:solidFill>
                  <a:srgbClr val="FF0000"/>
                </a:solidFill>
              </a:rPr>
              <a:t>varu je závislá na vnějším tlaku.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855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7103" y="6124076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619672" y="1556792"/>
            <a:ext cx="590465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Přeměny skupenství ostatních l</a:t>
            </a:r>
            <a:r>
              <a:rPr lang="cs-CZ" sz="2400" b="1" dirty="0"/>
              <a:t>átek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2338424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U ostatních látek probíhají změny skupenství stejně jako u vody a to se dvěma </a:t>
            </a:r>
            <a:r>
              <a:rPr lang="cs-CZ" sz="2400" dirty="0" smtClean="0"/>
              <a:t>výjimkami</a:t>
            </a:r>
          </a:p>
          <a:p>
            <a:endParaRPr lang="cs-CZ" sz="2400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U různých látek se </a:t>
            </a:r>
            <a:r>
              <a:rPr lang="cs-CZ" sz="2400" b="1" dirty="0"/>
              <a:t>liší body tání i varu </a:t>
            </a:r>
            <a:r>
              <a:rPr lang="cs-CZ" sz="2400" dirty="0"/>
              <a:t>(proto jsou různé látky za stejných podmínek v různých skupenstvích)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Existují látky schopné </a:t>
            </a:r>
            <a:r>
              <a:rPr lang="cs-CZ" sz="2400" b="1" dirty="0"/>
              <a:t>sublimace</a:t>
            </a:r>
            <a:r>
              <a:rPr lang="cs-CZ" sz="2400" dirty="0"/>
              <a:t>, tedy přímého přechodu z pevného skupenství do plynného přičemž je vynechána fáze tání (například jód)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8396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852936"/>
            <a:ext cx="18870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PEVNÁ LÁTKA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4139952" y="2852936"/>
            <a:ext cx="14203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KAPALINA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7668344" y="2852936"/>
            <a:ext cx="7975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PLYN</a:t>
            </a:r>
            <a:endParaRPr lang="cs-CZ" sz="2400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699792" y="2924944"/>
            <a:ext cx="129614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627784" y="3140968"/>
            <a:ext cx="1368152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5940152" y="2924944"/>
            <a:ext cx="129614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5868144" y="3140968"/>
            <a:ext cx="1368152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3059832" y="2492896"/>
            <a:ext cx="544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tání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796136" y="2492896"/>
            <a:ext cx="1591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vypařování/var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012160" y="3140968"/>
            <a:ext cx="143622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zkapalnění</a:t>
            </a:r>
          </a:p>
          <a:p>
            <a:r>
              <a:rPr lang="cs-CZ" dirty="0" smtClean="0"/>
              <a:t>(kondenzace)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915816" y="3140968"/>
            <a:ext cx="878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tuhnutí</a:t>
            </a:r>
            <a:endParaRPr lang="cs-CZ" dirty="0"/>
          </a:p>
        </p:txBody>
      </p:sp>
      <p:sp>
        <p:nvSpPr>
          <p:cNvPr id="23" name="Oblouk 22"/>
          <p:cNvSpPr/>
          <p:nvPr/>
        </p:nvSpPr>
        <p:spPr>
          <a:xfrm>
            <a:off x="1331640" y="1916832"/>
            <a:ext cx="6912768" cy="1296144"/>
          </a:xfrm>
          <a:prstGeom prst="arc">
            <a:avLst>
              <a:gd name="adj1" fmla="val 10815759"/>
              <a:gd name="adj2" fmla="val 0"/>
            </a:avLst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šipka 24"/>
          <p:cNvCxnSpPr>
            <a:stCxn id="23" idx="2"/>
          </p:cNvCxnSpPr>
          <p:nvPr/>
        </p:nvCxnSpPr>
        <p:spPr>
          <a:xfrm>
            <a:off x="8244408" y="2564904"/>
            <a:ext cx="72008" cy="216024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louk 26"/>
          <p:cNvSpPr/>
          <p:nvPr/>
        </p:nvSpPr>
        <p:spPr>
          <a:xfrm rot="10800000">
            <a:off x="1331640" y="2924944"/>
            <a:ext cx="6912768" cy="1296144"/>
          </a:xfrm>
          <a:prstGeom prst="arc">
            <a:avLst>
              <a:gd name="adj1" fmla="val 10815759"/>
              <a:gd name="adj2" fmla="val 0"/>
            </a:avLst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šipka 27"/>
          <p:cNvCxnSpPr/>
          <p:nvPr/>
        </p:nvCxnSpPr>
        <p:spPr>
          <a:xfrm flipH="1" flipV="1">
            <a:off x="1259632" y="3429000"/>
            <a:ext cx="144016" cy="2880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4139952" y="1412776"/>
            <a:ext cx="1132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sublimace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4139952" y="4293096"/>
            <a:ext cx="13692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desublimace</a:t>
            </a:r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75856" y="0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4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4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</a:t>
            </a:r>
            <a:r>
              <a:rPr lang="cs-CZ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aje</a:t>
            </a:r>
            <a:endParaRPr lang="cs-CZ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7103" y="6124076"/>
            <a:ext cx="3036813" cy="648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 flipV="1">
            <a:off x="0" y="831144"/>
            <a:ext cx="9252520" cy="12709"/>
          </a:xfrm>
          <a:prstGeom prst="line">
            <a:avLst/>
          </a:prstGeom>
          <a:ln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0" y="6124076"/>
            <a:ext cx="9144000" cy="0"/>
          </a:xfrm>
          <a:prstGeom prst="line">
            <a:avLst/>
          </a:prstGeom>
          <a:ln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4929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3129" y="141277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060848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Uveďte příklad využití změny tlaku pro teplotu varu.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Jakými změnami skupenství prochází voda při vzniku deště, sněhu, krup, námrazy?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Dokažte na příkladu, že vypařování probíhá za různých teplot.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Uveďte příklad sublimace a desublimace.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Co je kondenzace a jaký máme pro </a:t>
            </a:r>
            <a:r>
              <a:rPr lang="cs-CZ" sz="2400" dirty="0" smtClean="0"/>
              <a:t>ni </a:t>
            </a:r>
            <a:r>
              <a:rPr lang="cs-CZ" sz="2400" dirty="0" smtClean="0"/>
              <a:t>český výraz?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Jak urychlíme vypařování (např. schnutí prádla)?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5059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48478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276872"/>
            <a:ext cx="66967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/>
              <a:t>Obr. 1: SMIAL. Wikipedia.cz [online]. [cit. 10.7.2013]. Dostupný na WWW: </a:t>
            </a:r>
            <a:r>
              <a:rPr lang="cs-CZ" dirty="0">
                <a:hlinkClick r:id="rId4"/>
              </a:rPr>
              <a:t>http://en.wikipedia.org/wiki/File:Blitze_IMGP6376_wp.jpg</a:t>
            </a: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SVOBODA, E. a kol. Přehled středoškolské fyziky. Praha: Prometheus, s.r.o., 1996, ISBN 80-7196-006-3.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72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1297</TotalTime>
  <Words>686</Words>
  <Application>Microsoft Office PowerPoint</Application>
  <PresentationFormat>Předvádění na obrazovce (4:3)</PresentationFormat>
  <Paragraphs>129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125</cp:revision>
  <dcterms:created xsi:type="dcterms:W3CDTF">2010-11-01T23:40:31Z</dcterms:created>
  <dcterms:modified xsi:type="dcterms:W3CDTF">2013-08-04T19:34:46Z</dcterms:modified>
</cp:coreProperties>
</file>