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3" r:id="rId4"/>
    <p:sldId id="271" r:id="rId5"/>
    <p:sldId id="270" r:id="rId6"/>
    <p:sldId id="277" r:id="rId7"/>
    <p:sldId id="276" r:id="rId8"/>
    <p:sldId id="278" r:id="rId9"/>
    <p:sldId id="275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Geiger&#367;v-M&#252;ller&#367;v_po&#269;&#237;ta&#269;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Gammadecay-1.jpg" TargetMode="External"/><Relationship Id="rId5" Type="http://schemas.openxmlformats.org/officeDocument/2006/relationships/hyperlink" Target="http://cs.wikipedia.org/wiki/Soubor:Betadecay.jpg" TargetMode="External"/><Relationship Id="rId4" Type="http://schemas.openxmlformats.org/officeDocument/2006/relationships/hyperlink" Target="http://cs.wikipedia.org/wiki/Soubor:Alphadeca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752488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Radioaktivní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rozpad, druhy záření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Izotop, záření, neutrony, fotony,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rozpad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mapy,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Radioaktivita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VY_32_INOVACE_12_228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2204864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RADIOAKTIVITA</a:t>
            </a:r>
          </a:p>
          <a:p>
            <a:pPr algn="ctr"/>
            <a:r>
              <a:rPr lang="cs-CZ" sz="3200" b="1" dirty="0" smtClean="0"/>
              <a:t>=</a:t>
            </a:r>
          </a:p>
          <a:p>
            <a:pPr algn="ctr"/>
            <a:r>
              <a:rPr lang="cs-CZ" sz="3200" b="1" dirty="0" smtClean="0"/>
              <a:t>vlastnost nestabilních atomových jader </a:t>
            </a:r>
          </a:p>
          <a:p>
            <a:pPr algn="ctr"/>
            <a:endParaRPr lang="cs-CZ" sz="3200" b="1" dirty="0"/>
          </a:p>
          <a:p>
            <a:pPr algn="ctr"/>
            <a:r>
              <a:rPr lang="cs-CZ" sz="3200" b="1" dirty="0" smtClean="0"/>
              <a:t> samovolný rozpad na jádra jiných prvků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204864"/>
            <a:ext cx="5976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RADIOAKTIVITA</a:t>
            </a:r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přirozená                               umělá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131840" y="2764378"/>
            <a:ext cx="648072" cy="5206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652120" y="2764378"/>
            <a:ext cx="864096" cy="5926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98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72816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Při radioaktivním rozpadu vznikají tři druhy ionizujícího záření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764378"/>
            <a:ext cx="532859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2348880"/>
            <a:ext cx="6276534" cy="2755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35696" y="469378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Záření alfa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69378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Záření beta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69378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Záření gama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07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71" y="1484784"/>
            <a:ext cx="3783274" cy="3828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5476811" y="2114550"/>
            <a:ext cx="2600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Záření alfa </a:t>
            </a:r>
          </a:p>
          <a:p>
            <a:r>
              <a:rPr lang="cs-CZ" dirty="0" smtClean="0"/>
              <a:t>Alfa částice – 2 protony a 2 neutrony (jádra helia)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77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16832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Alfa částice</a:t>
            </a:r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poměrně těžké, dolet je jen několik centimetrů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nepronikají do veliké hloubky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zadrží je tlustý arch papíru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890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20132"/>
            <a:ext cx="3672408" cy="360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2954" y="1988840"/>
            <a:ext cx="37475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Záření </a:t>
            </a:r>
            <a:r>
              <a:rPr lang="cs-CZ" b="1" dirty="0" smtClean="0">
                <a:solidFill>
                  <a:srgbClr val="002060"/>
                </a:solidFill>
              </a:rPr>
              <a:t>beta </a:t>
            </a:r>
          </a:p>
          <a:p>
            <a:r>
              <a:rPr lang="cs-CZ" dirty="0" smtClean="0"/>
              <a:t>Beta částice – elektrony a pozitrony (antičástice k elektronům)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18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7564" y="1844824"/>
            <a:ext cx="7848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Beta </a:t>
            </a:r>
            <a:r>
              <a:rPr lang="cs-CZ" sz="2400" b="1" dirty="0"/>
              <a:t>částice</a:t>
            </a:r>
            <a:r>
              <a:rPr lang="cs-CZ" sz="2400" dirty="0"/>
              <a:t> 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částice vyvrhované téměř s rychlostí světla</a:t>
            </a: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dolet ve vzduchu asi 1 metr</a:t>
            </a: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absorbuje je kov tloušťky 1 mm (např. měď)</a:t>
            </a:r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881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72175"/>
            <a:ext cx="3462622" cy="3415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916832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Záření </a:t>
            </a:r>
            <a:r>
              <a:rPr lang="cs-CZ" b="1" dirty="0" smtClean="0">
                <a:solidFill>
                  <a:srgbClr val="002060"/>
                </a:solidFill>
              </a:rPr>
              <a:t>gama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dirty="0"/>
              <a:t>G</a:t>
            </a:r>
            <a:r>
              <a:rPr lang="cs-CZ" dirty="0" smtClean="0"/>
              <a:t>ama </a:t>
            </a:r>
            <a:r>
              <a:rPr lang="cs-CZ" dirty="0"/>
              <a:t>částice – </a:t>
            </a:r>
            <a:r>
              <a:rPr lang="cs-CZ" dirty="0" smtClean="0"/>
              <a:t>neviditelné elektromagnetické vlny (energetické fotony)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52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8162" y="1803175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Gama záření</a:t>
            </a:r>
            <a:endParaRPr lang="cs-CZ" sz="2400" dirty="0"/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největší pronikavost</a:t>
            </a: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vysílány jádry po alfa nebo beta částici</a:t>
            </a: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intenzita zeslabena na polovinu 13 mm silným olovem nebo 120 m vzduchu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1080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71287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Přirozené radionuklidy:</a:t>
            </a:r>
          </a:p>
          <a:p>
            <a:endParaRPr lang="cs-CZ" sz="2400" b="1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uranoradiová</a:t>
            </a:r>
            <a:r>
              <a:rPr lang="cs-CZ" sz="2400" dirty="0" smtClean="0"/>
              <a:t> řada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- aktiniová řada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- thoriová řada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7431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20379" y="1061190"/>
            <a:ext cx="54003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Detekce a měření radioaktivity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168" y="1772816"/>
            <a:ext cx="4346247" cy="3802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18544" y="5575783"/>
            <a:ext cx="4123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Mezinárodní symbol pro radioaktivitu</a:t>
            </a:r>
          </a:p>
        </p:txBody>
      </p:sp>
    </p:spTree>
    <p:extLst>
      <p:ext uri="{BB962C8B-B14F-4D97-AF65-F5344CB8AC3E}">
        <p14:creationId xmlns:p14="http://schemas.microsoft.com/office/powerpoint/2010/main" val="47801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36154" y="1772816"/>
            <a:ext cx="77242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Většina přístrojů sleduje ionizaci, kterou záření způsobuje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   </a:t>
            </a:r>
            <a:r>
              <a:rPr lang="cs-CZ" sz="2400" i="1" dirty="0" smtClean="0"/>
              <a:t>Geigerův-</a:t>
            </a:r>
            <a:r>
              <a:rPr lang="cs-CZ" sz="2400" i="1" dirty="0" err="1" smtClean="0"/>
              <a:t>Müllerův_počítač</a:t>
            </a:r>
            <a:endParaRPr lang="cs-CZ" sz="2400" i="1" dirty="0"/>
          </a:p>
          <a:p>
            <a:pPr marL="342900" indent="-342900">
              <a:buFontTx/>
              <a:buChar char="-"/>
            </a:pPr>
            <a:r>
              <a:rPr lang="cs-CZ" sz="2400" i="1" dirty="0" smtClean="0"/>
              <a:t>Dozimetr</a:t>
            </a:r>
          </a:p>
          <a:p>
            <a:pPr marL="342900" indent="-342900">
              <a:buFontTx/>
              <a:buChar char="-"/>
            </a:pPr>
            <a:r>
              <a:rPr lang="cs-CZ" sz="2400" i="1" dirty="0" smtClean="0"/>
              <a:t>Pulsní elektroskop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311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950947"/>
            <a:ext cx="6256477" cy="4645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85821" y="5614637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Geigerův-</a:t>
            </a:r>
            <a:r>
              <a:rPr lang="cs-CZ" i="1" dirty="0" err="1"/>
              <a:t>Müllerův_počítač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85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1340768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Využití radioaktivity: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Radiologie </a:t>
            </a:r>
            <a:r>
              <a:rPr lang="cs-CZ" sz="2400" dirty="0" smtClean="0"/>
              <a:t>– v medicíně, </a:t>
            </a:r>
            <a:r>
              <a:rPr lang="cs-CZ" sz="2400" dirty="0" err="1" smtClean="0"/>
              <a:t>rentgenovo</a:t>
            </a:r>
            <a:r>
              <a:rPr lang="cs-CZ" sz="2400" dirty="0" smtClean="0"/>
              <a:t> záření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Radiodiagnostika </a:t>
            </a:r>
            <a:r>
              <a:rPr lang="cs-CZ" sz="2400" dirty="0" smtClean="0"/>
              <a:t>– indikace přítomnosti rakovinných buněk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Ozařování </a:t>
            </a:r>
            <a:r>
              <a:rPr lang="cs-CZ" sz="2400" dirty="0" smtClean="0"/>
              <a:t>- ošetření ovoce, masa gama zářením (déle čerstvé)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Gama radiografie </a:t>
            </a:r>
            <a:r>
              <a:rPr lang="cs-CZ" sz="2400" dirty="0" smtClean="0"/>
              <a:t>– kontrola kvality v průmyslu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Radiokarbonové datování </a:t>
            </a:r>
            <a:r>
              <a:rPr lang="cs-CZ" sz="2400" dirty="0" smtClean="0"/>
              <a:t>– metoda určování stáří</a:t>
            </a:r>
            <a:endParaRPr lang="cs-CZ" sz="2400" b="1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703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6154" y="2348879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rgbClr val="FF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1340768"/>
            <a:ext cx="71287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</a:p>
          <a:p>
            <a:endParaRPr lang="cs-CZ" sz="2400" b="1" dirty="0"/>
          </a:p>
          <a:p>
            <a:pPr marL="457200" indent="-457200">
              <a:buAutoNum type="arabicParenR"/>
            </a:pPr>
            <a:r>
              <a:rPr lang="cs-CZ" sz="2400" dirty="0" smtClean="0"/>
              <a:t>Kde se můžeme setkat s přirozenou radioaktivitou?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Znáte některé vědce, kteří se zabývali studiem záření?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Ve kterých odvětvích využíváme radioaktivitu?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Proč může být záření nebezpečné a kdy?          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Jaký je váš názor na využití radioaktivity?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Víte jaký je rozdíl mezi jaderným štěpením a syntézou?</a:t>
            </a:r>
            <a:endParaRPr lang="cs-CZ" sz="2400" dirty="0" smtClean="0"/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964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3672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060848"/>
            <a:ext cx="727280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HEUEL-FABIANEK, Burkhard. </a:t>
            </a:r>
            <a:r>
              <a:rPr lang="cs-CZ" dirty="0" err="1"/>
              <a:t>wikipedia</a:t>
            </a:r>
            <a:r>
              <a:rPr lang="cs-CZ" dirty="0"/>
              <a:t> [online]. [cit. 1.6.2013].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cs.wikipedia.org/wiki/Soubor:Alphadecay.jpg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HEUEL-FABIANEK, Burkhard. </a:t>
            </a:r>
            <a:r>
              <a:rPr lang="cs-CZ" dirty="0" err="1"/>
              <a:t>wikipedia</a:t>
            </a:r>
            <a:r>
              <a:rPr lang="cs-CZ" dirty="0"/>
              <a:t> [online]. [cit. 1.6.2013].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cs.wikipedia.org/wiki/Soubor:Betadecay.jpg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HEUEL-FABIANEK, Burkhard. </a:t>
            </a:r>
            <a:r>
              <a:rPr lang="cs-CZ" dirty="0" err="1"/>
              <a:t>wikipedia</a:t>
            </a:r>
            <a:r>
              <a:rPr lang="cs-CZ" dirty="0"/>
              <a:t> [online]. [cit. 1.6.2013].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cs.wikipedia.org/wiki/Soubor:Gammadecay-1.jpg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SVOBODA, E. a kol. Přehled středoškolské fyziky. Praha: Prometheus, s.r.o., 1996, ISBN 80-7196-006-3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BOFFY B. Wikipedia.cz [online]. [cit. 1.8.2013].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cs.wikipedia.org/wiki/Geigerův-</a:t>
            </a:r>
            <a:r>
              <a:rPr lang="cs-CZ" dirty="0" err="1" smtClean="0">
                <a:hlinkClick r:id="rId7"/>
              </a:rPr>
              <a:t>Müllerův_počítač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CARY BASS. Wikipedia.cz [online]. [cit. 1.8.2013]. Dostupný na WWW: http://cs.wikipedia.org/wiki/Soubor:Radioactive.svg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1289</TotalTime>
  <Words>606</Words>
  <Application>Microsoft Office PowerPoint</Application>
  <PresentationFormat>Předvádění na obrazovce (4:3)</PresentationFormat>
  <Paragraphs>172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121</cp:revision>
  <dcterms:created xsi:type="dcterms:W3CDTF">2010-11-01T23:40:31Z</dcterms:created>
  <dcterms:modified xsi:type="dcterms:W3CDTF">2013-08-04T19:47:56Z</dcterms:modified>
</cp:coreProperties>
</file>