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0" r:id="rId3"/>
    <p:sldId id="256" r:id="rId4"/>
    <p:sldId id="257" r:id="rId5"/>
    <p:sldId id="258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E66CD-0255-4F98-B9B7-79E40408E85A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15FF68-A29D-49FC-B9A3-ED177F62C1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446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614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913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66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25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445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179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324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83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691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320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5962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167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560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266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40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2415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4374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7862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4212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4132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233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384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BA24C-5FC0-4B37-A0AC-37C8E3F515F3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AF4D1-892D-415B-A3AD-C5CB4AD7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91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32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VY_32_INOVACE_14_04_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Vedení proudu v kapalinách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 9. ročník. K výkladu vedení elektrického proudu kapalinou za pomoci animace a interaktivní tabule.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2266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Vedení proudu v kapalinách</a:t>
            </a:r>
            <a:endParaRPr lang="cs-CZ" sz="6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377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12cípá hvězda 1026"/>
          <p:cNvSpPr/>
          <p:nvPr/>
        </p:nvSpPr>
        <p:spPr>
          <a:xfrm>
            <a:off x="5364088" y="804455"/>
            <a:ext cx="952133" cy="903865"/>
          </a:xfrm>
          <a:prstGeom prst="star12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30" name="Skupina 1029"/>
          <p:cNvGrpSpPr/>
          <p:nvPr/>
        </p:nvGrpSpPr>
        <p:grpSpPr>
          <a:xfrm>
            <a:off x="1881800" y="3356992"/>
            <a:ext cx="4994456" cy="2880320"/>
            <a:chOff x="1881800" y="3356992"/>
            <a:chExt cx="4994456" cy="2880320"/>
          </a:xfrm>
        </p:grpSpPr>
        <p:sp>
          <p:nvSpPr>
            <p:cNvPr id="4" name="Obdélník 3"/>
            <p:cNvSpPr/>
            <p:nvPr/>
          </p:nvSpPr>
          <p:spPr>
            <a:xfrm>
              <a:off x="1907704" y="3356992"/>
              <a:ext cx="4968552" cy="288032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1881800" y="4348662"/>
              <a:ext cx="4994455" cy="187220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504746" y="4603300"/>
            <a:ext cx="411403" cy="383439"/>
            <a:chOff x="3726745" y="3836303"/>
            <a:chExt cx="271587" cy="369332"/>
          </a:xfrm>
        </p:grpSpPr>
        <p:sp>
          <p:nvSpPr>
            <p:cNvPr id="8" name="Ovál 7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54674" y="5648972"/>
            <a:ext cx="411403" cy="383439"/>
            <a:chOff x="3726745" y="3836303"/>
            <a:chExt cx="271587" cy="369332"/>
          </a:xfrm>
        </p:grpSpPr>
        <p:sp>
          <p:nvSpPr>
            <p:cNvPr id="33" name="Ovál 32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679593" y="4418354"/>
            <a:ext cx="411403" cy="383439"/>
            <a:chOff x="3726745" y="3836303"/>
            <a:chExt cx="271587" cy="369332"/>
          </a:xfrm>
        </p:grpSpPr>
        <p:sp>
          <p:nvSpPr>
            <p:cNvPr id="36" name="Ovál 35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876266" y="5457253"/>
            <a:ext cx="411403" cy="383439"/>
            <a:chOff x="3726745" y="3836303"/>
            <a:chExt cx="271587" cy="369332"/>
          </a:xfrm>
        </p:grpSpPr>
        <p:sp>
          <p:nvSpPr>
            <p:cNvPr id="39" name="Ovál 38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934020" y="5073814"/>
            <a:ext cx="411403" cy="383439"/>
            <a:chOff x="3726746" y="3836302"/>
            <a:chExt cx="271587" cy="369332"/>
          </a:xfrm>
        </p:grpSpPr>
        <p:sp>
          <p:nvSpPr>
            <p:cNvPr id="42" name="Ovál 41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726746" y="3836302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067381" y="4795020"/>
            <a:ext cx="411403" cy="383439"/>
            <a:chOff x="3726745" y="3836303"/>
            <a:chExt cx="271587" cy="369332"/>
          </a:xfrm>
        </p:grpSpPr>
        <p:sp>
          <p:nvSpPr>
            <p:cNvPr id="45" name="Ovál 44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364088" y="4603301"/>
            <a:ext cx="411403" cy="383439"/>
            <a:chOff x="3726745" y="3836303"/>
            <a:chExt cx="271587" cy="369332"/>
          </a:xfrm>
        </p:grpSpPr>
        <p:sp>
          <p:nvSpPr>
            <p:cNvPr id="48" name="Ovál 47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3010485" y="4610072"/>
            <a:ext cx="419906" cy="436693"/>
            <a:chOff x="3433868" y="2488250"/>
            <a:chExt cx="506826" cy="369332"/>
          </a:xfrm>
        </p:grpSpPr>
        <p:sp>
          <p:nvSpPr>
            <p:cNvPr id="17" name="Ovál 16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724402" y="5585300"/>
            <a:ext cx="411403" cy="383439"/>
            <a:chOff x="3726745" y="3836303"/>
            <a:chExt cx="271587" cy="369332"/>
          </a:xfrm>
        </p:grpSpPr>
        <p:sp>
          <p:nvSpPr>
            <p:cNvPr id="54" name="Ovál 53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6084168" y="5648973"/>
            <a:ext cx="411403" cy="383439"/>
            <a:chOff x="3726745" y="3836303"/>
            <a:chExt cx="271587" cy="369332"/>
          </a:xfrm>
        </p:grpSpPr>
        <p:sp>
          <p:nvSpPr>
            <p:cNvPr id="57" name="Ovál 56"/>
            <p:cNvSpPr/>
            <p:nvPr/>
          </p:nvSpPr>
          <p:spPr>
            <a:xfrm>
              <a:off x="3761910" y="3924682"/>
              <a:ext cx="162019" cy="19257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726745" y="3836303"/>
              <a:ext cx="2715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+</a:t>
              </a:r>
              <a:endParaRPr lang="cs-CZ" b="1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2298377" y="5209382"/>
            <a:ext cx="419906" cy="436693"/>
            <a:chOff x="3433868" y="2488250"/>
            <a:chExt cx="506826" cy="369332"/>
          </a:xfrm>
        </p:grpSpPr>
        <p:sp>
          <p:nvSpPr>
            <p:cNvPr id="71" name="Ovál 70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3660227" y="5018910"/>
            <a:ext cx="419906" cy="436693"/>
            <a:chOff x="3433868" y="2488250"/>
            <a:chExt cx="506826" cy="369332"/>
          </a:xfrm>
        </p:grpSpPr>
        <p:sp>
          <p:nvSpPr>
            <p:cNvPr id="74" name="Ovál 73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5720450" y="4610073"/>
            <a:ext cx="419906" cy="436693"/>
            <a:chOff x="3433868" y="2488250"/>
            <a:chExt cx="506826" cy="369332"/>
          </a:xfrm>
        </p:grpSpPr>
        <p:sp>
          <p:nvSpPr>
            <p:cNvPr id="77" name="Ovál 76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5869963" y="5147153"/>
            <a:ext cx="419906" cy="436693"/>
            <a:chOff x="3433868" y="2488250"/>
            <a:chExt cx="506826" cy="369332"/>
          </a:xfrm>
        </p:grpSpPr>
        <p:sp>
          <p:nvSpPr>
            <p:cNvPr id="80" name="Ovál 79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3373862" y="5648973"/>
            <a:ext cx="419906" cy="436693"/>
            <a:chOff x="3433868" y="2488250"/>
            <a:chExt cx="506826" cy="369332"/>
          </a:xfrm>
        </p:grpSpPr>
        <p:sp>
          <p:nvSpPr>
            <p:cNvPr id="83" name="Ovál 82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4567717" y="4695651"/>
            <a:ext cx="419906" cy="436693"/>
            <a:chOff x="3433868" y="2488250"/>
            <a:chExt cx="506826" cy="369332"/>
          </a:xfrm>
        </p:grpSpPr>
        <p:sp>
          <p:nvSpPr>
            <p:cNvPr id="86" name="Ovál 85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4474834" y="5253691"/>
            <a:ext cx="419906" cy="436693"/>
            <a:chOff x="3433868" y="2488250"/>
            <a:chExt cx="506826" cy="369332"/>
          </a:xfrm>
        </p:grpSpPr>
        <p:sp>
          <p:nvSpPr>
            <p:cNvPr id="89" name="Ovál 88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5452831" y="5503965"/>
            <a:ext cx="419906" cy="436693"/>
            <a:chOff x="3433868" y="2488250"/>
            <a:chExt cx="506826" cy="369332"/>
          </a:xfrm>
        </p:grpSpPr>
        <p:sp>
          <p:nvSpPr>
            <p:cNvPr id="92" name="Ovál 91"/>
            <p:cNvSpPr/>
            <p:nvPr/>
          </p:nvSpPr>
          <p:spPr>
            <a:xfrm>
              <a:off x="3573420" y="2564904"/>
              <a:ext cx="2277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3433868" y="2488250"/>
              <a:ext cx="50682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</a:t>
              </a:r>
              <a:endParaRPr lang="cs-CZ" b="1" dirty="0"/>
            </a:p>
          </p:txBody>
        </p:sp>
      </p:grpSp>
      <p:cxnSp>
        <p:nvCxnSpPr>
          <p:cNvPr id="108" name="Přímá spojnice 107"/>
          <p:cNvCxnSpPr/>
          <p:nvPr/>
        </p:nvCxnSpPr>
        <p:spPr>
          <a:xfrm flipV="1">
            <a:off x="4245438" y="1011776"/>
            <a:ext cx="158138" cy="2086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stCxn id="114" idx="6"/>
          </p:cNvCxnSpPr>
          <p:nvPr/>
        </p:nvCxnSpPr>
        <p:spPr>
          <a:xfrm>
            <a:off x="6070657" y="1256388"/>
            <a:ext cx="6356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32" name="Skupina 1031"/>
          <p:cNvGrpSpPr/>
          <p:nvPr/>
        </p:nvGrpSpPr>
        <p:grpSpPr>
          <a:xfrm>
            <a:off x="2025817" y="668530"/>
            <a:ext cx="4675976" cy="4463814"/>
            <a:chOff x="2025817" y="668530"/>
            <a:chExt cx="4675976" cy="4463814"/>
          </a:xfrm>
        </p:grpSpPr>
        <p:grpSp>
          <p:nvGrpSpPr>
            <p:cNvPr id="1031" name="Skupina 1030"/>
            <p:cNvGrpSpPr/>
            <p:nvPr/>
          </p:nvGrpSpPr>
          <p:grpSpPr>
            <a:xfrm>
              <a:off x="2025817" y="668530"/>
              <a:ext cx="4044840" cy="825592"/>
              <a:chOff x="2025817" y="668530"/>
              <a:chExt cx="4044840" cy="825592"/>
            </a:xfrm>
          </p:grpSpPr>
          <p:sp>
            <p:nvSpPr>
              <p:cNvPr id="94" name="Vývojový diagram: spojnice 93"/>
              <p:cNvSpPr/>
              <p:nvPr/>
            </p:nvSpPr>
            <p:spPr>
              <a:xfrm>
                <a:off x="3414398" y="1184380"/>
                <a:ext cx="113060" cy="144016"/>
              </a:xfrm>
              <a:prstGeom prst="flowChartConnector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Vývojový diagram: spojnice 94"/>
              <p:cNvSpPr/>
              <p:nvPr/>
            </p:nvSpPr>
            <p:spPr>
              <a:xfrm>
                <a:off x="3656638" y="1184380"/>
                <a:ext cx="113060" cy="144016"/>
              </a:xfrm>
              <a:prstGeom prst="flowChartConnector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7" name="Přímá spojnice 96"/>
              <p:cNvCxnSpPr>
                <a:stCxn id="94" idx="2"/>
              </p:cNvCxnSpPr>
              <p:nvPr/>
            </p:nvCxnSpPr>
            <p:spPr>
              <a:xfrm flipH="1">
                <a:off x="2025817" y="1256388"/>
                <a:ext cx="1388581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 flipH="1">
                <a:off x="3769698" y="1256388"/>
                <a:ext cx="475741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0" name="Vývojový diagram: spojnice 99"/>
              <p:cNvSpPr/>
              <p:nvPr/>
            </p:nvSpPr>
            <p:spPr>
              <a:xfrm>
                <a:off x="4231925" y="1212970"/>
                <a:ext cx="48168" cy="72008"/>
              </a:xfrm>
              <a:prstGeom prst="flowChartConnector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Vývojový diagram: spojnice 100"/>
              <p:cNvSpPr/>
              <p:nvPr/>
            </p:nvSpPr>
            <p:spPr>
              <a:xfrm>
                <a:off x="4414148" y="1220384"/>
                <a:ext cx="48168" cy="72008"/>
              </a:xfrm>
              <a:prstGeom prst="flowChartConnector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3" name="Přímá spojnice 102"/>
              <p:cNvCxnSpPr>
                <a:stCxn id="101" idx="6"/>
              </p:cNvCxnSpPr>
              <p:nvPr/>
            </p:nvCxnSpPr>
            <p:spPr>
              <a:xfrm>
                <a:off x="4462317" y="1256388"/>
                <a:ext cx="1124884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2" name="TextovéPole 111"/>
              <p:cNvSpPr txBox="1"/>
              <p:nvPr/>
            </p:nvSpPr>
            <p:spPr>
              <a:xfrm>
                <a:off x="3280353" y="668530"/>
                <a:ext cx="2392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+</a:t>
                </a:r>
                <a:endParaRPr lang="cs-CZ" sz="3600" b="1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3605067" y="688610"/>
                <a:ext cx="24915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–</a:t>
                </a:r>
                <a:endParaRPr lang="cs-CZ" sz="3600" b="1" dirty="0"/>
              </a:p>
            </p:txBody>
          </p:sp>
          <p:sp>
            <p:nvSpPr>
              <p:cNvPr id="114" name="Ovál 113"/>
              <p:cNvSpPr/>
              <p:nvPr/>
            </p:nvSpPr>
            <p:spPr>
              <a:xfrm>
                <a:off x="5560668" y="1018654"/>
                <a:ext cx="509989" cy="475468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6" name="Přímá spojnice 115"/>
              <p:cNvCxnSpPr>
                <a:stCxn id="114" idx="1"/>
                <a:endCxn id="114" idx="5"/>
              </p:cNvCxnSpPr>
              <p:nvPr/>
            </p:nvCxnSpPr>
            <p:spPr>
              <a:xfrm>
                <a:off x="5635354" y="1088285"/>
                <a:ext cx="360617" cy="336207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>
                <a:stCxn id="114" idx="7"/>
                <a:endCxn id="114" idx="3"/>
              </p:cNvCxnSpPr>
              <p:nvPr/>
            </p:nvCxnSpPr>
            <p:spPr>
              <a:xfrm flipH="1">
                <a:off x="5635354" y="1088285"/>
                <a:ext cx="360617" cy="336207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5" name="Přímá spojnice 124"/>
            <p:cNvCxnSpPr/>
            <p:nvPr/>
          </p:nvCxnSpPr>
          <p:spPr>
            <a:xfrm>
              <a:off x="2025817" y="1248974"/>
              <a:ext cx="0" cy="388337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>
              <a:off x="6701793" y="1248974"/>
              <a:ext cx="0" cy="388337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4" name="Skupina 1023"/>
          <p:cNvGrpSpPr/>
          <p:nvPr/>
        </p:nvGrpSpPr>
        <p:grpSpPr>
          <a:xfrm rot="16200000">
            <a:off x="6021852" y="2076368"/>
            <a:ext cx="1786550" cy="1481750"/>
            <a:chOff x="7083897" y="1576892"/>
            <a:chExt cx="1786550" cy="1481750"/>
          </a:xfrm>
        </p:grpSpPr>
        <p:pic>
          <p:nvPicPr>
            <p:cNvPr id="1026" name="Picture 2" descr="C:\Users\Kabinet\AppData\Local\Microsoft\Windows\Temporary Internet Files\Content.IE5\NCGUL8DI\MC900351417[1].wmf"/>
            <p:cNvPicPr>
              <a:picLocks noChangeAspect="1" noChangeArrowheads="1"/>
            </p:cNvPicPr>
            <p:nvPr/>
          </p:nvPicPr>
          <p:blipFill>
            <a:blip r:embed="rId2" cstate="print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110078">
              <a:off x="7236297" y="1424492"/>
              <a:ext cx="1481750" cy="1786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7" name="TextovéPole 126"/>
            <p:cNvSpPr txBox="1"/>
            <p:nvPr/>
          </p:nvSpPr>
          <p:spPr>
            <a:xfrm>
              <a:off x="8141229" y="2437789"/>
              <a:ext cx="463219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sůl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1025" name="Obdélník 1024"/>
          <p:cNvSpPr/>
          <p:nvPr/>
        </p:nvSpPr>
        <p:spPr>
          <a:xfrm>
            <a:off x="2025817" y="1844824"/>
            <a:ext cx="169919" cy="352067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anoda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6529503" y="1838636"/>
            <a:ext cx="169919" cy="352067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katoda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138" name="Přímá spojnice 137"/>
          <p:cNvCxnSpPr>
            <a:stCxn id="100" idx="2"/>
            <a:endCxn id="101" idx="6"/>
          </p:cNvCxnSpPr>
          <p:nvPr/>
        </p:nvCxnSpPr>
        <p:spPr>
          <a:xfrm>
            <a:off x="4231925" y="1248974"/>
            <a:ext cx="230391" cy="741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/>
          <p:nvPr/>
        </p:nvCxnSpPr>
        <p:spPr>
          <a:xfrm flipV="1">
            <a:off x="899592" y="5457253"/>
            <a:ext cx="1514404" cy="14249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/>
          <p:cNvCxnSpPr>
            <a:endCxn id="40" idx="1"/>
          </p:cNvCxnSpPr>
          <p:nvPr/>
        </p:nvCxnSpPr>
        <p:spPr>
          <a:xfrm>
            <a:off x="899592" y="5599750"/>
            <a:ext cx="1976674" cy="4922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0" name="TextovéPole 1039"/>
          <p:cNvSpPr txBox="1"/>
          <p:nvPr/>
        </p:nvSpPr>
        <p:spPr>
          <a:xfrm>
            <a:off x="323528" y="507653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ionty</a:t>
            </a:r>
            <a:endParaRPr lang="cs-CZ" sz="2800" dirty="0">
              <a:latin typeface="Bookman Old Style" pitchFamily="18" charset="0"/>
            </a:endParaRPr>
          </a:p>
        </p:txBody>
      </p:sp>
      <p:cxnSp>
        <p:nvCxnSpPr>
          <p:cNvPr id="1042" name="Přímá spojnice se šipkou 1041"/>
          <p:cNvCxnSpPr/>
          <p:nvPr/>
        </p:nvCxnSpPr>
        <p:spPr>
          <a:xfrm flipH="1">
            <a:off x="6614462" y="1011775"/>
            <a:ext cx="1629946" cy="117819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se šipkou 1043"/>
          <p:cNvCxnSpPr/>
          <p:nvPr/>
        </p:nvCxnSpPr>
        <p:spPr>
          <a:xfrm flipH="1">
            <a:off x="2110776" y="1018654"/>
            <a:ext cx="6133632" cy="140292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5" name="TextovéPole 1044"/>
          <p:cNvSpPr txBox="1"/>
          <p:nvPr/>
        </p:nvSpPr>
        <p:spPr>
          <a:xfrm>
            <a:off x="6706337" y="476672"/>
            <a:ext cx="18261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elektrody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2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2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500"/>
                            </p:stCondLst>
                            <p:childTnLst>
                              <p:par>
                                <p:cTn id="14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9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1000"/>
                            </p:stCondLst>
                            <p:childTnLst>
                              <p:par>
                                <p:cTn id="15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6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500"/>
                            </p:stCondLst>
                            <p:childTnLst>
                              <p:par>
                                <p:cTn id="1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000"/>
                            </p:stCondLst>
                            <p:childTnLst>
                              <p:par>
                                <p:cTn id="16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02 -3.7037E-7 L 0.04966 -0.06806 " pathEditMode="relative" rAng="0" ptsTypes="AA">
                                      <p:cBhvr>
                                        <p:cTn id="171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2" y="-3403"/>
                                    </p:animMotion>
                                  </p:childTnLst>
                                </p:cTn>
                              </p:par>
                              <p:par>
                                <p:cTn id="17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14 -0.0706 L -0.29514 -0.0706 " pathEditMode="relative" rAng="0" ptsTypes="AA">
                                      <p:cBhvr>
                                        <p:cTn id="173" dur="5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17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26 -0.05509 L -0.19774 -0.05509 " pathEditMode="relative" rAng="0" ptsTypes="AA">
                                      <p:cBhvr>
                                        <p:cTn id="175" dur="5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176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32 0.0669 L -0.41649 0.04305 " pathEditMode="relative" rAng="0" ptsTypes="AA">
                                      <p:cBhvr>
                                        <p:cTn id="177" dur="5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49" y="-1204"/>
                                    </p:animMotion>
                                  </p:childTnLst>
                                </p:cTn>
                              </p:par>
                              <p:par>
                                <p:cTn id="17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2 0.03819 L 0.10816 0.02801 " pathEditMode="relative" rAng="0" ptsTypes="AA">
                                      <p:cBhvr>
                                        <p:cTn id="179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74" y="-509"/>
                                    </p:animMotion>
                                  </p:childTnLst>
                                </p:cTn>
                              </p:par>
                              <p:par>
                                <p:cTn id="18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29 -0.01065 L -0.28229 -0.01065 " pathEditMode="relative" rAng="0" ptsTypes="AA">
                                      <p:cBhvr>
                                        <p:cTn id="181" dur="5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18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13351 -0.07153 " pathEditMode="relative" rAng="0" ptsTypes="AA">
                                      <p:cBhvr>
                                        <p:cTn id="183" dur="5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3588"/>
                                    </p:animMotion>
                                  </p:childTnLst>
                                </p:cTn>
                              </p:par>
                              <p:par>
                                <p:cTn id="184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12569 -0.07153 " pathEditMode="relative" rAng="0" ptsTypes="AA">
                                      <p:cBhvr>
                                        <p:cTn id="185" dur="5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-3588"/>
                                    </p:animMotion>
                                  </p:childTnLst>
                                </p:cTn>
                              </p:par>
                              <p:par>
                                <p:cTn id="18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6 -0.01736 L -0.22604 -0.01736 " pathEditMode="relative" rAng="0" ptsTypes="AA">
                                      <p:cBhvr>
                                        <p:cTn id="187" dur="5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18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9" dur="5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1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-0.20678 -0.07477 " pathEditMode="relative" rAng="0" ptsTypes="AA">
                                      <p:cBhvr>
                                        <p:cTn id="193" dur="5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47" y="-3750"/>
                                    </p:animMotion>
                                  </p:childTnLst>
                                </p:cTn>
                              </p:par>
                              <p:par>
                                <p:cTn id="194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-0.15174 -0.10324 " pathEditMode="relative" rAng="0" ptsTypes="AA">
                                      <p:cBhvr>
                                        <p:cTn id="197" dur="5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87" y="-5162"/>
                                    </p:animMotion>
                                  </p:childTnLst>
                                </p:cTn>
                              </p:par>
                              <p:par>
                                <p:cTn id="198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9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6296E-6 L -0.04202 -0.03935 " pathEditMode="relative" rAng="0" ptsTypes="AA">
                                      <p:cBhvr>
                                        <p:cTn id="201" dur="5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1" y="-1968"/>
                                    </p:animMotion>
                                  </p:childTnLst>
                                </p:cTn>
                              </p:par>
                              <p:par>
                                <p:cTn id="20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07407E-6 L 0.40834 -0.01018 " pathEditMode="relative" rAng="0" ptsTypes="AA">
                                      <p:cBhvr>
                                        <p:cTn id="203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17" y="-509"/>
                                    </p:animMotion>
                                  </p:childTnLst>
                                </p:cTn>
                              </p:par>
                              <p:par>
                                <p:cTn id="20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73 -0.00487 L -0.11979 -0.03588 " pathEditMode="relative" rAng="0" ptsTypes="AA">
                                      <p:cBhvr>
                                        <p:cTn id="205" dur="5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2" y="-1551"/>
                                    </p:animMotion>
                                  </p:childTnLst>
                                </p:cTn>
                              </p:par>
                              <p:par>
                                <p:cTn id="206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27" presetClass="emph" presetSubtype="0" repeatCount="indefinite" fill="remove" grpId="1" nodeType="withEffect">
                                  <p:stCondLst>
                                    <p:cond delay="1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12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3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4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5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animBg="1"/>
      <p:bldP spid="1027" grpId="1" animBg="1"/>
      <p:bldP spid="1025" grpId="0" animBg="1"/>
      <p:bldP spid="131" grpId="0" animBg="1"/>
      <p:bldP spid="1040" grpId="0"/>
      <p:bldP spid="10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620688"/>
            <a:ext cx="8435280" cy="5505475"/>
          </a:xfrm>
        </p:spPr>
        <p:txBody>
          <a:bodyPr>
            <a:noAutofit/>
          </a:bodyPr>
          <a:lstStyle/>
          <a:p>
            <a:r>
              <a:rPr lang="cs-CZ" dirty="0">
                <a:latin typeface="Bookman Old Style" pitchFamily="18" charset="0"/>
              </a:rPr>
              <a:t>Vedení I v kapalinách je tvořen kationty a anionty</a:t>
            </a:r>
          </a:p>
          <a:p>
            <a:pPr lvl="1"/>
            <a:r>
              <a:rPr lang="cs-CZ" sz="3200" u="sng" dirty="0" smtClean="0">
                <a:solidFill>
                  <a:schemeClr val="tx2"/>
                </a:solidFill>
                <a:latin typeface="Bookman Old Style" pitchFamily="18" charset="0"/>
              </a:rPr>
              <a:t>Kationty</a:t>
            </a:r>
            <a:r>
              <a:rPr lang="cs-CZ" sz="3200" dirty="0" smtClean="0">
                <a:solidFill>
                  <a:schemeClr val="tx2"/>
                </a:solidFill>
                <a:latin typeface="Bookman Old Style" pitchFamily="18" charset="0"/>
              </a:rPr>
              <a:t> </a:t>
            </a:r>
            <a:r>
              <a:rPr lang="cs-CZ" sz="3200" dirty="0" smtClean="0">
                <a:latin typeface="Bookman Old Style" pitchFamily="18" charset="0"/>
              </a:rPr>
              <a:t>(kladný iont) </a:t>
            </a:r>
            <a:r>
              <a:rPr lang="cs-CZ" sz="3200" dirty="0">
                <a:latin typeface="Bookman Old Style" pitchFamily="18" charset="0"/>
              </a:rPr>
              <a:t>jsou přitahovány ke </a:t>
            </a:r>
            <a:r>
              <a:rPr lang="cs-CZ" sz="3200" u="sng" dirty="0" smtClean="0">
                <a:solidFill>
                  <a:schemeClr val="tx2"/>
                </a:solidFill>
                <a:latin typeface="Bookman Old Style" pitchFamily="18" charset="0"/>
              </a:rPr>
              <a:t>katodě</a:t>
            </a:r>
            <a:r>
              <a:rPr lang="cs-CZ" sz="3200" dirty="0" smtClean="0">
                <a:latin typeface="Bookman Old Style" pitchFamily="18" charset="0"/>
              </a:rPr>
              <a:t>      záporná elektroda</a:t>
            </a:r>
            <a:endParaRPr lang="cs-CZ" sz="3200" u="sng" dirty="0">
              <a:latin typeface="Bookman Old Style" pitchFamily="18" charset="0"/>
            </a:endParaRPr>
          </a:p>
          <a:p>
            <a:pPr lvl="1"/>
            <a:r>
              <a:rPr lang="cs-CZ" sz="3200" u="sng" dirty="0" smtClean="0">
                <a:solidFill>
                  <a:srgbClr val="FF0000"/>
                </a:solidFill>
                <a:latin typeface="Bookman Old Style" pitchFamily="18" charset="0"/>
              </a:rPr>
              <a:t>Anionty</a:t>
            </a:r>
            <a:r>
              <a:rPr lang="cs-CZ" sz="3200" dirty="0" smtClean="0">
                <a:solidFill>
                  <a:srgbClr val="FF0000"/>
                </a:solidFill>
                <a:latin typeface="Bookman Old Style" pitchFamily="18" charset="0"/>
              </a:rPr>
              <a:t> </a:t>
            </a:r>
            <a:r>
              <a:rPr lang="cs-CZ" sz="3200" dirty="0" smtClean="0">
                <a:latin typeface="Bookman Old Style" pitchFamily="18" charset="0"/>
              </a:rPr>
              <a:t>(záporný iont) </a:t>
            </a:r>
            <a:r>
              <a:rPr lang="cs-CZ" sz="3200" dirty="0">
                <a:latin typeface="Bookman Old Style" pitchFamily="18" charset="0"/>
              </a:rPr>
              <a:t>jsou přitahovány k </a:t>
            </a:r>
            <a:r>
              <a:rPr lang="cs-CZ" sz="3200" u="sng" dirty="0">
                <a:solidFill>
                  <a:srgbClr val="FF0000"/>
                </a:solidFill>
                <a:latin typeface="Bookman Old Style" pitchFamily="18" charset="0"/>
              </a:rPr>
              <a:t>anodě</a:t>
            </a:r>
            <a:r>
              <a:rPr lang="cs-CZ" sz="3200" dirty="0">
                <a:latin typeface="Bookman Old Style" pitchFamily="18" charset="0"/>
              </a:rPr>
              <a:t> </a:t>
            </a:r>
            <a:r>
              <a:rPr lang="cs-CZ" sz="3200" dirty="0" smtClean="0">
                <a:latin typeface="Bookman Old Style" pitchFamily="18" charset="0"/>
              </a:rPr>
              <a:t>      kladná elektroda</a:t>
            </a:r>
            <a:endParaRPr lang="cs-CZ" sz="3200" dirty="0">
              <a:latin typeface="Bookman Old Style" pitchFamily="18" charset="0"/>
            </a:endParaRPr>
          </a:p>
          <a:p>
            <a:r>
              <a:rPr lang="cs-CZ" dirty="0">
                <a:latin typeface="Bookman Old Style" pitchFamily="18" charset="0"/>
              </a:rPr>
              <a:t>Kapalina, která vede I – </a:t>
            </a:r>
            <a:r>
              <a:rPr lang="cs-CZ" b="1" dirty="0">
                <a:solidFill>
                  <a:srgbClr val="FF0000"/>
                </a:solidFill>
                <a:latin typeface="Bookman Old Style" pitchFamily="18" charset="0"/>
              </a:rPr>
              <a:t>ELEKTROLYT</a:t>
            </a:r>
          </a:p>
          <a:p>
            <a:r>
              <a:rPr lang="cs-CZ" dirty="0">
                <a:latin typeface="Bookman Old Style" pitchFamily="18" charset="0"/>
              </a:rPr>
              <a:t>Děj se nazývá </a:t>
            </a:r>
            <a:r>
              <a:rPr lang="cs-CZ" b="1" dirty="0">
                <a:solidFill>
                  <a:srgbClr val="FF0000"/>
                </a:solidFill>
                <a:latin typeface="Bookman Old Style" pitchFamily="18" charset="0"/>
              </a:rPr>
              <a:t>ELEKTROLÝZA</a:t>
            </a:r>
          </a:p>
          <a:p>
            <a:pPr>
              <a:buFontTx/>
              <a:buNone/>
            </a:pPr>
            <a:r>
              <a:rPr lang="cs-CZ" dirty="0">
                <a:latin typeface="Bookman Old Style" pitchFamily="18" charset="0"/>
              </a:rPr>
              <a:t> 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796136" y="2492896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508104" y="4077072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68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Book Antiqua" pitchFamily="18" charset="0"/>
              </a:rPr>
              <a:t>Využití: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dirty="0">
                <a:latin typeface="Bookman Old Style" pitchFamily="18" charset="0"/>
              </a:rPr>
              <a:t>z roztoku </a:t>
            </a:r>
            <a:r>
              <a:rPr lang="cs-CZ" dirty="0" err="1">
                <a:latin typeface="Bookman Old Style" pitchFamily="18" charset="0"/>
              </a:rPr>
              <a:t>NaCl</a:t>
            </a:r>
            <a:r>
              <a:rPr lang="cs-CZ" dirty="0">
                <a:latin typeface="Bookman Old Style" pitchFamily="18" charset="0"/>
              </a:rPr>
              <a:t> se elektrolýzou vyrábí chlor, vodík, hydroxid sodný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Bookman Old Style" pitchFamily="18" charset="0"/>
              </a:rPr>
              <a:t>elektrolýzou tavenin se vyrábí hliník, alkalické kovy, </a:t>
            </a:r>
            <a:r>
              <a:rPr lang="cs-CZ" dirty="0" err="1">
                <a:latin typeface="Bookman Old Style" pitchFamily="18" charset="0"/>
              </a:rPr>
              <a:t>Cu</a:t>
            </a:r>
            <a:r>
              <a:rPr lang="cs-CZ" dirty="0">
                <a:latin typeface="Bookman Old Style" pitchFamily="18" charset="0"/>
              </a:rPr>
              <a:t>, Mg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Bookman Old Style" pitchFamily="18" charset="0"/>
              </a:rPr>
              <a:t>elektrolýzou vody se vyrábí kyslík pro lékařské účely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Bookman Old Style" pitchFamily="18" charset="0"/>
              </a:rPr>
              <a:t>elektrolýzou surových (znečištěných) kovů se vyrábí čisté kovy např. </a:t>
            </a:r>
            <a:r>
              <a:rPr lang="cs-CZ" dirty="0" err="1">
                <a:latin typeface="Bookman Old Style" pitchFamily="18" charset="0"/>
              </a:rPr>
              <a:t>Cu</a:t>
            </a:r>
            <a:r>
              <a:rPr lang="cs-CZ" dirty="0">
                <a:latin typeface="Bookman Old Style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Bookman Old Style" pitchFamily="18" charset="0"/>
              </a:rPr>
              <a:t>galvanické pokovování různých předmětů (např. pozinkování, pochromování)</a:t>
            </a:r>
            <a:br>
              <a:rPr lang="cs-CZ" dirty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565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před samotným výkladem zapojí elektrický obvod s kapalinou a vyzkouší, která kapalina je schopna rozsvítit žárovku.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23705948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9. ročník základní školy</a:t>
            </a:r>
            <a:r>
              <a:rPr lang="cs-CZ" sz="2400" dirty="0"/>
              <a:t> [učebnice]. dotisk 1. vydání. Praha: Prometheus, spol. s r. o., 2003. učebnice pro základní školy. ISBN 80-7196-119-1.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Citováno dne 21. 11. </a:t>
            </a:r>
            <a:r>
              <a:rPr lang="cs-CZ" sz="2400" smtClean="0"/>
              <a:t>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20566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269</Words>
  <Application>Microsoft Office PowerPoint</Application>
  <PresentationFormat>Předvádění na obrazovce (4:3)</PresentationFormat>
  <Paragraphs>50</Paragraphs>
  <Slides>7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ZŠ Klášterec nad Ohří, Krátká 676 Autor: Mgr. Zdeňka Horská Název materiálu: VY_32_INOVACE_14_04_ Vedení proudu v kapalinách Číslo projektu: CZ.1.07/1.4.00/21.1115  </vt:lpstr>
      <vt:lpstr>Vedení proudu v kapalinách</vt:lpstr>
      <vt:lpstr>Prezentace aplikace PowerPoint</vt:lpstr>
      <vt:lpstr>Prezentace aplikace PowerPoint</vt:lpstr>
      <vt:lpstr>Využití: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Vedení proudu v kapalinách</dc:title>
  <dc:creator>Kabinet</dc:creator>
  <cp:lastModifiedBy>Kabinet</cp:lastModifiedBy>
  <cp:revision>19</cp:revision>
  <dcterms:created xsi:type="dcterms:W3CDTF">2011-11-24T16:26:58Z</dcterms:created>
  <dcterms:modified xsi:type="dcterms:W3CDTF">2012-02-06T20:51:08Z</dcterms:modified>
</cp:coreProperties>
</file>