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activeX/activeX4.xml" ContentType="application/vnd.ms-office.activeX+xml"/>
  <Override PartName="/ppt/activeX/activeX15.xml" ContentType="application/vnd.ms-office.activeX+xml"/>
  <Override PartName="/ppt/activeX/activeX17.xml" ContentType="application/vnd.ms-office.activeX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activeX/activeX2.xml" ContentType="application/vnd.ms-office.activeX+xml"/>
  <Override PartName="/ppt/activeX/activeX13.xml" ContentType="application/vnd.ms-office.activeX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activeX/activeX11.xml" ContentType="application/vnd.ms-office.activeX+xml"/>
  <Override PartName="/ppt/activeX/activeX22.xml" ContentType="application/vnd.ms-office.activeX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activeX/activeX20.xml" ContentType="application/vnd.ms-office.activeX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activeX/activeX8.xml" ContentType="application/vnd.ms-office.activeX+xml"/>
  <Override PartName="/ppt/activeX/activeX9.xml" ContentType="application/vnd.ms-office.activeX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ms-office.activeX"/>
  <Override PartName="/ppt/activeX/activeX5.xml" ContentType="application/vnd.ms-office.activeX+xml"/>
  <Override PartName="/ppt/activeX/activeX16.xml" ContentType="application/vnd.ms-office.activeX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activeX/activeX3.xml" ContentType="application/vnd.ms-office.activeX+xml"/>
  <Override PartName="/ppt/activeX/activeX14.xml" ContentType="application/vnd.ms-office.activeX+xml"/>
  <Override PartName="/ppt/activeX/activeX23.xml" ContentType="application/vnd.ms-office.activeX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activeX/activeX1.xml" ContentType="application/vnd.ms-office.activeX+xml"/>
  <Default Extension="jpeg" ContentType="image/jpeg"/>
  <Override PartName="/ppt/activeX/activeX12.xml" ContentType="application/vnd.ms-office.activeX+xml"/>
  <Override PartName="/ppt/activeX/activeX21.xml" ContentType="application/vnd.ms-office.activeX+xml"/>
  <Override PartName="/ppt/vbaProject.bin" ContentType="application/vnd.ms-office.vbaProject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activeX/activeX10.xml" ContentType="application/vnd.ms-office.activeX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85" r:id="rId4"/>
    <p:sldId id="286" r:id="rId5"/>
    <p:sldId id="295" r:id="rId6"/>
    <p:sldId id="297" r:id="rId7"/>
    <p:sldId id="298" r:id="rId8"/>
    <p:sldId id="299" r:id="rId9"/>
    <p:sldId id="260" r:id="rId10"/>
    <p:sldId id="301" r:id="rId11"/>
    <p:sldId id="294" r:id="rId12"/>
    <p:sldId id="300" r:id="rId13"/>
    <p:sldId id="302" r:id="rId14"/>
    <p:sldId id="303" r:id="rId15"/>
    <p:sldId id="304" r:id="rId16"/>
    <p:sldId id="292" r:id="rId17"/>
    <p:sldId id="296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CC0099"/>
    <a:srgbClr val="FF7C80"/>
    <a:srgbClr val="FF9966"/>
    <a:srgbClr val="660066"/>
    <a:srgbClr val="336600"/>
    <a:srgbClr val="CCFF66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40" y="6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06/relationships/vbaProject" Target="vbaProject.bin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activeX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5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6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7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8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9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0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3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4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5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6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7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8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9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0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3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4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14908-5059-4DB2-9330-B6F62C50C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5E8DAC-5191-4155-9D66-BEE4EE0BF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8C2B03-1B9E-4208-BE49-F839BA111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3ED52B-1317-4B73-8E81-30C753CBD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441D61-8AF8-45BF-A248-FB0B536B6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6E1282-6326-4E68-B56D-8E09E1B42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77C5E8-D22B-45D5-A4A9-ED8ED0557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14A372-A86C-49E3-83A4-CC45CF13E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689F46-4446-404C-B8DA-35EC5A7A8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FF5D7E-C748-4A7A-9209-99F9B6A5F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86A73D-5CC5-4435-818C-6240A8135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683E622A-56BA-4892-BBE8-C67DA2FA44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lemena_ko%C4%8Dek" TargetMode="External"/><Relationship Id="rId3" Type="http://schemas.openxmlformats.org/officeDocument/2006/relationships/control" Target="../activeX/activeX2.xml"/><Relationship Id="rId7" Type="http://schemas.openxmlformats.org/officeDocument/2006/relationships/hyperlink" Target="http://cs.wikipedia.org/wiki/Ko%C4%8Dka_dom%C3%A1c%C3%AD" TargetMode="Externa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slideLayout" Target="../slideLayouts/slideLayout7.xml"/><Relationship Id="rId5" Type="http://schemas.openxmlformats.org/officeDocument/2006/relationships/control" Target="../activeX/activeX4.xml"/><Relationship Id="rId4" Type="http://schemas.openxmlformats.org/officeDocument/2006/relationships/control" Target="../activeX/activeX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control" Target="../activeX/activeX6.xml"/><Relationship Id="rId7" Type="http://schemas.openxmlformats.org/officeDocument/2006/relationships/image" Target="../media/image10.jpeg"/><Relationship Id="rId2" Type="http://schemas.openxmlformats.org/officeDocument/2006/relationships/control" Target="../activeX/activeX5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jpeg"/><Relationship Id="rId5" Type="http://schemas.openxmlformats.org/officeDocument/2006/relationships/slideLayout" Target="../slideLayouts/slideLayout2.xml"/><Relationship Id="rId4" Type="http://schemas.openxmlformats.org/officeDocument/2006/relationships/control" Target="../activeX/activeX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8.xml"/><Relationship Id="rId1" Type="http://schemas.openxmlformats.org/officeDocument/2006/relationships/vmlDrawing" Target="../drawings/vmlDrawing3.vml"/><Relationship Id="rId6" Type="http://schemas.openxmlformats.org/officeDocument/2006/relationships/hyperlink" Target="http://cs.wikipedia.org/wiki/Ko%C4%8Dkovit%C3%AD" TargetMode="External"/><Relationship Id="rId5" Type="http://schemas.openxmlformats.org/officeDocument/2006/relationships/hyperlink" Target="http://cs.wikipedia.org/wiki/%C5%A0avlozub%C3%BD_tygr" TargetMode="Externa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9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10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11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o%C4%8Dka_dom%C3%A1c%C3%AD" TargetMode="External"/><Relationship Id="rId3" Type="http://schemas.openxmlformats.org/officeDocument/2006/relationships/control" Target="../activeX/activeX13.xml"/><Relationship Id="rId7" Type="http://schemas.openxmlformats.org/officeDocument/2006/relationships/slideLayout" Target="../slideLayouts/slideLayout7.xml"/><Relationship Id="rId2" Type="http://schemas.openxmlformats.org/officeDocument/2006/relationships/control" Target="../activeX/activeX12.xml"/><Relationship Id="rId1" Type="http://schemas.openxmlformats.org/officeDocument/2006/relationships/vmlDrawing" Target="../drawings/vmlDrawing7.vml"/><Relationship Id="rId6" Type="http://schemas.openxmlformats.org/officeDocument/2006/relationships/control" Target="../activeX/activeX16.xml"/><Relationship Id="rId5" Type="http://schemas.openxmlformats.org/officeDocument/2006/relationships/control" Target="../activeX/activeX15.xml"/><Relationship Id="rId4" Type="http://schemas.openxmlformats.org/officeDocument/2006/relationships/control" Target="../activeX/activeX14.xml"/><Relationship Id="rId9" Type="http://schemas.openxmlformats.org/officeDocument/2006/relationships/hyperlink" Target="http://cs.wikipedia.org/wiki/Plemena_ko%C4%8Dek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control" Target="../activeX/activeX18.xml"/><Relationship Id="rId7" Type="http://schemas.openxmlformats.org/officeDocument/2006/relationships/image" Target="../media/image10.jpeg"/><Relationship Id="rId2" Type="http://schemas.openxmlformats.org/officeDocument/2006/relationships/control" Target="../activeX/activeX17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9.jpeg"/><Relationship Id="rId5" Type="http://schemas.openxmlformats.org/officeDocument/2006/relationships/slideLayout" Target="../slideLayouts/slideLayout2.xml"/><Relationship Id="rId4" Type="http://schemas.openxmlformats.org/officeDocument/2006/relationships/control" Target="../activeX/activeX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20.xml"/><Relationship Id="rId1" Type="http://schemas.openxmlformats.org/officeDocument/2006/relationships/vmlDrawing" Target="../drawings/vmlDrawing9.vml"/><Relationship Id="rId6" Type="http://schemas.openxmlformats.org/officeDocument/2006/relationships/hyperlink" Target="http://cs.wikipedia.org/wiki/%C5%A0avlozub%C3%BD_tygr" TargetMode="External"/><Relationship Id="rId5" Type="http://schemas.openxmlformats.org/officeDocument/2006/relationships/hyperlink" Target="http://cs.wikipedia.org/wiki/Ko%C4%8Dkovit%C3%AD" TargetMode="Externa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21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2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23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berian_tiger_hanging_at_bar.jpg" TargetMode="External"/><Relationship Id="rId2" Type="http://schemas.openxmlformats.org/officeDocument/2006/relationships/hyperlink" Target="http://cs.wikipedia.org/wiki/Soubor:Lynx_lynx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CMM_MountainLion.jpg" TargetMode="External"/><Relationship Id="rId4" Type="http://schemas.openxmlformats.org/officeDocument/2006/relationships/hyperlink" Target="http://cs.wikipedia.org/wiki/Soubor:Lion_waiting_in_Namibia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anding_jaguar.jpg" TargetMode="External"/><Relationship Id="rId2" Type="http://schemas.openxmlformats.org/officeDocument/2006/relationships/hyperlink" Target="http://cs.wikipedia.org/wiki/Soubor:Two_cheetahs_together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SriLankaLeopard-ZOO-Jihla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ctrTitle" idx="4294967295"/>
          </p:nvPr>
        </p:nvSpPr>
        <p:spPr>
          <a:xfrm>
            <a:off x="611188" y="1341438"/>
            <a:ext cx="7772400" cy="1223962"/>
          </a:xfrm>
        </p:spPr>
        <p:txBody>
          <a:bodyPr/>
          <a:lstStyle/>
          <a:p>
            <a:pPr eaLnBrk="1" hangingPunct="1"/>
            <a:r>
              <a:rPr lang="cs-CZ" sz="4000" b="1" smtClean="0"/>
              <a:t>KOČKOVITÉ ŠELMY</a:t>
            </a:r>
          </a:p>
        </p:txBody>
      </p:sp>
      <p:sp>
        <p:nvSpPr>
          <p:cNvPr id="14339" name="Podnadpis 2"/>
          <p:cNvSpPr>
            <a:spLocks noGrp="1"/>
          </p:cNvSpPr>
          <p:nvPr>
            <p:ph type="subTitle" idx="4294967295"/>
          </p:nvPr>
        </p:nvSpPr>
        <p:spPr>
          <a:xfrm>
            <a:off x="1403350" y="2708275"/>
            <a:ext cx="6400800" cy="2328863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Základní škola a Mateřská škola Valašské Meziříčí, Poličná 276, okres Vsetín, příspěvková organizace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 projekt č. CZ.1.07/1.4.00/21.1504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Č. DUMu: VY_52_INOVACE_424 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Tématický celek: Obratlovci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Autor: Zuzana Šutariková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cs-CZ" sz="2000" smtClean="0">
              <a:solidFill>
                <a:srgbClr val="898989"/>
              </a:solidFill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0" y="4568825"/>
            <a:ext cx="9144000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Anotace:	</a:t>
            </a:r>
            <a:r>
              <a:rPr lang="cs-CZ" dirty="0" smtClean="0">
                <a:solidFill>
                  <a:srgbClr val="000000"/>
                </a:solidFill>
              </a:rPr>
              <a:t> Materiál </a:t>
            </a:r>
            <a:r>
              <a:rPr lang="cs-CZ" dirty="0">
                <a:solidFill>
                  <a:srgbClr val="000000"/>
                </a:solidFill>
              </a:rPr>
              <a:t>je určen pro práci s interaktivní tabulí nebo v počítačové učebně.</a:t>
            </a:r>
          </a:p>
          <a:p>
            <a:r>
              <a:rPr lang="cs-CZ" dirty="0">
                <a:solidFill>
                  <a:srgbClr val="000000"/>
                </a:solidFill>
              </a:rPr>
              <a:t>	Slouží k doplnění učiva Kočkovité šelmy. </a:t>
            </a:r>
          </a:p>
          <a:p>
            <a:r>
              <a:rPr lang="cs-CZ" dirty="0">
                <a:solidFill>
                  <a:srgbClr val="000000"/>
                </a:solidFill>
              </a:rPr>
              <a:t>	Je vhodný k samostatné práci žáků na počítači, </a:t>
            </a:r>
            <a:r>
              <a:rPr lang="cs-CZ" dirty="0" smtClean="0">
                <a:solidFill>
                  <a:srgbClr val="000000"/>
                </a:solidFill>
              </a:rPr>
              <a:t>která </a:t>
            </a:r>
            <a:r>
              <a:rPr lang="cs-CZ" dirty="0">
                <a:solidFill>
                  <a:srgbClr val="000000"/>
                </a:solidFill>
              </a:rPr>
              <a:t>vede k aktivnímu 	vyhledávání informací a k práci se zdrojem informací. V prezentaci je využito 	textových polí, do kterých mohou žáci samostatně dopisovat své odpovědi.</a:t>
            </a:r>
            <a:r>
              <a:rPr lang="cs-CZ" dirty="0"/>
              <a:t> 	</a:t>
            </a:r>
            <a:r>
              <a:rPr lang="cs-CZ" dirty="0">
                <a:solidFill>
                  <a:srgbClr val="000000"/>
                </a:solidFill>
              </a:rPr>
              <a:t>Materiál obsahuje obrázky živočichů, dále hypertextové odkazy na internetovou 	encyklopedii.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420938"/>
            <a:ext cx="7772400" cy="1470025"/>
          </a:xfrm>
        </p:spPr>
        <p:txBody>
          <a:bodyPr/>
          <a:lstStyle/>
          <a:p>
            <a:pPr eaLnBrk="1" hangingPunct="1"/>
            <a:r>
              <a:rPr lang="cs-CZ" sz="5400" b="1" smtClean="0"/>
              <a:t>KOČKOVITÉ ŠELMY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Text Box 2"/>
          <p:cNvSpPr txBox="1">
            <a:spLocks noChangeArrowheads="1"/>
          </p:cNvSpPr>
          <p:nvPr/>
        </p:nvSpPr>
        <p:spPr bwMode="auto">
          <a:xfrm>
            <a:off x="971550" y="0"/>
            <a:ext cx="720090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4800" b="1"/>
              <a:t>KOČKA DOMÁCÍ</a:t>
            </a:r>
          </a:p>
        </p:txBody>
      </p:sp>
      <p:sp>
        <p:nvSpPr>
          <p:cNvPr id="1031" name="Text Box 3"/>
          <p:cNvSpPr txBox="1">
            <a:spLocks noChangeArrowheads="1"/>
          </p:cNvSpPr>
          <p:nvPr/>
        </p:nvSpPr>
        <p:spPr bwMode="auto">
          <a:xfrm>
            <a:off x="179388" y="908050"/>
            <a:ext cx="8964612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/>
              <a:t>Z jakého zvířete byla kočka domácí domestikována?</a:t>
            </a:r>
          </a:p>
          <a:p>
            <a:endParaRPr lang="cs-CZ" sz="2400"/>
          </a:p>
          <a:p>
            <a:r>
              <a:rPr lang="cs-CZ" sz="2400"/>
              <a:t>Zjisti, jestli se na našem území její předek stále ještě vyskytuje, případně napiš kde:</a:t>
            </a:r>
          </a:p>
          <a:p>
            <a:endParaRPr lang="cs-CZ" sz="2400"/>
          </a:p>
          <a:p>
            <a:r>
              <a:rPr lang="cs-CZ" sz="2400"/>
              <a:t>Člověk rozšířil kočku domácí na všech kontinentech - s výjimkou</a:t>
            </a:r>
          </a:p>
          <a:p>
            <a:r>
              <a:rPr lang="cs-CZ" sz="2400"/>
              <a:t>                                 , na mnoha místech opět zdivočela. </a:t>
            </a:r>
          </a:p>
          <a:p>
            <a:r>
              <a:rPr lang="cs-CZ" sz="2400"/>
              <a:t>V Austrálii a na dalších ostrovech a souostrovích je kočka domácí vedena jako jeden z nejnebezpečnějších invazních druhů. Co to znamená?</a:t>
            </a:r>
          </a:p>
          <a:p>
            <a:endParaRPr lang="cs-CZ" sz="2400"/>
          </a:p>
          <a:p>
            <a:endParaRPr lang="cs-CZ" sz="2400"/>
          </a:p>
        </p:txBody>
      </p:sp>
      <p:sp>
        <p:nvSpPr>
          <p:cNvPr id="1032" name="AutoShape 4">
            <a:hlinkClick r:id="rId7" highlightClick="1"/>
          </p:cNvPr>
          <p:cNvSpPr>
            <a:spLocks noChangeArrowheads="1"/>
          </p:cNvSpPr>
          <p:nvPr/>
        </p:nvSpPr>
        <p:spPr bwMode="auto">
          <a:xfrm>
            <a:off x="7164388" y="188913"/>
            <a:ext cx="1657350" cy="431800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3" name="AutoShape 15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1835150" y="5013325"/>
            <a:ext cx="5903913" cy="1511300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PROHLÉDNI SI NEJZNÁMĚJŠÍ PLEMENA KOČEK </a:t>
            </a:r>
          </a:p>
          <a:p>
            <a:pPr algn="ctr"/>
            <a:r>
              <a:rPr lang="cs-CZ" b="1"/>
              <a:t>– </a:t>
            </a:r>
          </a:p>
          <a:p>
            <a:pPr algn="ctr"/>
            <a:r>
              <a:rPr lang="cs-CZ"/>
              <a:t>internetový odkaz</a:t>
            </a:r>
          </a:p>
        </p:txBody>
      </p:sp>
    </p:spTree>
    <p:controls>
      <p:control spid="1026" r:id="rId2" imgW="3705120" imgH="285840"/>
      <p:control spid="1027" r:id="rId3" imgW="6153120" imgH="285840"/>
      <p:control spid="1028" r:id="rId4" imgW="2809800" imgH="285840"/>
      <p:control spid="1029" r:id="rId5" imgW="564840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30" descr="Soubor:Lion waiting in Namibi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725" y="3968750"/>
            <a:ext cx="3851275" cy="288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28" descr="Soubor:Siberian tiger hanging at ba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3438" y="836613"/>
            <a:ext cx="4500562" cy="300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5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  <p:sp>
        <p:nvSpPr>
          <p:cNvPr id="2056" name="Text Box 4"/>
          <p:cNvSpPr txBox="1">
            <a:spLocks noChangeArrowheads="1"/>
          </p:cNvSpPr>
          <p:nvPr/>
        </p:nvSpPr>
        <p:spPr bwMode="auto">
          <a:xfrm>
            <a:off x="0" y="836613"/>
            <a:ext cx="4489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Pojmenuj vybrané volně žijící zástupce:</a:t>
            </a:r>
          </a:p>
        </p:txBody>
      </p:sp>
      <p:pic>
        <p:nvPicPr>
          <p:cNvPr id="2057" name="Picture 25" descr="Soubor:Lynx lynx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1412875"/>
            <a:ext cx="3390900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controls>
      <p:control spid="2050" r:id="rId2" imgW="2019240" imgH="285840"/>
      <p:control spid="2051" r:id="rId3" imgW="2162160" imgH="285840"/>
      <p:control spid="2052" r:id="rId4" imgW="237168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11" descr="Soubor:CMM MountainL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052513"/>
            <a:ext cx="4205288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4500563" y="981075"/>
            <a:ext cx="429895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/>
              <a:t>Pojmenovat tyto zástupce pro tebe </a:t>
            </a:r>
          </a:p>
          <a:p>
            <a:r>
              <a:rPr lang="cs-CZ" b="1"/>
              <a:t>asi nebyl problém, ale rozpoznáš </a:t>
            </a:r>
          </a:p>
          <a:p>
            <a:r>
              <a:rPr lang="cs-CZ" b="1"/>
              <a:t>od sebe levharta</a:t>
            </a:r>
            <a:r>
              <a:rPr lang="cs-CZ"/>
              <a:t>, </a:t>
            </a:r>
            <a:r>
              <a:rPr lang="cs-CZ" b="1"/>
              <a:t>jaguára a geparda?</a:t>
            </a:r>
          </a:p>
          <a:p>
            <a:endParaRPr lang="cs-CZ" b="1"/>
          </a:p>
          <a:p>
            <a:r>
              <a:rPr lang="cs-CZ" b="1"/>
              <a:t>Tady je nápověda:</a:t>
            </a:r>
          </a:p>
          <a:p>
            <a:endParaRPr lang="cs-CZ" b="1"/>
          </a:p>
          <a:p>
            <a:r>
              <a:rPr lang="cs-CZ" b="1"/>
              <a:t>LEVHART – černé nesouvislé skvrny, </a:t>
            </a:r>
          </a:p>
          <a:p>
            <a:r>
              <a:rPr lang="cs-CZ" b="1"/>
              <a:t>	       na hřbetě bez výplně</a:t>
            </a:r>
          </a:p>
          <a:p>
            <a:endParaRPr lang="cs-CZ" b="1"/>
          </a:p>
          <a:p>
            <a:r>
              <a:rPr lang="cs-CZ" b="1"/>
              <a:t>JAGUÁR – kroužkovité skvrny </a:t>
            </a:r>
          </a:p>
          <a:p>
            <a:r>
              <a:rPr lang="cs-CZ" b="1"/>
              <a:t>	     s černými tečkami</a:t>
            </a:r>
          </a:p>
          <a:p>
            <a:endParaRPr lang="cs-CZ" b="1"/>
          </a:p>
          <a:p>
            <a:r>
              <a:rPr lang="cs-CZ" b="1"/>
              <a:t>GEPARD – vyplněné černé skvrny</a:t>
            </a:r>
          </a:p>
          <a:p>
            <a:endParaRPr lang="cs-CZ" b="1"/>
          </a:p>
        </p:txBody>
      </p:sp>
      <p:sp>
        <p:nvSpPr>
          <p:cNvPr id="3078" name="AutoShape 18">
            <a:hlinkClick r:id="rId5" highlightClick="1"/>
          </p:cNvPr>
          <p:cNvSpPr>
            <a:spLocks noChangeArrowheads="1"/>
          </p:cNvSpPr>
          <p:nvPr/>
        </p:nvSpPr>
        <p:spPr bwMode="auto">
          <a:xfrm>
            <a:off x="5148263" y="5876925"/>
            <a:ext cx="3167062" cy="792163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ŠAVLOZUBÝ TYGR </a:t>
            </a:r>
          </a:p>
          <a:p>
            <a:pPr algn="ctr"/>
            <a:r>
              <a:rPr lang="cs-CZ" sz="1400" b="1"/>
              <a:t>– </a:t>
            </a:r>
          </a:p>
          <a:p>
            <a:pPr algn="ctr"/>
            <a:r>
              <a:rPr lang="cs-CZ" sz="1400" b="1"/>
              <a:t>internetový odkaz</a:t>
            </a:r>
          </a:p>
        </p:txBody>
      </p:sp>
      <p:sp>
        <p:nvSpPr>
          <p:cNvPr id="3079" name="AutoShape 19">
            <a:hlinkClick r:id="rId6" highlightClick="1"/>
          </p:cNvPr>
          <p:cNvSpPr>
            <a:spLocks noChangeArrowheads="1"/>
          </p:cNvSpPr>
          <p:nvPr/>
        </p:nvSpPr>
        <p:spPr bwMode="auto">
          <a:xfrm>
            <a:off x="5148263" y="4941888"/>
            <a:ext cx="3097212" cy="792162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KOČKOVITÉ ŠELMY </a:t>
            </a:r>
          </a:p>
          <a:p>
            <a:pPr algn="ctr"/>
            <a:r>
              <a:rPr lang="cs-CZ" sz="1400" b="1"/>
              <a:t>– </a:t>
            </a:r>
          </a:p>
          <a:p>
            <a:pPr algn="ctr"/>
            <a:r>
              <a:rPr lang="cs-CZ" sz="1400" b="1"/>
              <a:t>internetový odkaz</a:t>
            </a:r>
          </a:p>
        </p:txBody>
      </p:sp>
    </p:spTree>
    <p:controls>
      <p:control spid="3074" r:id="rId2" imgW="186696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2" descr="Soubor:Standing jagu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1363663"/>
            <a:ext cx="8172450" cy="549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179388" y="908050"/>
            <a:ext cx="7105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Na základě předchozí nápovědy pojmenuj tyto kočkovité šelmy:</a:t>
            </a:r>
          </a:p>
        </p:txBody>
      </p:sp>
    </p:spTree>
    <p:controls>
      <p:control spid="4098" r:id="rId2" imgW="230508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  <p:pic>
        <p:nvPicPr>
          <p:cNvPr id="5124" name="Picture 6" descr="Soubor:Two cheetahs togeth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1008063"/>
            <a:ext cx="8604250" cy="584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controls>
      <p:control spid="5122" r:id="rId2" imgW="230508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8" descr="Soubor:SriLankaLeopard-ZOO-Jihla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919163"/>
            <a:ext cx="7921625" cy="5938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Rectangle 3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</p:spTree>
    <p:controls>
      <p:control spid="6146" r:id="rId2" imgW="237168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420938"/>
            <a:ext cx="7772400" cy="1470025"/>
          </a:xfrm>
        </p:spPr>
        <p:txBody>
          <a:bodyPr/>
          <a:lstStyle/>
          <a:p>
            <a:pPr eaLnBrk="1" hangingPunct="1"/>
            <a:r>
              <a:rPr lang="cs-CZ" sz="9600" b="1" smtClean="0"/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Text Box 2"/>
          <p:cNvSpPr txBox="1">
            <a:spLocks noChangeArrowheads="1"/>
          </p:cNvSpPr>
          <p:nvPr/>
        </p:nvSpPr>
        <p:spPr bwMode="auto">
          <a:xfrm>
            <a:off x="971550" y="0"/>
            <a:ext cx="720090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4800" b="1"/>
              <a:t>KOČKA DOMÁCÍ</a:t>
            </a:r>
          </a:p>
        </p:txBody>
      </p:sp>
      <p:sp>
        <p:nvSpPr>
          <p:cNvPr id="7176" name="Text Box 3"/>
          <p:cNvSpPr txBox="1">
            <a:spLocks noChangeArrowheads="1"/>
          </p:cNvSpPr>
          <p:nvPr/>
        </p:nvSpPr>
        <p:spPr bwMode="auto">
          <a:xfrm>
            <a:off x="179388" y="908050"/>
            <a:ext cx="8964612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/>
              <a:t>Z jakého zvířete byla kočka domácí domestikována?</a:t>
            </a:r>
          </a:p>
          <a:p>
            <a:endParaRPr lang="cs-CZ" sz="2400"/>
          </a:p>
          <a:p>
            <a:r>
              <a:rPr lang="cs-CZ" sz="2400"/>
              <a:t>Zjisti, jestli se na našem území její předek stále ještě vyskytuje, případně napiš kde:</a:t>
            </a:r>
          </a:p>
          <a:p>
            <a:endParaRPr lang="cs-CZ" sz="2400"/>
          </a:p>
          <a:p>
            <a:r>
              <a:rPr lang="cs-CZ" sz="2400"/>
              <a:t>Člověk rozšířil kočku domácí na všech kontinentech - s výjimkou</a:t>
            </a:r>
          </a:p>
          <a:p>
            <a:r>
              <a:rPr lang="cs-CZ" sz="2400"/>
              <a:t>                                 , na mnoha místech opět zdivočela. </a:t>
            </a:r>
          </a:p>
          <a:p>
            <a:r>
              <a:rPr lang="cs-CZ" sz="2400"/>
              <a:t>V Austrálii a na dalších ostrovech a souostrovích je kočka domácí vedena jako jeden z nejnebezpečnějších invazních druhů. Co to znamená?</a:t>
            </a:r>
          </a:p>
          <a:p>
            <a:endParaRPr lang="cs-CZ" sz="2400"/>
          </a:p>
          <a:p>
            <a:endParaRPr lang="cs-CZ" sz="2400"/>
          </a:p>
        </p:txBody>
      </p:sp>
      <p:sp>
        <p:nvSpPr>
          <p:cNvPr id="7177" name="AutoShape 4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7164388" y="188913"/>
            <a:ext cx="1657350" cy="431800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8" name="AutoShape 8">
            <a:hlinkClick r:id="rId9" highlightClick="1"/>
          </p:cNvPr>
          <p:cNvSpPr>
            <a:spLocks noChangeArrowheads="1"/>
          </p:cNvSpPr>
          <p:nvPr/>
        </p:nvSpPr>
        <p:spPr bwMode="auto">
          <a:xfrm>
            <a:off x="1763713" y="5229225"/>
            <a:ext cx="5903912" cy="1511300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PROHLÉDNI SI NEJZNÁMĚJŠÍ PLEMENA KOČEK </a:t>
            </a:r>
          </a:p>
          <a:p>
            <a:pPr algn="ctr"/>
            <a:r>
              <a:rPr lang="cs-CZ" b="1"/>
              <a:t>– </a:t>
            </a:r>
          </a:p>
          <a:p>
            <a:pPr algn="ctr"/>
            <a:r>
              <a:rPr lang="cs-CZ"/>
              <a:t>internetový odkaz</a:t>
            </a:r>
          </a:p>
        </p:txBody>
      </p:sp>
    </p:spTree>
    <p:controls>
      <p:control spid="7170" r:id="rId2" imgW="3705120" imgH="285840"/>
      <p:control spid="7171" r:id="rId3" imgW="2809800" imgH="285840"/>
      <p:control spid="7172" r:id="rId4" imgW="5648400" imgH="285840"/>
      <p:control spid="7173" r:id="rId5" imgW="6877080" imgH="285840"/>
      <p:control spid="7174" r:id="rId6" imgW="564840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2" descr="Soubor:Lion waiting in Namibi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725" y="3968750"/>
            <a:ext cx="3851275" cy="288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3" descr="Soubor:Siberian tiger hanging at ba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3438" y="836613"/>
            <a:ext cx="4500562" cy="300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9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  <p:sp>
        <p:nvSpPr>
          <p:cNvPr id="8200" name="Text Box 5"/>
          <p:cNvSpPr txBox="1">
            <a:spLocks noChangeArrowheads="1"/>
          </p:cNvSpPr>
          <p:nvPr/>
        </p:nvSpPr>
        <p:spPr bwMode="auto">
          <a:xfrm>
            <a:off x="0" y="836613"/>
            <a:ext cx="4489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Pojmenuj vybrané volně žijící zástupce:</a:t>
            </a:r>
          </a:p>
        </p:txBody>
      </p:sp>
      <p:pic>
        <p:nvPicPr>
          <p:cNvPr id="8201" name="Picture 8" descr="Soubor:Lynx lynx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1412875"/>
            <a:ext cx="3390900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controls>
      <p:control spid="8194" r:id="rId2" imgW="2019240" imgH="285840"/>
      <p:control spid="8195" r:id="rId3" imgW="2162160" imgH="285840"/>
      <p:control spid="8196" r:id="rId4" imgW="237168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2" descr="Soubor:CMM MountainL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052513"/>
            <a:ext cx="4205288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Rectangle 3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  <p:sp>
        <p:nvSpPr>
          <p:cNvPr id="9221" name="Text Box 4"/>
          <p:cNvSpPr txBox="1">
            <a:spLocks noChangeArrowheads="1"/>
          </p:cNvSpPr>
          <p:nvPr/>
        </p:nvSpPr>
        <p:spPr bwMode="auto">
          <a:xfrm>
            <a:off x="4500563" y="981075"/>
            <a:ext cx="429895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/>
              <a:t>Pojmenovat tyto zástupce pro tebe </a:t>
            </a:r>
          </a:p>
          <a:p>
            <a:r>
              <a:rPr lang="cs-CZ" b="1"/>
              <a:t>asi nebyl problém, ale rozpoznáš </a:t>
            </a:r>
          </a:p>
          <a:p>
            <a:r>
              <a:rPr lang="cs-CZ" b="1"/>
              <a:t>od sebe levharta</a:t>
            </a:r>
            <a:r>
              <a:rPr lang="cs-CZ"/>
              <a:t>, </a:t>
            </a:r>
            <a:r>
              <a:rPr lang="cs-CZ" b="1"/>
              <a:t>jaguára a geparda?</a:t>
            </a:r>
          </a:p>
          <a:p>
            <a:endParaRPr lang="cs-CZ" b="1"/>
          </a:p>
          <a:p>
            <a:r>
              <a:rPr lang="cs-CZ" b="1"/>
              <a:t>Tady je nápověda:</a:t>
            </a:r>
          </a:p>
          <a:p>
            <a:endParaRPr lang="cs-CZ" b="1"/>
          </a:p>
          <a:p>
            <a:r>
              <a:rPr lang="cs-CZ" b="1"/>
              <a:t>LEVHART – černé nesouvislé skvrny, </a:t>
            </a:r>
          </a:p>
          <a:p>
            <a:r>
              <a:rPr lang="cs-CZ" b="1"/>
              <a:t>	       na hřbetě bez výplně</a:t>
            </a:r>
          </a:p>
          <a:p>
            <a:endParaRPr lang="cs-CZ" b="1"/>
          </a:p>
          <a:p>
            <a:r>
              <a:rPr lang="cs-CZ" b="1"/>
              <a:t>JAGUÁR – kroužkovité skvrny </a:t>
            </a:r>
          </a:p>
          <a:p>
            <a:r>
              <a:rPr lang="cs-CZ" b="1"/>
              <a:t>	     s černými tečkami</a:t>
            </a:r>
          </a:p>
          <a:p>
            <a:endParaRPr lang="cs-CZ" b="1"/>
          </a:p>
          <a:p>
            <a:r>
              <a:rPr lang="cs-CZ" b="1"/>
              <a:t>GEPARD – vyplněné černé skvrny</a:t>
            </a:r>
          </a:p>
          <a:p>
            <a:endParaRPr lang="cs-CZ" b="1"/>
          </a:p>
        </p:txBody>
      </p:sp>
      <p:sp>
        <p:nvSpPr>
          <p:cNvPr id="9222" name="AutoShape 6">
            <a:hlinkClick r:id="rId5" highlightClick="1"/>
          </p:cNvPr>
          <p:cNvSpPr>
            <a:spLocks noChangeArrowheads="1"/>
          </p:cNvSpPr>
          <p:nvPr/>
        </p:nvSpPr>
        <p:spPr bwMode="auto">
          <a:xfrm>
            <a:off x="5148263" y="4941888"/>
            <a:ext cx="3097212" cy="792162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KOČKOVITÉ ŠELMY </a:t>
            </a:r>
          </a:p>
          <a:p>
            <a:pPr algn="ctr"/>
            <a:r>
              <a:rPr lang="cs-CZ" sz="1400" b="1"/>
              <a:t>– </a:t>
            </a:r>
          </a:p>
          <a:p>
            <a:pPr algn="ctr"/>
            <a:r>
              <a:rPr lang="cs-CZ" sz="1400" b="1"/>
              <a:t>internetový odkaz</a:t>
            </a:r>
          </a:p>
        </p:txBody>
      </p:sp>
      <p:sp>
        <p:nvSpPr>
          <p:cNvPr id="9223" name="AutoShape 7">
            <a:hlinkClick r:id="rId6" highlightClick="1"/>
          </p:cNvPr>
          <p:cNvSpPr>
            <a:spLocks noChangeArrowheads="1"/>
          </p:cNvSpPr>
          <p:nvPr/>
        </p:nvSpPr>
        <p:spPr bwMode="auto">
          <a:xfrm>
            <a:off x="5148263" y="5876925"/>
            <a:ext cx="3167062" cy="792163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ŠAVLOZUBÝ TYGR </a:t>
            </a:r>
          </a:p>
          <a:p>
            <a:pPr algn="ctr"/>
            <a:r>
              <a:rPr lang="cs-CZ" sz="1400" b="1"/>
              <a:t>– </a:t>
            </a:r>
          </a:p>
          <a:p>
            <a:pPr algn="ctr"/>
            <a:r>
              <a:rPr lang="cs-CZ" sz="1400" b="1"/>
              <a:t>internetový odkaz</a:t>
            </a:r>
          </a:p>
        </p:txBody>
      </p:sp>
    </p:spTree>
    <p:controls>
      <p:control spid="9218" r:id="rId2" imgW="186696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2" descr="Soubor:Standing jagu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1363663"/>
            <a:ext cx="8172450" cy="549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Rectangle 3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  <p:sp>
        <p:nvSpPr>
          <p:cNvPr id="10245" name="Text Box 4"/>
          <p:cNvSpPr txBox="1">
            <a:spLocks noChangeArrowheads="1"/>
          </p:cNvSpPr>
          <p:nvPr/>
        </p:nvSpPr>
        <p:spPr bwMode="auto">
          <a:xfrm>
            <a:off x="179388" y="908050"/>
            <a:ext cx="7105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Na základě předchozí nápovědy pojmenuj tyto kočkovité šelmy:</a:t>
            </a:r>
          </a:p>
        </p:txBody>
      </p:sp>
    </p:spTree>
    <p:controls>
      <p:control spid="10242" r:id="rId2" imgW="230508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  <p:pic>
        <p:nvPicPr>
          <p:cNvPr id="11268" name="Picture 4" descr="Soubor:Two cheetahs togeth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1008063"/>
            <a:ext cx="8604250" cy="584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controls>
      <p:control spid="11266" r:id="rId2" imgW="230508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2" descr="Soubor:SriLankaLeopard-ZOO-Jihla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973138"/>
            <a:ext cx="7848600" cy="588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Rectangle 3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KOČKOVITÉ ŠELMY</a:t>
            </a:r>
          </a:p>
        </p:txBody>
      </p:sp>
    </p:spTree>
    <p:controls>
      <p:control spid="12290" r:id="rId2" imgW="2371680" imgH="285840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 idx="4294967295"/>
          </p:nvPr>
        </p:nvSpPr>
        <p:spPr>
          <a:xfrm>
            <a:off x="468313" y="-100013"/>
            <a:ext cx="8229600" cy="836613"/>
          </a:xfrm>
        </p:spPr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49275"/>
            <a:ext cx="8964613" cy="4525963"/>
          </a:xfrm>
        </p:spPr>
        <p:txBody>
          <a:bodyPr/>
          <a:lstStyle/>
          <a:p>
            <a:pPr eaLnBrk="1" hangingPunct="1"/>
            <a:r>
              <a:rPr lang="cs-CZ" sz="2400" smtClean="0"/>
              <a:t>PIETRZAK, Marcus.</a:t>
            </a:r>
            <a:r>
              <a:rPr lang="cs-CZ" sz="2400" b="1" i="1" smtClean="0"/>
              <a:t> </a:t>
            </a:r>
            <a:r>
              <a:rPr lang="cs-CZ" sz="2400" i="1" smtClean="0"/>
              <a:t>Lynx lynx2.jpg </a:t>
            </a:r>
            <a:r>
              <a:rPr lang="cs-CZ" sz="2400" smtClean="0"/>
              <a:t>[online].19. října 2011 21:16. [cit. 2011-10-19]. Dostupný z WWW:</a:t>
            </a:r>
            <a:r>
              <a:rPr lang="cs-CZ" sz="2400" b="1" smtClean="0"/>
              <a:t> </a:t>
            </a:r>
            <a:r>
              <a:rPr lang="cs-CZ" sz="2400" smtClean="0"/>
              <a:t>&lt;</a:t>
            </a:r>
            <a:r>
              <a:rPr lang="cs-CZ" sz="2400" smtClean="0">
                <a:hlinkClick r:id="rId2"/>
              </a:rPr>
              <a:t>http://cs.wikipedia.org/wiki/Soubor:Lynx_lynx2.jpg</a:t>
            </a:r>
            <a:r>
              <a:rPr lang="cs-CZ" sz="2400" smtClean="0"/>
              <a:t>&gt;.</a:t>
            </a:r>
          </a:p>
          <a:p>
            <a:pPr eaLnBrk="1" hangingPunct="1"/>
            <a:r>
              <a:rPr lang="cs-CZ" sz="2400" smtClean="0">
                <a:hlinkClick r:id="rId3"/>
              </a:rPr>
              <a:t>http://cs.wikipedia.org/wiki/Soubor:Siberian_tiger_hanging_at_bar.jpg</a:t>
            </a:r>
            <a:r>
              <a:rPr lang="cs-CZ" smtClean="0"/>
              <a:t> </a:t>
            </a:r>
            <a:r>
              <a:rPr lang="cs-CZ" sz="2400" smtClean="0"/>
              <a:t>(volné dílo)</a:t>
            </a:r>
          </a:p>
          <a:p>
            <a:pPr eaLnBrk="1" hangingPunct="1"/>
            <a:r>
              <a:rPr lang="cs-CZ" sz="2400" smtClean="0"/>
              <a:t>Yaaaay.</a:t>
            </a:r>
            <a:r>
              <a:rPr lang="cs-CZ" sz="2400" b="1" i="1" smtClean="0"/>
              <a:t> </a:t>
            </a:r>
            <a:r>
              <a:rPr lang="cs-CZ" sz="2400" i="1" smtClean="0"/>
              <a:t>Lion waiting in Namibia.jpg </a:t>
            </a:r>
            <a:r>
              <a:rPr lang="cs-CZ" sz="2400" smtClean="0"/>
              <a:t>[online].19. října 2011 21:38. [cit. 2011-10-19]. Dostupný z WWW:</a:t>
            </a:r>
            <a:r>
              <a:rPr lang="cs-CZ" sz="2400" b="1" smtClean="0"/>
              <a:t> </a:t>
            </a:r>
            <a:r>
              <a:rPr lang="cs-CZ" sz="2400" smtClean="0"/>
              <a:t>&lt;</a:t>
            </a:r>
            <a:r>
              <a:rPr lang="cs-CZ" sz="2400" smtClean="0">
                <a:hlinkClick r:id="rId4"/>
              </a:rPr>
              <a:t>http://cs.wikipedia.org/wiki/Soubor:Lion_waiting_in_Namibia.jpg</a:t>
            </a:r>
            <a:r>
              <a:rPr lang="cs-CZ" sz="2400" smtClean="0"/>
              <a:t>&gt;.</a:t>
            </a:r>
          </a:p>
          <a:p>
            <a:pPr eaLnBrk="1" hangingPunct="1"/>
            <a:r>
              <a:rPr lang="cs-CZ" sz="2400" smtClean="0"/>
              <a:t>Cm0rris0n.</a:t>
            </a:r>
            <a:r>
              <a:rPr lang="cs-CZ" sz="2400" b="1" i="1" smtClean="0"/>
              <a:t> </a:t>
            </a:r>
            <a:r>
              <a:rPr lang="cs-CZ" sz="2400" smtClean="0"/>
              <a:t>CMM MountainLion.jpg [online].20. října 2011 16:38. [cit. 2011-10-20]. Dostupný z WWW:</a:t>
            </a:r>
            <a:r>
              <a:rPr lang="cs-CZ" sz="2400" b="1" smtClean="0"/>
              <a:t> </a:t>
            </a:r>
            <a:r>
              <a:rPr lang="cs-CZ" sz="2400" smtClean="0"/>
              <a:t>&lt;</a:t>
            </a:r>
            <a:r>
              <a:rPr lang="cs-CZ" sz="2400" smtClean="0">
                <a:hlinkClick r:id="rId5"/>
              </a:rPr>
              <a:t>http://cs.wikipedia.org/wiki/Soubor:CMM_MountainLion.jpg</a:t>
            </a:r>
            <a:r>
              <a:rPr lang="cs-CZ" sz="2400" smtClean="0"/>
              <a:t>&gt;.</a:t>
            </a:r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 idx="4294967295"/>
          </p:nvPr>
        </p:nvSpPr>
        <p:spPr>
          <a:xfrm>
            <a:off x="468313" y="-100013"/>
            <a:ext cx="8229600" cy="836613"/>
          </a:xfrm>
        </p:spPr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49275"/>
            <a:ext cx="8964613" cy="4525963"/>
          </a:xfrm>
        </p:spPr>
        <p:txBody>
          <a:bodyPr/>
          <a:lstStyle/>
          <a:p>
            <a:pPr eaLnBrk="1" hangingPunct="1"/>
            <a:r>
              <a:rPr lang="cs-CZ" sz="2400" smtClean="0">
                <a:hlinkClick r:id="rId2"/>
              </a:rPr>
              <a:t>http://cs.wikipedia.org/wiki/Soubor:Two_cheetahs_together.jpg</a:t>
            </a:r>
            <a:r>
              <a:rPr lang="cs-CZ" smtClean="0"/>
              <a:t> </a:t>
            </a:r>
            <a:r>
              <a:rPr lang="cs-CZ" sz="2400" smtClean="0"/>
              <a:t>(volné dílo)</a:t>
            </a:r>
          </a:p>
          <a:p>
            <a:pPr eaLnBrk="1" hangingPunct="1"/>
            <a:r>
              <a:rPr lang="cs-CZ" sz="2400" smtClean="0">
                <a:hlinkClick r:id="rId3"/>
              </a:rPr>
              <a:t>http://cs.wikipedia.org/wiki/Soubor:Standing_jaguar.jpg</a:t>
            </a:r>
            <a:r>
              <a:rPr lang="cs-CZ" smtClean="0"/>
              <a:t> </a:t>
            </a:r>
            <a:r>
              <a:rPr lang="cs-CZ" sz="2400" smtClean="0"/>
              <a:t>(volné dílo)</a:t>
            </a:r>
          </a:p>
          <a:p>
            <a:pPr eaLnBrk="1" hangingPunct="1"/>
            <a:r>
              <a:rPr lang="cs-CZ" sz="2400" smtClean="0">
                <a:hlinkClick r:id="rId4"/>
              </a:rPr>
              <a:t>http://cs.wikipedia.org/wiki/Soubor:SriLankaLeopard-ZOO-Jihlava.jpg</a:t>
            </a:r>
            <a:r>
              <a:rPr lang="cs-CZ" smtClean="0"/>
              <a:t> </a:t>
            </a:r>
            <a:r>
              <a:rPr lang="cs-CZ" sz="2400" smtClean="0"/>
              <a:t>(volné dílo)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FBDF53"/>
      </a:accent1>
      <a:accent2>
        <a:srgbClr val="FF9966"/>
      </a:accent2>
      <a:accent3>
        <a:srgbClr val="FFFFFF"/>
      </a:accent3>
      <a:accent4>
        <a:srgbClr val="000000"/>
      </a:accent4>
      <a:accent5>
        <a:srgbClr val="FDECB3"/>
      </a:accent5>
      <a:accent6>
        <a:srgbClr val="E78A5C"/>
      </a:accent6>
      <a:hlink>
        <a:srgbClr val="CC3300"/>
      </a:hlink>
      <a:folHlink>
        <a:srgbClr val="9966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1132</TotalTime>
  <Words>296</Words>
  <Application>Microsoft Office PowerPoint</Application>
  <PresentationFormat>Předvádění na obrazovce (4:3)</PresentationFormat>
  <Paragraphs>94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Calibri</vt:lpstr>
      <vt:lpstr>Výchozí návrh</vt:lpstr>
      <vt:lpstr>KOČKOVITÉ ŠELMY</vt:lpstr>
      <vt:lpstr>KOČKOVITÉ ŠELMY</vt:lpstr>
      <vt:lpstr>Snímek 3</vt:lpstr>
      <vt:lpstr>KOČKOVITÉ ŠELMY</vt:lpstr>
      <vt:lpstr>KOČKOVITÉ ŠELMY</vt:lpstr>
      <vt:lpstr>KOČKOVITÉ ŠELMY</vt:lpstr>
      <vt:lpstr>KOČKOVITÉ ŠELMY</vt:lpstr>
      <vt:lpstr>KOČKOVITÉ ŠELMY</vt:lpstr>
      <vt:lpstr>ŘEŠENÍ</vt:lpstr>
      <vt:lpstr>Snímek 10</vt:lpstr>
      <vt:lpstr>KOČKOVITÉ ŠELMY</vt:lpstr>
      <vt:lpstr>KOČKOVITÉ ŠELMY</vt:lpstr>
      <vt:lpstr>KOČKOVITÉ ŠELMY</vt:lpstr>
      <vt:lpstr>KOČKOVITÉ ŠELMY</vt:lpstr>
      <vt:lpstr>KOČKOVITÉ ŠELMY</vt:lpstr>
      <vt:lpstr>Citace</vt:lpstr>
      <vt:lpstr>Citace</vt:lpstr>
    </vt:vector>
  </TitlesOfParts>
  <Company>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RYBY (zajímavosti)</dc:title>
  <dc:creator>Standard</dc:creator>
  <cp:lastModifiedBy>expert</cp:lastModifiedBy>
  <cp:revision>151</cp:revision>
  <dcterms:created xsi:type="dcterms:W3CDTF">2011-09-19T14:07:40Z</dcterms:created>
  <dcterms:modified xsi:type="dcterms:W3CDTF">2012-03-17T20:02:50Z</dcterms:modified>
</cp:coreProperties>
</file>