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1"/>
  </p:sldMasterIdLst>
  <p:notesMasterIdLst>
    <p:notesMasterId r:id="rId18"/>
  </p:notesMasterIdLst>
  <p:sldIdLst>
    <p:sldId id="271" r:id="rId2"/>
    <p:sldId id="272" r:id="rId3"/>
    <p:sldId id="275" r:id="rId4"/>
    <p:sldId id="257" r:id="rId5"/>
    <p:sldId id="258" r:id="rId6"/>
    <p:sldId id="259" r:id="rId7"/>
    <p:sldId id="260" r:id="rId8"/>
    <p:sldId id="261" r:id="rId9"/>
    <p:sldId id="266" r:id="rId10"/>
    <p:sldId id="268" r:id="rId11"/>
    <p:sldId id="262" r:id="rId12"/>
    <p:sldId id="263" r:id="rId13"/>
    <p:sldId id="264" r:id="rId14"/>
    <p:sldId id="265" r:id="rId15"/>
    <p:sldId id="270" r:id="rId16"/>
    <p:sldId id="274" r:id="rId1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591" autoAdjust="0"/>
    <p:restoredTop sz="94643" autoAdjust="0"/>
  </p:normalViewPr>
  <p:slideViewPr>
    <p:cSldViewPr>
      <p:cViewPr>
        <p:scale>
          <a:sx n="81" d="100"/>
          <a:sy n="81" d="100"/>
        </p:scale>
        <p:origin x="-1848" y="-63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8772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D50D911-5A23-41BE-BAB5-0049C1B07E05}" type="datetimeFigureOut">
              <a:rPr lang="cs-CZ" smtClean="0"/>
              <a:pPr/>
              <a:t>7.8.2013</a:t>
            </a:fld>
            <a:endParaRPr lang="cs-CZ" dirty="0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 dirty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F94BE24-4FDB-4548-A677-8D3A7A2CF6B5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96076694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9B8CE6-6F5B-4E33-A7F2-CB486F89EC21}" type="slidenum">
              <a:rPr lang="cs-CZ" smtClean="0"/>
              <a:pPr/>
              <a:t>1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13190615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se zakulaceným příčným rohem 6"/>
          <p:cNvSpPr/>
          <p:nvPr/>
        </p:nvSpPr>
        <p:spPr>
          <a:xfrm>
            <a:off x="164592" y="146304"/>
            <a:ext cx="8814816" cy="2505456"/>
          </a:xfrm>
          <a:prstGeom prst="round2DiagRect">
            <a:avLst>
              <a:gd name="adj1" fmla="val 11807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464234" y="381001"/>
            <a:ext cx="8229600" cy="2209800"/>
          </a:xfrm>
        </p:spPr>
        <p:txBody>
          <a:bodyPr lIns="45720" rIns="228600" anchor="b">
            <a:normAutofit/>
          </a:bodyPr>
          <a:lstStyle>
            <a:lvl1pPr marL="0" algn="r">
              <a:defRPr sz="4800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2133600" y="2819400"/>
            <a:ext cx="6560234" cy="1752600"/>
          </a:xfrm>
        </p:spPr>
        <p:txBody>
          <a:bodyPr lIns="45720" rIns="246888"/>
          <a:lstStyle>
            <a:lvl1pPr marL="0" indent="0" algn="r">
              <a:spcBef>
                <a:spcPts val="0"/>
              </a:spcBef>
              <a:buNone/>
              <a:defRPr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10"/>
          </p:nvPr>
        </p:nvSpPr>
        <p:spPr>
          <a:xfrm>
            <a:off x="5562600" y="6509004"/>
            <a:ext cx="3002280" cy="274320"/>
          </a:xfrm>
        </p:spPr>
        <p:txBody>
          <a:bodyPr vert="horz" rtlCol="0"/>
          <a:lstStyle>
            <a:extLst/>
          </a:lstStyle>
          <a:p>
            <a:fld id="{18A2481B-5154-415F-B752-558547769AA3}" type="datetimeFigureOut">
              <a:rPr lang="cs-CZ" smtClean="0"/>
              <a:pPr/>
              <a:t>7.8.2013</a:t>
            </a:fld>
            <a:endParaRPr lang="cs-CZ" dirty="0"/>
          </a:p>
        </p:txBody>
      </p:sp>
      <p:sp>
        <p:nvSpPr>
          <p:cNvPr id="11" name="Zástupný symbol pro číslo snímku 10"/>
          <p:cNvSpPr>
            <a:spLocks noGrp="1"/>
          </p:cNvSpPr>
          <p:nvPr>
            <p:ph type="sldNum" sz="quarter" idx="11"/>
          </p:nvPr>
        </p:nvSpPr>
        <p:spPr>
          <a:xfrm>
            <a:off x="8638952" y="6509004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12" name="Zástupný symbol pro zápatí 11"/>
          <p:cNvSpPr>
            <a:spLocks noGrp="1"/>
          </p:cNvSpPr>
          <p:nvPr>
            <p:ph type="ftr" sz="quarter" idx="12"/>
          </p:nvPr>
        </p:nvSpPr>
        <p:spPr>
          <a:xfrm>
            <a:off x="1600200" y="6509004"/>
            <a:ext cx="3907464" cy="274320"/>
          </a:xfrm>
        </p:spPr>
        <p:txBody>
          <a:bodyPr vert="horz" rtlCol="0"/>
          <a:lstStyle>
            <a:extLst/>
          </a:lstStyle>
          <a:p>
            <a:endParaRPr lang="cs-CZ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/>
          <p:nvPr/>
        </p:nvSpPr>
        <p:spPr>
          <a:xfrm>
            <a:off x="588392" y="1424588"/>
            <a:ext cx="800100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7.8.2013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/>
          <p:nvPr/>
        </p:nvSpPr>
        <p:spPr>
          <a:xfrm>
            <a:off x="1000128" y="3267456"/>
            <a:ext cx="74066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76" y="498230"/>
            <a:ext cx="7772400" cy="2731008"/>
          </a:xfrm>
        </p:spPr>
        <p:txBody>
          <a:bodyPr rIns="100584"/>
          <a:lstStyle>
            <a:lvl1pPr algn="r">
              <a:buNone/>
              <a:defRPr sz="4000" b="1" cap="none">
                <a:solidFill>
                  <a:schemeClr val="accent1">
                    <a:tint val="95000"/>
                    <a:satMod val="200000"/>
                  </a:schemeClr>
                </a:solidFill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3287713"/>
            <a:ext cx="7772400" cy="1509712"/>
          </a:xfrm>
        </p:spPr>
        <p:txBody>
          <a:bodyPr rIns="128016" anchor="t"/>
          <a:lstStyle>
            <a:lvl1pPr marL="0" indent="0" algn="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8" name="Zástupný symbol pro datum 7"/>
          <p:cNvSpPr>
            <a:spLocks noGrp="1"/>
          </p:cNvSpPr>
          <p:nvPr>
            <p:ph type="dt" sz="half" idx="10"/>
          </p:nvPr>
        </p:nvSpPr>
        <p:spPr>
          <a:xfrm>
            <a:off x="5562600" y="6513670"/>
            <a:ext cx="3002280" cy="274320"/>
          </a:xfrm>
        </p:spPr>
        <p:txBody>
          <a:bodyPr vert="horz" rtlCol="0"/>
          <a:lstStyle>
            <a:extLst/>
          </a:lstStyle>
          <a:p>
            <a:fld id="{18A2481B-5154-415F-B752-558547769AA3}" type="datetimeFigureOut">
              <a:rPr lang="cs-CZ" smtClean="0"/>
              <a:pPr/>
              <a:t>7.8.2013</a:t>
            </a:fld>
            <a:endParaRPr lang="cs-CZ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1"/>
          </p:nvPr>
        </p:nvSpPr>
        <p:spPr>
          <a:xfrm>
            <a:off x="8638952" y="6513670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2"/>
          </p:nvPr>
        </p:nvSpPr>
        <p:spPr>
          <a:xfrm>
            <a:off x="1600200" y="6513670"/>
            <a:ext cx="3907464" cy="274320"/>
          </a:xfrm>
        </p:spPr>
        <p:txBody>
          <a:bodyPr vert="horz" rtlCol="0"/>
          <a:lstStyle>
            <a:extLst/>
          </a:lstStyle>
          <a:p>
            <a:endParaRPr lang="cs-CZ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45920"/>
            <a:ext cx="4038600" cy="452628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45920"/>
            <a:ext cx="4038600" cy="452628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7.8.2013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641080" y="6514568"/>
            <a:ext cx="464288" cy="274320"/>
          </a:xfrm>
        </p:spPr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10" name="Obdélník 9"/>
          <p:cNvSpPr/>
          <p:nvPr/>
        </p:nvSpPr>
        <p:spPr>
          <a:xfrm>
            <a:off x="588392" y="1424588"/>
            <a:ext cx="800100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Obdélník 9"/>
          <p:cNvSpPr/>
          <p:nvPr/>
        </p:nvSpPr>
        <p:spPr>
          <a:xfrm>
            <a:off x="616744" y="2165216"/>
            <a:ext cx="37490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b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1" name="Obdélník 10"/>
          <p:cNvSpPr/>
          <p:nvPr/>
        </p:nvSpPr>
        <p:spPr>
          <a:xfrm>
            <a:off x="4800600" y="2165216"/>
            <a:ext cx="37490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b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51948"/>
            <a:ext cx="8229600" cy="1143000"/>
          </a:xfrm>
        </p:spPr>
        <p:txBody>
          <a:bodyPr anchor="b"/>
          <a:lstStyle>
            <a:lvl1pPr>
              <a:defRPr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>
            <a:noAutofit/>
          </a:bodyPr>
          <a:lstStyle>
            <a:lvl1pPr marL="91440" indent="0" algn="l">
              <a:spcBef>
                <a:spcPts val="0"/>
              </a:spcBef>
              <a:buNone/>
              <a:defRPr sz="2200" b="0" cap="all" baseline="0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5" y="1535113"/>
            <a:ext cx="4041775" cy="639762"/>
          </a:xfrm>
        </p:spPr>
        <p:txBody>
          <a:bodyPr anchor="b">
            <a:noAutofit/>
          </a:bodyPr>
          <a:lstStyle>
            <a:lvl1pPr marL="91440" indent="0" algn="l">
              <a:spcBef>
                <a:spcPts val="0"/>
              </a:spcBef>
              <a:buNone/>
              <a:defRPr sz="2200" b="0" cap="all" baseline="0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941763"/>
          </a:xfrm>
        </p:spPr>
        <p:txBody>
          <a:bodyPr lIns="9144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941763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7.8.2013</a:t>
            </a:fld>
            <a:endParaRPr lang="cs-CZ" dirty="0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>
          <a:xfrm>
            <a:off x="8641080" y="6514568"/>
            <a:ext cx="464288" cy="274320"/>
          </a:xfrm>
        </p:spPr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53218"/>
            <a:ext cx="8229600" cy="1143000"/>
          </a:xfrm>
        </p:spPr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7.8.2013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7" name="Obdélník 6"/>
          <p:cNvSpPr/>
          <p:nvPr/>
        </p:nvSpPr>
        <p:spPr>
          <a:xfrm>
            <a:off x="588392" y="1424588"/>
            <a:ext cx="800100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7.8.2013</a:t>
            </a:fld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/>
          <p:nvPr/>
        </p:nvSpPr>
        <p:spPr>
          <a:xfrm>
            <a:off x="5057552" y="1057656"/>
            <a:ext cx="37490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963136" y="304800"/>
            <a:ext cx="3931920" cy="762000"/>
          </a:xfrm>
        </p:spPr>
        <p:txBody>
          <a:bodyPr anchor="b"/>
          <a:lstStyle>
            <a:lvl1pPr marL="0" algn="r">
              <a:buNone/>
              <a:defRPr sz="2000" b="1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963136" y="1107560"/>
            <a:ext cx="3931920" cy="1066800"/>
          </a:xfrm>
        </p:spPr>
        <p:txBody>
          <a:bodyPr/>
          <a:lstStyle>
            <a:lvl1pPr marL="0" indent="0" algn="r"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228600" y="2209800"/>
            <a:ext cx="8666456" cy="3977640"/>
          </a:xfrm>
        </p:spPr>
        <p:txBody>
          <a:bodyPr/>
          <a:lstStyle>
            <a:lvl1pPr marL="292608">
              <a:defRPr sz="3200"/>
            </a:lvl1pPr>
            <a:lvl2pPr marL="594360">
              <a:defRPr sz="2800"/>
            </a:lvl2pPr>
            <a:lvl3pPr marL="822960">
              <a:defRPr sz="2400"/>
            </a:lvl3pPr>
            <a:lvl4pPr marL="1051560">
              <a:defRPr sz="2000"/>
            </a:lvl4pPr>
            <a:lvl5pPr marL="1261872"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9" name="Zástupný symbol pro datum 8"/>
          <p:cNvSpPr>
            <a:spLocks noGrp="1"/>
          </p:cNvSpPr>
          <p:nvPr>
            <p:ph type="dt" sz="half" idx="10"/>
          </p:nvPr>
        </p:nvSpPr>
        <p:spPr>
          <a:xfrm>
            <a:off x="5562600" y="6513670"/>
            <a:ext cx="3002280" cy="274320"/>
          </a:xfrm>
        </p:spPr>
        <p:txBody>
          <a:bodyPr vert="horz" rtlCol="0"/>
          <a:lstStyle>
            <a:extLst/>
          </a:lstStyle>
          <a:p>
            <a:fld id="{18A2481B-5154-415F-B752-558547769AA3}" type="datetimeFigureOut">
              <a:rPr lang="cs-CZ" smtClean="0"/>
              <a:pPr/>
              <a:t>7.8.2013</a:t>
            </a:fld>
            <a:endParaRPr lang="cs-CZ" dirty="0"/>
          </a:p>
        </p:txBody>
      </p:sp>
      <p:sp>
        <p:nvSpPr>
          <p:cNvPr id="10" name="Zástupný symbol pro číslo snímku 9"/>
          <p:cNvSpPr>
            <a:spLocks noGrp="1"/>
          </p:cNvSpPr>
          <p:nvPr>
            <p:ph type="sldNum" sz="quarter" idx="11"/>
          </p:nvPr>
        </p:nvSpPr>
        <p:spPr>
          <a:xfrm>
            <a:off x="8638952" y="6513670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11" name="Zástupný symbol pro zápatí 10"/>
          <p:cNvSpPr>
            <a:spLocks noGrp="1"/>
          </p:cNvSpPr>
          <p:nvPr>
            <p:ph type="ftr" sz="quarter" idx="12"/>
          </p:nvPr>
        </p:nvSpPr>
        <p:spPr>
          <a:xfrm>
            <a:off x="1600200" y="6513670"/>
            <a:ext cx="3907464" cy="274320"/>
          </a:xfrm>
        </p:spPr>
        <p:txBody>
          <a:bodyPr vert="horz" rtlCol="0"/>
          <a:lstStyle>
            <a:extLst/>
          </a:lstStyle>
          <a:p>
            <a:endParaRPr lang="cs-CZ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40443" y="4724400"/>
            <a:ext cx="5486400" cy="664536"/>
          </a:xfrm>
        </p:spPr>
        <p:txBody>
          <a:bodyPr anchor="b"/>
          <a:lstStyle>
            <a:lvl1pPr marL="0" algn="r">
              <a:buNone/>
              <a:defRPr sz="2000" b="1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3040443" y="5388936"/>
            <a:ext cx="5486400" cy="912255"/>
          </a:xfrm>
        </p:spPr>
        <p:txBody>
          <a:bodyPr/>
          <a:lstStyle>
            <a:lvl1pPr marL="0" indent="0" algn="r">
              <a:spcBef>
                <a:spcPts val="0"/>
              </a:spcBef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3" name="Zástupný symbol pro obrázek 12"/>
          <p:cNvSpPr>
            <a:spLocks noGrp="1"/>
          </p:cNvSpPr>
          <p:nvPr>
            <p:ph type="pic" idx="1"/>
          </p:nvPr>
        </p:nvSpPr>
        <p:spPr>
          <a:xfrm>
            <a:off x="304800" y="249864"/>
            <a:ext cx="8534400" cy="4343400"/>
          </a:xfrm>
          <a:prstGeom prst="round2DiagRect">
            <a:avLst>
              <a:gd name="adj1" fmla="val 11403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  <a:extLst/>
          </a:lstStyle>
          <a:p>
            <a:pPr marL="0" algn="l" rtl="0" eaLnBrk="1" latinLnBrk="0" hangingPunct="1"/>
            <a:r>
              <a:rPr kumimoji="0" lang="cs-CZ" dirty="0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Klepnutím na ikonu přidáte obrázek.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Zástupný symbol pro datum 7"/>
          <p:cNvSpPr>
            <a:spLocks noGrp="1"/>
          </p:cNvSpPr>
          <p:nvPr>
            <p:ph type="dt" sz="half" idx="10"/>
          </p:nvPr>
        </p:nvSpPr>
        <p:spPr>
          <a:xfrm>
            <a:off x="5562600" y="6509004"/>
            <a:ext cx="3002280" cy="274320"/>
          </a:xfrm>
        </p:spPr>
        <p:txBody>
          <a:bodyPr vert="horz" rtlCol="0"/>
          <a:lstStyle>
            <a:extLst/>
          </a:lstStyle>
          <a:p>
            <a:fld id="{18A2481B-5154-415F-B752-558547769AA3}" type="datetimeFigureOut">
              <a:rPr lang="cs-CZ" smtClean="0"/>
              <a:pPr/>
              <a:t>7.8.2013</a:t>
            </a:fld>
            <a:endParaRPr lang="cs-CZ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1"/>
          </p:nvPr>
        </p:nvSpPr>
        <p:spPr>
          <a:xfrm>
            <a:off x="8638952" y="6509004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2"/>
          </p:nvPr>
        </p:nvSpPr>
        <p:spPr>
          <a:xfrm>
            <a:off x="1600200" y="6509004"/>
            <a:ext cx="3907464" cy="274320"/>
          </a:xfrm>
        </p:spPr>
        <p:txBody>
          <a:bodyPr vert="horz" rtlCol="0"/>
          <a:lstStyle>
            <a:extLst/>
          </a:lstStyle>
          <a:p>
            <a:endParaRPr lang="cs-CZ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7.8.2013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>
            <a:lvl1pPr algn="l">
              <a:defRPr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7.8.2013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se zakulaceným příčným rohem 6"/>
          <p:cNvSpPr/>
          <p:nvPr/>
        </p:nvSpPr>
        <p:spPr>
          <a:xfrm>
            <a:off x="164592" y="147085"/>
            <a:ext cx="8810846" cy="6565392"/>
          </a:xfrm>
          <a:prstGeom prst="round2DiagRect">
            <a:avLst>
              <a:gd name="adj1" fmla="val 11807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1295400" y="6400800"/>
            <a:ext cx="4212264" cy="274320"/>
          </a:xfrm>
          <a:prstGeom prst="rect">
            <a:avLst/>
          </a:prstGeom>
        </p:spPr>
        <p:txBody>
          <a:bodyPr/>
          <a:lstStyle>
            <a:lvl1pPr algn="r" eaLnBrk="1" latinLnBrk="0" hangingPunct="1">
              <a:defRPr kumimoji="0" sz="1300">
                <a:solidFill>
                  <a:schemeClr val="bg2">
                    <a:tint val="60000"/>
                    <a:satMod val="155000"/>
                  </a:schemeClr>
                </a:solidFill>
              </a:defRPr>
            </a:lvl1pPr>
            <a:extLst/>
          </a:lstStyle>
          <a:p>
            <a:endParaRPr lang="cs-CZ" dirty="0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5562600" y="6400800"/>
            <a:ext cx="3002280" cy="274320"/>
          </a:xfrm>
          <a:prstGeom prst="rect">
            <a:avLst/>
          </a:prstGeom>
        </p:spPr>
        <p:txBody>
          <a:bodyPr/>
          <a:lstStyle>
            <a:lvl1pPr algn="l" eaLnBrk="1" latinLnBrk="0" hangingPunct="1">
              <a:defRPr kumimoji="0" sz="1300">
                <a:solidFill>
                  <a:schemeClr val="bg2">
                    <a:tint val="60000"/>
                    <a:satMod val="155000"/>
                  </a:schemeClr>
                </a:solidFill>
              </a:defRPr>
            </a:lvl1pPr>
            <a:extLst/>
          </a:lstStyle>
          <a:p>
            <a:fld id="{18A2481B-5154-415F-B752-558547769AA3}" type="datetimeFigureOut">
              <a:rPr lang="cs-CZ" smtClean="0"/>
              <a:pPr/>
              <a:t>7.8.2013</a:t>
            </a:fld>
            <a:endParaRPr lang="cs-CZ" dirty="0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8638952" y="6514568"/>
            <a:ext cx="464288" cy="274320"/>
          </a:xfrm>
          <a:prstGeom prst="rect">
            <a:avLst/>
          </a:prstGeom>
        </p:spPr>
        <p:txBody>
          <a:bodyPr anchor="ctr"/>
          <a:lstStyle>
            <a:lvl1pPr algn="r" eaLnBrk="1" latinLnBrk="0" hangingPunct="1">
              <a:defRPr kumimoji="0" sz="1600">
                <a:solidFill>
                  <a:schemeClr val="tx2">
                    <a:shade val="90000"/>
                  </a:schemeClr>
                </a:solidFill>
                <a:effectLst/>
              </a:defRPr>
            </a:lvl1pPr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53536"/>
            <a:ext cx="8229600" cy="1143000"/>
          </a:xfrm>
          <a:prstGeom prst="rect">
            <a:avLst/>
          </a:prstGeom>
        </p:spPr>
        <p:txBody>
          <a:bodyPr rIns="91440" anchor="b">
            <a:normAutofit/>
            <a:scene3d>
              <a:camera prst="orthographicFront"/>
              <a:lightRig rig="soft" dir="t">
                <a:rot lat="0" lon="0" rev="2400000"/>
              </a:lightRig>
            </a:scene3d>
            <a:sp3d>
              <a:bevelT w="19050" h="12700"/>
            </a:sp3d>
          </a:bodyPr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646237"/>
            <a:ext cx="8229600" cy="452628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xStyles>
    <p:titleStyle>
      <a:lvl1pPr marL="54864" algn="r" rtl="0" eaLnBrk="1" latinLnBrk="0" hangingPunct="1">
        <a:spcBef>
          <a:spcPct val="0"/>
        </a:spcBef>
        <a:buNone/>
        <a:defRPr kumimoji="0" sz="4600" kern="1200">
          <a:solidFill>
            <a:schemeClr val="tx2">
              <a:tint val="100000"/>
              <a:shade val="90000"/>
              <a:satMod val="250000"/>
              <a:alpha val="100000"/>
            </a:schemeClr>
          </a:solidFill>
          <a:effectLst>
            <a:outerShdw blurRad="38100" dist="25500" dir="5400000" algn="tl" rotWithShape="0">
              <a:srgbClr val="000000">
                <a:satMod val="180000"/>
                <a:alpha val="7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292100" indent="-292100" algn="l" rtl="0" eaLnBrk="1" latinLnBrk="0" hangingPunct="1">
        <a:spcBef>
          <a:spcPts val="0"/>
        </a:spcBef>
        <a:buClr>
          <a:schemeClr val="accent1"/>
        </a:buClr>
        <a:buSzPct val="70000"/>
        <a:buFont typeface="Wingdings 2"/>
        <a:buChar char="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28600" algn="l" rtl="0" eaLnBrk="1" latinLnBrk="0" hangingPunct="1">
        <a:spcBef>
          <a:spcPts val="400"/>
        </a:spcBef>
        <a:buClr>
          <a:schemeClr val="accent2"/>
        </a:buClr>
        <a:buSzPct val="90000"/>
        <a:buFontTx/>
        <a:buChar char="•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192024" algn="l" rtl="0" eaLnBrk="1" latinLnBrk="0" hangingPunct="1">
        <a:spcBef>
          <a:spcPts val="400"/>
        </a:spcBef>
        <a:buClr>
          <a:schemeClr val="accent3"/>
        </a:buClr>
        <a:buSzPct val="100000"/>
        <a:buFont typeface="Wingdings 2"/>
        <a:buChar char="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rtl="0" eaLnBrk="1" latinLnBrk="0" hangingPunct="1">
        <a:spcBef>
          <a:spcPts val="400"/>
        </a:spcBef>
        <a:buClr>
          <a:schemeClr val="accent3"/>
        </a:buClr>
        <a:buSzPct val="100000"/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188720" indent="-182880" algn="l" rtl="0" eaLnBrk="1" latinLnBrk="0" hangingPunct="1">
        <a:spcBef>
          <a:spcPts val="400"/>
        </a:spcBef>
        <a:buClr>
          <a:schemeClr val="accent3"/>
        </a:buClr>
        <a:buSzPct val="100000"/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137160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55448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73736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192024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wmf"/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wmf"/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wmf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hyperlink" Target="http://office.microsoft.com/cs-cz/images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277391277"/>
              </p:ext>
            </p:extLst>
          </p:nvPr>
        </p:nvGraphicFramePr>
        <p:xfrm>
          <a:off x="614836" y="2816085"/>
          <a:ext cx="8136904" cy="269289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40940"/>
                <a:gridCol w="6195964"/>
              </a:tblGrid>
              <a:tr h="86409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b="1" dirty="0" smtClean="0">
                          <a:solidFill>
                            <a:srgbClr val="2C3036"/>
                          </a:solidFill>
                          <a:latin typeface="Calibri" pitchFamily="34" charset="0"/>
                        </a:rPr>
                        <a:t>ŠKOLA:</a:t>
                      </a:r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b="1" dirty="0" smtClean="0">
                          <a:solidFill>
                            <a:srgbClr val="2C3036"/>
                          </a:solidFill>
                          <a:latin typeface="Calibri" pitchFamily="34" charset="0"/>
                        </a:rPr>
                        <a:t>Gymnázium, Chomutov, Mostecká 3000, příspěvková organizace</a:t>
                      </a:r>
                      <a:endParaRPr lang="cs-CZ" sz="1800" dirty="0"/>
                    </a:p>
                  </a:txBody>
                  <a:tcPr anchor="ctr"/>
                </a:tc>
              </a:tr>
              <a:tr h="164456"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AUTOR: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PhDr. Eva Fučilová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</a:tr>
              <a:tr h="287798"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NÁZEV: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VY_32_INOVACE_09A_08_</a:t>
                      </a:r>
                      <a:r>
                        <a:rPr lang="de-DE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Nega</a:t>
                      </a:r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tion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</a:tr>
              <a:tr h="164456"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TEMA: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Jazyková kompetence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</a:tr>
              <a:tr h="287798"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ČÍSLO PROJEKTU: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CZ.1.07/1.5.00/34.0816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</a:tr>
              <a:tr h="164456"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DATUM TVORBY: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17.02.2013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</a:tr>
            </a:tbl>
          </a:graphicData>
        </a:graphic>
      </p:graphicFrame>
      <p:pic>
        <p:nvPicPr>
          <p:cNvPr id="3" name="Obrázek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979712" y="908720"/>
            <a:ext cx="5407152" cy="1045464"/>
          </a:xfrm>
          <a:prstGeom prst="rect">
            <a:avLst/>
          </a:prstGeom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619672" y="2926638"/>
            <a:ext cx="648072" cy="64637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29672845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Anotace 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pPr algn="just">
              <a:buNone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Tento materiál byl vytvořen pro žáky prvních dvou ročníků šestiletého gymnázia, studující německý jazyk na úrovni A2 CEFR, a to jako část jedné vyučovací hodiny. </a:t>
            </a:r>
          </a:p>
          <a:p>
            <a:pPr algn="just">
              <a:buNone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Materiál slouží pro výklad a interaktivní procvičení tématu negace v němčině, zaměřuje se jednak na rozdíl v užívání „nein“ a „kein“, jednak na pravidla pro postavení částice „nicht“ ve větě. Navazuje na dosavadní dílčí znalosti o záporu v německé větě. Je spojen s procvičením probírané látky.</a:t>
            </a:r>
          </a:p>
          <a:p>
            <a:pPr algn="just">
              <a:buNone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Cílem této prezentace je, aby žáci lépe pochopili pravidla pro vyjadřování záporu v němčině a aby je užívali ve cvičeních i dalších psaných projevech. </a:t>
            </a:r>
          </a:p>
          <a:p>
            <a:pPr algn="just">
              <a:buNone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Metodické pokyny: Žáci postupují dle pokynů uvedených v prezentaci. K práci využívají svůj sešit pro poznámky a řešení úloh zapisují na tabuli elektronickým perem</a:t>
            </a:r>
            <a:r>
              <a:rPr lang="de-DE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správné řešení </a:t>
            </a:r>
            <a:r>
              <a:rPr lang="de-DE" dirty="0" smtClean="0">
                <a:latin typeface="Times New Roman" pitchFamily="18" charset="0"/>
                <a:cs typeface="Times New Roman" pitchFamily="18" charset="0"/>
              </a:rPr>
              <a:t>je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uvedeno v prezentaci na následujícím snímku. S prezentací souvisí tvůrčí domácí práce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>
              <a:buNone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Materiál je určen k interaktivní výuce.</a:t>
            </a:r>
          </a:p>
          <a:p>
            <a:pPr algn="just">
              <a:buNone/>
            </a:pPr>
            <a:endParaRPr lang="cs-CZ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buNone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Pozn. V prezentaci je použit pro lepší pochopení při výkladu mateřský jazyk, při zadání cvičení kombinace němčiny a mateřštiny. </a:t>
            </a:r>
          </a:p>
          <a:p>
            <a:pPr>
              <a:buNone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de-DE" dirty="0" smtClean="0"/>
              <a:t>Negation im Deutschen</a:t>
            </a:r>
            <a:endParaRPr lang="cs-CZ" dirty="0"/>
          </a:p>
        </p:txBody>
      </p:sp>
      <p:sp>
        <p:nvSpPr>
          <p:cNvPr id="5" name="Podnadpis 4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de-DE" sz="4800" dirty="0"/>
              <a:t>n</a:t>
            </a:r>
            <a:r>
              <a:rPr lang="de-DE" sz="4800" dirty="0" smtClean="0"/>
              <a:t>icht - kein</a:t>
            </a:r>
            <a:endParaRPr lang="cs-CZ" sz="4800" dirty="0"/>
          </a:p>
        </p:txBody>
      </p:sp>
    </p:spTree>
    <p:extLst>
      <p:ext uri="{BB962C8B-B14F-4D97-AF65-F5344CB8AC3E}">
        <p14:creationId xmlns:p14="http://schemas.microsoft.com/office/powerpoint/2010/main" xmlns="" val="6670189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cs-CZ" sz="4800" dirty="0" smtClean="0">
                <a:solidFill>
                  <a:schemeClr val="tx1"/>
                </a:solidFill>
                <a:latin typeface="Times New Roman" pitchFamily="18" charset="0"/>
              </a:rPr>
              <a:t/>
            </a:r>
            <a:br>
              <a:rPr lang="cs-CZ" sz="4800" dirty="0" smtClean="0">
                <a:solidFill>
                  <a:schemeClr val="tx1"/>
                </a:solidFill>
                <a:latin typeface="Times New Roman" pitchFamily="18" charset="0"/>
              </a:rPr>
            </a:br>
            <a:r>
              <a:rPr lang="cs-CZ" sz="4800" dirty="0" smtClean="0">
                <a:latin typeface="Times New Roman" pitchFamily="18" charset="0"/>
                <a:cs typeface="Times New Roman" pitchFamily="18" charset="0"/>
              </a:rPr>
              <a:t>Negation mit nicht und kein-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de-DE" sz="2400" dirty="0" smtClean="0">
                <a:latin typeface="Times New Roman" pitchFamily="18" charset="0"/>
                <a:cs typeface="Times New Roman" pitchFamily="18" charset="0"/>
              </a:rPr>
              <a:t>Co u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ž víme o negaci v němčině? / W</a:t>
            </a:r>
            <a:r>
              <a:rPr lang="de-DE" sz="2400" dirty="0" smtClean="0">
                <a:latin typeface="Times New Roman" pitchFamily="18" charset="0"/>
                <a:cs typeface="Times New Roman" pitchFamily="18" charset="0"/>
              </a:rPr>
              <a:t>as wissen wir schon über die Negation im Deutschen? </a:t>
            </a:r>
          </a:p>
          <a:p>
            <a:pPr marL="550926" indent="-514350">
              <a:buClr>
                <a:schemeClr val="tx1"/>
              </a:buClr>
              <a:buFont typeface="+mj-lt"/>
              <a:buAutoNum type="arabicPeriod"/>
            </a:pPr>
            <a:r>
              <a:rPr lang="de-DE" dirty="0" smtClean="0">
                <a:latin typeface="Times New Roman" pitchFamily="18" charset="0"/>
                <a:cs typeface="Times New Roman" pitchFamily="18" charset="0"/>
              </a:rPr>
              <a:t>nur einmal im Satz: </a:t>
            </a:r>
            <a:r>
              <a:rPr lang="de-DE" i="1" dirty="0" smtClean="0">
                <a:latin typeface="Times New Roman" pitchFamily="18" charset="0"/>
                <a:cs typeface="Times New Roman" pitchFamily="18" charset="0"/>
              </a:rPr>
              <a:t>Ich habe keine Zeit</a:t>
            </a:r>
            <a:r>
              <a:rPr lang="de-DE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550926" indent="-514350">
              <a:buClr>
                <a:schemeClr val="tx1"/>
              </a:buClr>
              <a:buFont typeface="+mj-lt"/>
              <a:buAutoNum type="arabicPeriod"/>
            </a:pPr>
            <a:r>
              <a:rPr lang="de-DE" dirty="0" smtClean="0">
                <a:latin typeface="Times New Roman" pitchFamily="18" charset="0"/>
                <a:cs typeface="Times New Roman" pitchFamily="18" charset="0"/>
              </a:rPr>
              <a:t>nein x nicht: </a:t>
            </a:r>
            <a:r>
              <a:rPr lang="de-DE" i="1" dirty="0" smtClean="0">
                <a:latin typeface="Times New Roman" pitchFamily="18" charset="0"/>
                <a:cs typeface="Times New Roman" pitchFamily="18" charset="0"/>
              </a:rPr>
              <a:t>Nein, ich weiß es nicht</a:t>
            </a:r>
            <a:r>
              <a:rPr lang="de-DE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550926" indent="-514350">
              <a:buClr>
                <a:schemeClr val="tx1"/>
              </a:buClr>
              <a:buFont typeface="+mj-lt"/>
              <a:buAutoNum type="arabicPeriod"/>
            </a:pPr>
            <a:r>
              <a:rPr lang="de-DE" i="1" dirty="0" smtClean="0">
                <a:latin typeface="Times New Roman" pitchFamily="18" charset="0"/>
                <a:cs typeface="Times New Roman" pitchFamily="18" charset="0"/>
              </a:rPr>
              <a:t>Hat er keine Zeit? </a:t>
            </a:r>
            <a:r>
              <a:rPr lang="de-DE" i="1" u="sng" dirty="0" smtClean="0">
                <a:latin typeface="Times New Roman" pitchFamily="18" charset="0"/>
                <a:cs typeface="Times New Roman" pitchFamily="18" charset="0"/>
              </a:rPr>
              <a:t>Doch</a:t>
            </a:r>
            <a:r>
              <a:rPr lang="de-DE" i="1" dirty="0" smtClean="0">
                <a:latin typeface="Times New Roman" pitchFamily="18" charset="0"/>
                <a:cs typeface="Times New Roman" pitchFamily="18" charset="0"/>
              </a:rPr>
              <a:t>, er hat Zeit</a:t>
            </a:r>
            <a:r>
              <a:rPr lang="de-DE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550926" indent="-514350">
              <a:buClr>
                <a:schemeClr val="tx1"/>
              </a:buClr>
              <a:buFont typeface="+mj-lt"/>
              <a:buAutoNum type="arabicPeriod"/>
            </a:pPr>
            <a:r>
              <a:rPr lang="de-DE" i="1" dirty="0" smtClean="0">
                <a:latin typeface="Times New Roman" pitchFamily="18" charset="0"/>
                <a:cs typeface="Times New Roman" pitchFamily="18" charset="0"/>
              </a:rPr>
              <a:t>nicht mehr</a:t>
            </a:r>
            <a:r>
              <a:rPr lang="de-DE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de-DE" i="1" dirty="0" smtClean="0">
                <a:latin typeface="Times New Roman" pitchFamily="18" charset="0"/>
                <a:cs typeface="Times New Roman" pitchFamily="18" charset="0"/>
              </a:rPr>
              <a:t>keine mehr, niemand mehr x </a:t>
            </a:r>
            <a:r>
              <a:rPr lang="de-DE" i="1" strike="sngStrike" dirty="0" smtClean="0">
                <a:latin typeface="Times New Roman" pitchFamily="18" charset="0"/>
                <a:cs typeface="Times New Roman" pitchFamily="18" charset="0"/>
              </a:rPr>
              <a:t>schon nicht</a:t>
            </a:r>
            <a:r>
              <a:rPr lang="de-DE" dirty="0" smtClean="0">
                <a:latin typeface="Times New Roman" pitchFamily="18" charset="0"/>
                <a:cs typeface="Times New Roman" pitchFamily="18" charset="0"/>
              </a:rPr>
              <a:t>!!! </a:t>
            </a:r>
            <a:r>
              <a:rPr lang="de-DE" i="1" dirty="0" smtClean="0">
                <a:latin typeface="Times New Roman" pitchFamily="18" charset="0"/>
                <a:cs typeface="Times New Roman" pitchFamily="18" charset="0"/>
              </a:rPr>
              <a:t>  </a:t>
            </a:r>
          </a:p>
          <a:p>
            <a:pPr marL="550926" indent="-514350">
              <a:buClr>
                <a:schemeClr val="tx1"/>
              </a:buClr>
              <a:buNone/>
            </a:pPr>
            <a:r>
              <a:rPr lang="de-DE" i="1" dirty="0" smtClean="0">
                <a:latin typeface="Times New Roman" pitchFamily="18" charset="0"/>
                <a:cs typeface="Times New Roman" pitchFamily="18" charset="0"/>
              </a:rPr>
              <a:t>			Schön! Wir wissen viel! </a:t>
            </a:r>
          </a:p>
          <a:p>
            <a:pPr marL="550926" indent="-514350">
              <a:buClr>
                <a:schemeClr val="tx1"/>
              </a:buClr>
              <a:buFont typeface="+mj-lt"/>
              <a:buAutoNum type="arabicPeriod"/>
            </a:pPr>
            <a:endParaRPr lang="de-DE" dirty="0" smtClean="0"/>
          </a:p>
          <a:p>
            <a:pPr marL="550926" indent="-514350">
              <a:buClr>
                <a:schemeClr val="tx1"/>
              </a:buClr>
              <a:buNone/>
            </a:pPr>
            <a:endParaRPr lang="de-DE" strike="sngStrike" dirty="0" smtClean="0"/>
          </a:p>
          <a:p>
            <a:pPr marL="550926" indent="-514350">
              <a:buClr>
                <a:schemeClr val="tx1"/>
              </a:buClr>
              <a:buFont typeface="+mj-lt"/>
              <a:buAutoNum type="arabicPeriod"/>
            </a:pPr>
            <a:endParaRPr lang="de-DE" dirty="0" smtClean="0"/>
          </a:p>
          <a:p>
            <a:pPr marL="550926" indent="-514350"/>
            <a:endParaRPr lang="de-DE" dirty="0" smtClean="0"/>
          </a:p>
          <a:p>
            <a:pPr marL="550926" indent="-514350">
              <a:buFont typeface="+mj-lt"/>
              <a:buAutoNum type="arabicPeriod"/>
            </a:pPr>
            <a:endParaRPr lang="de-DE" dirty="0" smtClean="0"/>
          </a:p>
          <a:p>
            <a:pPr marL="550926" indent="-514350">
              <a:buNone/>
            </a:pPr>
            <a:endParaRPr lang="de-DE" dirty="0" smtClean="0"/>
          </a:p>
          <a:p>
            <a:pPr marL="550926" indent="-514350">
              <a:buFont typeface="+mj-lt"/>
              <a:buAutoNum type="arabicPeriod"/>
            </a:pPr>
            <a:endParaRPr lang="cs-CZ" dirty="0"/>
          </a:p>
        </p:txBody>
      </p:sp>
      <p:pic>
        <p:nvPicPr>
          <p:cNvPr id="9217" name="Picture 1" descr="C:\Users\Doma\AppData\Local\Microsoft\Windows\Temporary Internet Files\Content.IE5\PBHJYL2J\MC900437581[1].wm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572264" y="4357694"/>
            <a:ext cx="1714512" cy="172914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4400" dirty="0" smtClean="0">
                <a:latin typeface="Times New Roman" pitchFamily="18" charset="0"/>
                <a:cs typeface="Times New Roman" pitchFamily="18" charset="0"/>
              </a:rPr>
              <a:t>Negation mit nicht und kein-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de-DE" dirty="0" smtClean="0">
                <a:latin typeface="Times New Roman" pitchFamily="18" charset="0"/>
                <a:cs typeface="Times New Roman" pitchFamily="18" charset="0"/>
              </a:rPr>
              <a:t>Kein oder nicht?</a:t>
            </a:r>
          </a:p>
          <a:p>
            <a:endParaRPr lang="de-DE" dirty="0" smtClean="0">
              <a:latin typeface="Times New Roman" pitchFamily="18" charset="0"/>
              <a:cs typeface="Times New Roman" pitchFamily="18" charset="0"/>
            </a:endParaRPr>
          </a:p>
          <a:p>
            <a:pPr marL="550926" indent="-514350">
              <a:buFont typeface="+mj-lt"/>
              <a:buAutoNum type="arabicPeriod"/>
            </a:pPr>
            <a:r>
              <a:rPr lang="de-DE" dirty="0" smtClean="0">
                <a:latin typeface="Times New Roman" pitchFamily="18" charset="0"/>
                <a:cs typeface="Times New Roman" pitchFamily="18" charset="0"/>
              </a:rPr>
              <a:t>+ Ich habe </a:t>
            </a:r>
            <a:r>
              <a:rPr lang="de-DE" u="sng" dirty="0" smtClean="0">
                <a:latin typeface="Times New Roman" pitchFamily="18" charset="0"/>
                <a:cs typeface="Times New Roman" pitchFamily="18" charset="0"/>
              </a:rPr>
              <a:t>einen</a:t>
            </a:r>
            <a:r>
              <a:rPr lang="de-DE" dirty="0" smtClean="0">
                <a:latin typeface="Times New Roman" pitchFamily="18" charset="0"/>
                <a:cs typeface="Times New Roman" pitchFamily="18" charset="0"/>
              </a:rPr>
              <a:t> Freund.</a:t>
            </a:r>
          </a:p>
          <a:p>
            <a:pPr marL="550926" indent="-514350">
              <a:buNone/>
            </a:pPr>
            <a:r>
              <a:rPr lang="de-DE" dirty="0" smtClean="0">
                <a:latin typeface="Times New Roman" pitchFamily="18" charset="0"/>
                <a:cs typeface="Times New Roman" pitchFamily="18" charset="0"/>
              </a:rPr>
              <a:t>	-  </a:t>
            </a:r>
            <a:r>
              <a:rPr lang="de-DE" b="1" dirty="0" smtClean="0">
                <a:latin typeface="Times New Roman" pitchFamily="18" charset="0"/>
                <a:cs typeface="Times New Roman" pitchFamily="18" charset="0"/>
              </a:rPr>
              <a:t>Ich habe </a:t>
            </a:r>
            <a:r>
              <a:rPr lang="de-DE" b="1" u="sng" dirty="0" smtClean="0">
                <a:latin typeface="Times New Roman" pitchFamily="18" charset="0"/>
                <a:cs typeface="Times New Roman" pitchFamily="18" charset="0"/>
              </a:rPr>
              <a:t>keinen</a:t>
            </a:r>
            <a:r>
              <a:rPr lang="de-DE" b="1" dirty="0" smtClean="0">
                <a:latin typeface="Times New Roman" pitchFamily="18" charset="0"/>
                <a:cs typeface="Times New Roman" pitchFamily="18" charset="0"/>
              </a:rPr>
              <a:t> Freund</a:t>
            </a:r>
            <a:r>
              <a:rPr lang="de-DE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550926" indent="-514350">
              <a:buNone/>
            </a:pPr>
            <a:endParaRPr lang="de-DE" dirty="0" smtClean="0">
              <a:latin typeface="Times New Roman" pitchFamily="18" charset="0"/>
              <a:cs typeface="Times New Roman" pitchFamily="18" charset="0"/>
            </a:endParaRPr>
          </a:p>
          <a:p>
            <a:pPr marL="550926" indent="-514350">
              <a:buFont typeface="+mj-lt"/>
              <a:buAutoNum type="arabicPeriod" startAt="2"/>
            </a:pPr>
            <a:r>
              <a:rPr lang="de-DE" dirty="0" smtClean="0">
                <a:latin typeface="Times New Roman" pitchFamily="18" charset="0"/>
                <a:cs typeface="Times New Roman" pitchFamily="18" charset="0"/>
              </a:rPr>
              <a:t>+ Ich sehe </a:t>
            </a:r>
            <a:r>
              <a:rPr lang="de-DE" u="sng" dirty="0" smtClean="0">
                <a:latin typeface="Times New Roman" pitchFamily="18" charset="0"/>
                <a:cs typeface="Times New Roman" pitchFamily="18" charset="0"/>
              </a:rPr>
              <a:t>das</a:t>
            </a:r>
            <a:r>
              <a:rPr lang="de-DE" dirty="0" smtClean="0">
                <a:latin typeface="Times New Roman" pitchFamily="18" charset="0"/>
                <a:cs typeface="Times New Roman" pitchFamily="18" charset="0"/>
              </a:rPr>
              <a:t> Buch.</a:t>
            </a:r>
          </a:p>
          <a:p>
            <a:pPr marL="550926" indent="-514350">
              <a:buNone/>
            </a:pPr>
            <a:r>
              <a:rPr lang="de-DE" dirty="0" smtClean="0">
                <a:latin typeface="Times New Roman" pitchFamily="18" charset="0"/>
                <a:cs typeface="Times New Roman" pitchFamily="18" charset="0"/>
              </a:rPr>
              <a:t>	-  </a:t>
            </a:r>
            <a:r>
              <a:rPr lang="de-DE" b="1" dirty="0" smtClean="0">
                <a:latin typeface="Times New Roman" pitchFamily="18" charset="0"/>
                <a:cs typeface="Times New Roman" pitchFamily="18" charset="0"/>
              </a:rPr>
              <a:t>Ich sehe </a:t>
            </a:r>
            <a:r>
              <a:rPr lang="de-DE" b="1" u="sng" dirty="0" smtClean="0">
                <a:latin typeface="Times New Roman" pitchFamily="18" charset="0"/>
                <a:cs typeface="Times New Roman" pitchFamily="18" charset="0"/>
              </a:rPr>
              <a:t>das</a:t>
            </a:r>
            <a:r>
              <a:rPr lang="de-DE" b="1" dirty="0" smtClean="0">
                <a:latin typeface="Times New Roman" pitchFamily="18" charset="0"/>
                <a:cs typeface="Times New Roman" pitchFamily="18" charset="0"/>
              </a:rPr>
              <a:t> Buch </a:t>
            </a:r>
            <a:r>
              <a:rPr lang="de-DE" b="1" u="sng" dirty="0" smtClean="0">
                <a:latin typeface="Times New Roman" pitchFamily="18" charset="0"/>
                <a:cs typeface="Times New Roman" pitchFamily="18" charset="0"/>
              </a:rPr>
              <a:t>nicht</a:t>
            </a:r>
            <a:r>
              <a:rPr lang="de-DE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4800" dirty="0" smtClean="0">
                <a:latin typeface="Times New Roman" pitchFamily="18" charset="0"/>
                <a:cs typeface="Times New Roman" pitchFamily="18" charset="0"/>
              </a:rPr>
              <a:t>Negation mit nicht und kein-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36000">
              <a:buNone/>
            </a:pPr>
            <a:r>
              <a:rPr lang="cs-CZ" sz="2400" dirty="0" smtClean="0"/>
              <a:t>Utvořte záporné výpovědi, tzn. používejte kein- nebo nicht. Věty napište do sešitu. / </a:t>
            </a:r>
            <a:r>
              <a:rPr lang="de-DE" sz="2400" dirty="0" smtClean="0"/>
              <a:t>Bilden Sie negative Aussagen, d.h. benutzen Sie kein- oder nicht, und schreiben Sie die Sätze in Ihr Heft</a:t>
            </a:r>
            <a:r>
              <a:rPr lang="de-DE" dirty="0" smtClean="0"/>
              <a:t>:</a:t>
            </a:r>
          </a:p>
          <a:p>
            <a:pPr marL="550926" indent="-514350">
              <a:buClr>
                <a:schemeClr val="tx1"/>
              </a:buClr>
              <a:buAutoNum type="alphaLcParenR"/>
            </a:pPr>
            <a:r>
              <a:rPr lang="de-DE" dirty="0" smtClean="0"/>
              <a:t>Ich habe einen Bart.</a:t>
            </a:r>
          </a:p>
          <a:p>
            <a:pPr marL="550926" indent="-514350">
              <a:buClr>
                <a:schemeClr val="tx1"/>
              </a:buClr>
              <a:buAutoNum type="alphaLcParenR"/>
            </a:pPr>
            <a:r>
              <a:rPr lang="de-DE" dirty="0" smtClean="0"/>
              <a:t>Der Bart ist cool.</a:t>
            </a:r>
          </a:p>
          <a:p>
            <a:pPr marL="550926" indent="-514350">
              <a:buClr>
                <a:schemeClr val="tx1"/>
              </a:buClr>
              <a:buFont typeface="Wingdings 2"/>
              <a:buAutoNum type="alphaLcParenR"/>
            </a:pPr>
            <a:r>
              <a:rPr lang="de-DE" dirty="0" smtClean="0"/>
              <a:t>Musst du eine Brille tragen?</a:t>
            </a:r>
          </a:p>
          <a:p>
            <a:pPr marL="550926" indent="-514350">
              <a:buClr>
                <a:schemeClr val="tx1"/>
              </a:buClr>
              <a:buAutoNum type="alphaLcParenR"/>
            </a:pPr>
            <a:r>
              <a:rPr lang="de-DE" dirty="0" smtClean="0"/>
              <a:t>Die Brille steht mir.</a:t>
            </a:r>
          </a:p>
          <a:p>
            <a:pPr marL="550926" indent="-514350">
              <a:buClr>
                <a:schemeClr val="tx1"/>
              </a:buClr>
              <a:buAutoNum type="alphaLcParenR"/>
            </a:pPr>
            <a:r>
              <a:rPr lang="de-DE" dirty="0" smtClean="0"/>
              <a:t>Gehört die Brille deiner Schwester?</a:t>
            </a: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4800" dirty="0" smtClean="0"/>
              <a:t>Negation mit nicht und kein-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550926" indent="-514350">
              <a:buNone/>
            </a:pPr>
            <a:r>
              <a:rPr lang="cs-CZ" sz="2000" dirty="0" smtClean="0"/>
              <a:t>Zkontrolujte nyní prosím, jak napsal tyto věty váš soused. / </a:t>
            </a:r>
            <a:r>
              <a:rPr lang="de-DE" sz="2000" dirty="0" smtClean="0"/>
              <a:t>Kontrollieren Sie jetzt bitte, wie Ihr Nachbar die Sätze geschrieben hat</a:t>
            </a:r>
            <a:r>
              <a:rPr lang="de-DE" dirty="0" smtClean="0"/>
              <a:t>. </a:t>
            </a:r>
            <a:endParaRPr lang="cs-CZ" dirty="0" smtClean="0"/>
          </a:p>
          <a:p>
            <a:pPr marL="550926" indent="-514350">
              <a:buNone/>
            </a:pPr>
            <a:r>
              <a:rPr lang="de-DE" dirty="0" smtClean="0"/>
              <a:t>Ist es richtig       </a:t>
            </a:r>
            <a:r>
              <a:rPr lang="de-DE" dirty="0" smtClean="0">
                <a:sym typeface="Wingdings" pitchFamily="2" charset="2"/>
              </a:rPr>
              <a:t>oder falsch          ?</a:t>
            </a:r>
            <a:endParaRPr lang="de-DE" dirty="0" smtClean="0"/>
          </a:p>
          <a:p>
            <a:pPr marL="550926" indent="-514350">
              <a:buClr>
                <a:schemeClr val="tx1"/>
              </a:buClr>
              <a:buAutoNum type="alphaLcParenR"/>
            </a:pPr>
            <a:r>
              <a:rPr lang="de-DE" dirty="0" smtClean="0"/>
              <a:t>Ich habe keinen Bart.</a:t>
            </a:r>
          </a:p>
          <a:p>
            <a:pPr marL="550926" indent="-514350">
              <a:buClr>
                <a:schemeClr val="tx1"/>
              </a:buClr>
              <a:buAutoNum type="alphaLcParenR"/>
            </a:pPr>
            <a:r>
              <a:rPr lang="de-DE" dirty="0" smtClean="0"/>
              <a:t>Der Bart ist nicht cool.</a:t>
            </a:r>
          </a:p>
          <a:p>
            <a:pPr marL="550926" indent="-514350">
              <a:buClr>
                <a:schemeClr val="tx1"/>
              </a:buClr>
              <a:buFont typeface="Wingdings 2"/>
              <a:buAutoNum type="alphaLcParenR"/>
            </a:pPr>
            <a:r>
              <a:rPr lang="de-DE" dirty="0" smtClean="0"/>
              <a:t>Musst du keine Brille tragen?</a:t>
            </a:r>
          </a:p>
          <a:p>
            <a:pPr marL="550926" indent="-514350">
              <a:buClr>
                <a:schemeClr val="tx1"/>
              </a:buClr>
              <a:buAutoNum type="alphaLcParenR"/>
            </a:pPr>
            <a:r>
              <a:rPr lang="de-DE" dirty="0" smtClean="0"/>
              <a:t>Die Brille steht mir nicht.</a:t>
            </a:r>
          </a:p>
          <a:p>
            <a:pPr marL="550926" indent="-514350">
              <a:buClr>
                <a:schemeClr val="tx1"/>
              </a:buClr>
              <a:buAutoNum type="alphaLcParenR"/>
            </a:pPr>
            <a:r>
              <a:rPr lang="de-DE" dirty="0" smtClean="0"/>
              <a:t>Gehört die Brille nicht deiner Schwester?                                   </a:t>
            </a:r>
            <a:endParaRPr lang="de-DE" sz="4000" dirty="0" smtClean="0"/>
          </a:p>
        </p:txBody>
      </p:sp>
      <p:pic>
        <p:nvPicPr>
          <p:cNvPr id="1026" name="Picture 2" descr="C:\Users\Doma\AppData\Local\Microsoft\Windows\Temporary Internet Files\Content.IE5\TZ325UWD\MC900434381[1].wm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643174" y="2500306"/>
            <a:ext cx="500066" cy="500066"/>
          </a:xfrm>
          <a:prstGeom prst="rect">
            <a:avLst/>
          </a:prstGeom>
          <a:noFill/>
        </p:spPr>
      </p:pic>
      <p:pic>
        <p:nvPicPr>
          <p:cNvPr id="1027" name="Picture 3" descr="C:\Users\Doma\AppData\Local\Microsoft\Windows\Temporary Internet Files\Content.IE5\PBHJYL2J\MC900434393[1].wm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214942" y="2500306"/>
            <a:ext cx="785818" cy="536589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4800" dirty="0" smtClean="0"/>
              <a:t>Negation mit nicht und kein-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Clr>
                <a:schemeClr val="tx1"/>
              </a:buClr>
            </a:pPr>
            <a:r>
              <a:rPr lang="de-DE" b="1" dirty="0" smtClean="0">
                <a:solidFill>
                  <a:srgbClr val="FFFF00"/>
                </a:solidFill>
              </a:rPr>
              <a:t>KEIN-</a:t>
            </a:r>
          </a:p>
          <a:p>
            <a:pPr marL="550926" indent="-514350">
              <a:buClr>
                <a:schemeClr val="tx1"/>
              </a:buClr>
              <a:buNone/>
            </a:pPr>
            <a:r>
              <a:rPr lang="de-DE" dirty="0" smtClean="0"/>
              <a:t>Maskulinum x Femininum x Neutrum </a:t>
            </a:r>
            <a:endParaRPr lang="cs-CZ" dirty="0" smtClean="0"/>
          </a:p>
          <a:p>
            <a:pPr marL="550926" indent="-514350">
              <a:buClr>
                <a:schemeClr val="tx1"/>
              </a:buClr>
              <a:buNone/>
            </a:pPr>
            <a:r>
              <a:rPr lang="cs-CZ" i="1" dirty="0" smtClean="0"/>
              <a:t>	</a:t>
            </a:r>
            <a:r>
              <a:rPr lang="de-DE" i="1" dirty="0" smtClean="0"/>
              <a:t>kein Mann x keine Frau x kein Kind</a:t>
            </a:r>
            <a:endParaRPr lang="de-DE" dirty="0" smtClean="0"/>
          </a:p>
          <a:p>
            <a:pPr marL="550926" indent="-514350">
              <a:buClr>
                <a:schemeClr val="tx1"/>
              </a:buClr>
              <a:buNone/>
            </a:pPr>
            <a:r>
              <a:rPr lang="de-DE" dirty="0" smtClean="0"/>
              <a:t>Deklination wie EIN, EINE, EIN im Singular </a:t>
            </a:r>
            <a:r>
              <a:rPr lang="de-DE" i="1" dirty="0" smtClean="0"/>
              <a:t>Hier ist kein</a:t>
            </a:r>
            <a:r>
              <a:rPr lang="cs-CZ" i="1" dirty="0" smtClean="0"/>
              <a:t> (1.)</a:t>
            </a:r>
            <a:r>
              <a:rPr lang="de-DE" i="1" dirty="0" smtClean="0"/>
              <a:t> Ball. Ich sehe keinen </a:t>
            </a:r>
            <a:r>
              <a:rPr lang="cs-CZ" i="1" dirty="0" smtClean="0"/>
              <a:t>(4.) </a:t>
            </a:r>
            <a:r>
              <a:rPr lang="de-DE" i="1" dirty="0" smtClean="0"/>
              <a:t>Ball.</a:t>
            </a:r>
            <a:endParaRPr lang="de-DE" dirty="0" smtClean="0"/>
          </a:p>
          <a:p>
            <a:pPr marL="550926" indent="-514350">
              <a:buClr>
                <a:schemeClr val="tx1"/>
              </a:buClr>
              <a:buNone/>
            </a:pPr>
            <a:r>
              <a:rPr lang="de-DE" dirty="0" smtClean="0"/>
              <a:t>Deklination wie DIE im Plural. </a:t>
            </a:r>
            <a:endParaRPr lang="cs-CZ" i="1" dirty="0" smtClean="0"/>
          </a:p>
          <a:p>
            <a:pPr marL="550926" indent="-514350">
              <a:buClr>
                <a:schemeClr val="tx1"/>
              </a:buClr>
              <a:buNone/>
            </a:pPr>
            <a:r>
              <a:rPr lang="cs-CZ" i="1" dirty="0" smtClean="0"/>
              <a:t>	I</a:t>
            </a:r>
            <a:r>
              <a:rPr lang="de-DE" i="1" dirty="0" smtClean="0"/>
              <a:t>ch treffe hier keine </a:t>
            </a:r>
            <a:r>
              <a:rPr lang="cs-CZ" i="1" dirty="0" smtClean="0"/>
              <a:t>(4.) </a:t>
            </a:r>
            <a:r>
              <a:rPr lang="de-DE" i="1" dirty="0" smtClean="0"/>
              <a:t>Freunde und komme mit keinen </a:t>
            </a:r>
            <a:r>
              <a:rPr lang="cs-CZ" i="1" dirty="0" smtClean="0"/>
              <a:t>(3.) </a:t>
            </a:r>
            <a:r>
              <a:rPr lang="de-DE" i="1" dirty="0" smtClean="0"/>
              <a:t>Menschen in Kontakt.</a:t>
            </a:r>
            <a:endParaRPr lang="de-DE" dirty="0" smtClean="0"/>
          </a:p>
          <a:p>
            <a:pPr>
              <a:buClr>
                <a:schemeClr val="tx1"/>
              </a:buClr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sz="4400" dirty="0" smtClean="0"/>
              <a:t>Negation mit nicht und kein-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cs-CZ" sz="2800" dirty="0" smtClean="0"/>
              <a:t>Doplňte správný tvar „kein“. / </a:t>
            </a:r>
            <a:r>
              <a:rPr lang="de-DE" sz="2800" dirty="0" smtClean="0"/>
              <a:t>Ergänzen Sie die richtige Form von kein</a:t>
            </a:r>
            <a:r>
              <a:rPr lang="cs-CZ" sz="2800" dirty="0" smtClean="0"/>
              <a:t> (kein, </a:t>
            </a:r>
            <a:r>
              <a:rPr lang="de-DE" sz="2800" dirty="0" smtClean="0"/>
              <a:t>keine, keinen, keiner):</a:t>
            </a:r>
          </a:p>
          <a:p>
            <a:pPr marL="550926" indent="-514350">
              <a:buClr>
                <a:schemeClr val="tx1"/>
              </a:buClr>
              <a:buFont typeface="+mj-lt"/>
              <a:buAutoNum type="alphaLcParenR"/>
            </a:pPr>
            <a:r>
              <a:rPr lang="de-DE" dirty="0" smtClean="0"/>
              <a:t>Wir haben leider </a:t>
            </a:r>
            <a:r>
              <a:rPr lang="de-DE" b="1" dirty="0" smtClean="0"/>
              <a:t>kein</a:t>
            </a:r>
            <a:r>
              <a:rPr lang="de-DE" dirty="0" smtClean="0"/>
              <a:t>__ Pullover und </a:t>
            </a:r>
            <a:r>
              <a:rPr lang="de-DE" b="1" dirty="0" smtClean="0"/>
              <a:t>kein</a:t>
            </a:r>
            <a:r>
              <a:rPr lang="de-DE" dirty="0" smtClean="0"/>
              <a:t>__ Jacke mit.</a:t>
            </a:r>
          </a:p>
          <a:p>
            <a:pPr marL="550926" indent="-514350">
              <a:buClr>
                <a:schemeClr val="tx1"/>
              </a:buClr>
              <a:buFont typeface="+mj-lt"/>
              <a:buAutoNum type="alphaLcParenR"/>
            </a:pPr>
            <a:r>
              <a:rPr lang="de-DE" dirty="0" smtClean="0"/>
              <a:t>Er kommt aus </a:t>
            </a:r>
            <a:r>
              <a:rPr lang="de-DE" b="1" dirty="0" smtClean="0"/>
              <a:t>kein</a:t>
            </a:r>
            <a:r>
              <a:rPr lang="de-DE" dirty="0" smtClean="0"/>
              <a:t>__ großen Stadt.</a:t>
            </a:r>
          </a:p>
          <a:p>
            <a:pPr marL="550926" indent="-514350">
              <a:buClr>
                <a:schemeClr val="tx1"/>
              </a:buClr>
              <a:buFont typeface="+mj-lt"/>
              <a:buAutoNum type="alphaLcParenR"/>
            </a:pPr>
            <a:r>
              <a:rPr lang="de-DE" dirty="0" smtClean="0"/>
              <a:t>Wir arbeiten mit </a:t>
            </a:r>
            <a:r>
              <a:rPr lang="de-DE" b="1" dirty="0" smtClean="0"/>
              <a:t>kein</a:t>
            </a:r>
            <a:r>
              <a:rPr lang="de-DE" dirty="0" smtClean="0"/>
              <a:t>__ Firmen aus Deutschland zusammen.</a:t>
            </a:r>
          </a:p>
          <a:p>
            <a:pPr marL="550926" indent="-514350">
              <a:buClr>
                <a:schemeClr val="tx1"/>
              </a:buClr>
              <a:buFont typeface="+mj-lt"/>
              <a:buAutoNum type="alphaLcParenR"/>
            </a:pPr>
            <a:r>
              <a:rPr lang="de-DE" dirty="0" smtClean="0"/>
              <a:t>Ich lese jetzt </a:t>
            </a:r>
            <a:r>
              <a:rPr lang="de-DE" b="1" dirty="0" smtClean="0"/>
              <a:t>kein</a:t>
            </a:r>
            <a:r>
              <a:rPr lang="de-DE" dirty="0" smtClean="0"/>
              <a:t>__ Buch.</a:t>
            </a:r>
          </a:p>
          <a:p>
            <a:pPr marL="550926" indent="-514350">
              <a:buClr>
                <a:schemeClr val="tx1"/>
              </a:buClr>
              <a:buFont typeface="+mj-lt"/>
              <a:buAutoNum type="alphaLcParenR"/>
            </a:pPr>
            <a:r>
              <a:rPr lang="de-DE" dirty="0" smtClean="0"/>
              <a:t>Petra macht </a:t>
            </a:r>
            <a:r>
              <a:rPr lang="de-DE" b="1" dirty="0" smtClean="0"/>
              <a:t>kein</a:t>
            </a:r>
            <a:r>
              <a:rPr lang="de-DE" dirty="0" smtClean="0"/>
              <a:t>__ Diät.</a:t>
            </a:r>
          </a:p>
          <a:p>
            <a:pPr marL="550926" indent="-514350">
              <a:buClr>
                <a:schemeClr val="tx1"/>
              </a:buClr>
              <a:buFont typeface="+mj-lt"/>
              <a:buAutoNum type="alphaLcParenR"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sz="4400" dirty="0" smtClean="0"/>
              <a:t>Negation mit nicht und kein-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lnSpc>
                <a:spcPct val="110000"/>
              </a:lnSpc>
              <a:buNone/>
            </a:pPr>
            <a:r>
              <a:rPr lang="cs-CZ" sz="2000" dirty="0" smtClean="0"/>
              <a:t>Zkontrolujte práci svého souseda./</a:t>
            </a:r>
            <a:r>
              <a:rPr lang="de-DE" sz="2000" dirty="0" smtClean="0"/>
              <a:t>Kontrollieren Sie</a:t>
            </a:r>
            <a:r>
              <a:rPr lang="cs-CZ" sz="2000" dirty="0" smtClean="0"/>
              <a:t> die Arbeit Ihres Nachbarn.</a:t>
            </a:r>
          </a:p>
          <a:p>
            <a:pPr>
              <a:lnSpc>
                <a:spcPct val="110000"/>
              </a:lnSpc>
              <a:buNone/>
            </a:pPr>
            <a:r>
              <a:rPr lang="cs-CZ" sz="2200" dirty="0" smtClean="0"/>
              <a:t> </a:t>
            </a:r>
            <a:r>
              <a:rPr lang="cs-CZ" dirty="0" smtClean="0"/>
              <a:t>Ist es richtig       oder falsch          ?</a:t>
            </a:r>
            <a:endParaRPr lang="de-DE" dirty="0" smtClean="0"/>
          </a:p>
          <a:p>
            <a:pPr marL="550926" indent="-514350">
              <a:buClr>
                <a:schemeClr val="tx1"/>
              </a:buClr>
              <a:buFont typeface="+mj-lt"/>
              <a:buAutoNum type="alphaLcParenR"/>
            </a:pPr>
            <a:r>
              <a:rPr lang="de-DE" sz="3200" dirty="0" smtClean="0"/>
              <a:t>Wir haben leider </a:t>
            </a:r>
            <a:r>
              <a:rPr lang="de-DE" sz="3200" b="1" dirty="0" smtClean="0"/>
              <a:t>kein</a:t>
            </a:r>
            <a:r>
              <a:rPr lang="de-DE" sz="3200" b="1" u="sng" dirty="0" smtClean="0"/>
              <a:t>en</a:t>
            </a:r>
            <a:r>
              <a:rPr lang="de-DE" sz="3200" dirty="0" smtClean="0"/>
              <a:t> Pullover und </a:t>
            </a:r>
            <a:r>
              <a:rPr lang="de-DE" sz="3200" b="1" dirty="0" smtClean="0"/>
              <a:t>kein</a:t>
            </a:r>
            <a:r>
              <a:rPr lang="de-DE" sz="3200" b="1" u="sng" dirty="0" smtClean="0"/>
              <a:t>e</a:t>
            </a:r>
            <a:r>
              <a:rPr lang="de-DE" sz="3200" b="1" dirty="0" smtClean="0"/>
              <a:t> </a:t>
            </a:r>
            <a:r>
              <a:rPr lang="de-DE" sz="3200" dirty="0" smtClean="0"/>
              <a:t>Jacke mit.</a:t>
            </a:r>
          </a:p>
          <a:p>
            <a:pPr marL="550926" indent="-514350">
              <a:buClr>
                <a:schemeClr val="tx1"/>
              </a:buClr>
              <a:buFont typeface="+mj-lt"/>
              <a:buAutoNum type="alphaLcParenR"/>
            </a:pPr>
            <a:r>
              <a:rPr lang="de-DE" sz="3200" dirty="0" smtClean="0"/>
              <a:t>Er kommt aus </a:t>
            </a:r>
            <a:r>
              <a:rPr lang="de-DE" sz="3200" b="1" dirty="0" smtClean="0"/>
              <a:t>kein</a:t>
            </a:r>
            <a:r>
              <a:rPr lang="de-DE" sz="3200" b="1" u="sng" dirty="0" smtClean="0"/>
              <a:t>er</a:t>
            </a:r>
            <a:r>
              <a:rPr lang="de-DE" sz="3200" dirty="0" smtClean="0"/>
              <a:t> großen Stadt.</a:t>
            </a:r>
          </a:p>
          <a:p>
            <a:pPr marL="550926" indent="-514350">
              <a:buClr>
                <a:schemeClr val="tx1"/>
              </a:buClr>
              <a:buFont typeface="+mj-lt"/>
              <a:buAutoNum type="alphaLcParenR"/>
            </a:pPr>
            <a:r>
              <a:rPr lang="de-DE" sz="3200" dirty="0" smtClean="0"/>
              <a:t>Wir arbeiten mit </a:t>
            </a:r>
            <a:r>
              <a:rPr lang="de-DE" sz="3200" b="1" dirty="0" smtClean="0"/>
              <a:t>kein</a:t>
            </a:r>
            <a:r>
              <a:rPr lang="de-DE" sz="3200" b="1" u="sng" dirty="0" smtClean="0"/>
              <a:t>en</a:t>
            </a:r>
            <a:r>
              <a:rPr lang="de-DE" sz="3200" dirty="0" smtClean="0"/>
              <a:t> Firmen aus Deutschland zusammen.</a:t>
            </a:r>
          </a:p>
          <a:p>
            <a:pPr marL="550926" indent="-514350">
              <a:buClr>
                <a:schemeClr val="tx1"/>
              </a:buClr>
              <a:buFont typeface="+mj-lt"/>
              <a:buAutoNum type="alphaLcParenR"/>
            </a:pPr>
            <a:r>
              <a:rPr lang="de-DE" sz="3200" dirty="0" smtClean="0"/>
              <a:t>Ich lese jetzt </a:t>
            </a:r>
            <a:r>
              <a:rPr lang="de-DE" sz="3200" b="1" dirty="0" smtClean="0"/>
              <a:t>kein--</a:t>
            </a:r>
            <a:r>
              <a:rPr lang="de-DE" sz="3200" dirty="0" smtClean="0"/>
              <a:t> Buch.</a:t>
            </a:r>
          </a:p>
          <a:p>
            <a:pPr marL="550926" indent="-514350">
              <a:buClr>
                <a:schemeClr val="tx1"/>
              </a:buClr>
              <a:buFont typeface="+mj-lt"/>
              <a:buAutoNum type="alphaLcParenR"/>
            </a:pPr>
            <a:r>
              <a:rPr lang="de-DE" sz="3200" dirty="0" smtClean="0"/>
              <a:t>Petra macht </a:t>
            </a:r>
            <a:r>
              <a:rPr lang="de-DE" sz="3200" b="1" dirty="0" smtClean="0"/>
              <a:t>kein</a:t>
            </a:r>
            <a:r>
              <a:rPr lang="de-DE" sz="3200" b="1" u="sng" dirty="0" smtClean="0"/>
              <a:t>e</a:t>
            </a:r>
            <a:r>
              <a:rPr lang="de-DE" sz="3200" dirty="0" smtClean="0"/>
              <a:t> Diät.	        		</a:t>
            </a:r>
          </a:p>
          <a:p>
            <a:pPr marL="550926" indent="-514350">
              <a:buClr>
                <a:schemeClr val="tx1"/>
              </a:buClr>
              <a:buFont typeface="+mj-lt"/>
              <a:buAutoNum type="alphaLcParenR"/>
            </a:pPr>
            <a:endParaRPr lang="cs-CZ" dirty="0"/>
          </a:p>
        </p:txBody>
      </p:sp>
      <p:pic>
        <p:nvPicPr>
          <p:cNvPr id="8" name="Picture 2" descr="C:\Users\Doma\AppData\Local\Microsoft\Windows\Temporary Internet Files\Content.IE5\TZ325UWD\MC900434381[1].wm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714612" y="2143116"/>
            <a:ext cx="500066" cy="500066"/>
          </a:xfrm>
          <a:prstGeom prst="rect">
            <a:avLst/>
          </a:prstGeom>
          <a:noFill/>
        </p:spPr>
      </p:pic>
      <p:pic>
        <p:nvPicPr>
          <p:cNvPr id="9" name="Picture 3" descr="C:\Users\Doma\AppData\Local\Microsoft\Windows\Temporary Internet Files\Content.IE5\PBHJYL2J\MC900434393[1].wm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286380" y="2071678"/>
            <a:ext cx="785818" cy="536589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4800" dirty="0" smtClean="0"/>
              <a:t>Negation mit nicht und kein-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>
              <a:buNone/>
            </a:pPr>
            <a:r>
              <a:rPr lang="de-DE" sz="3800" b="1" dirty="0" smtClean="0">
                <a:solidFill>
                  <a:srgbClr val="FFFF00"/>
                </a:solidFill>
              </a:rPr>
              <a:t>N</a:t>
            </a:r>
            <a:r>
              <a:rPr lang="cs-CZ" sz="3800" b="1" dirty="0" smtClean="0">
                <a:solidFill>
                  <a:srgbClr val="FFFF00"/>
                </a:solidFill>
              </a:rPr>
              <a:t>ICHT</a:t>
            </a:r>
          </a:p>
          <a:p>
            <a:pPr>
              <a:buNone/>
            </a:pPr>
            <a:r>
              <a:rPr lang="cs-CZ" sz="3000" dirty="0" smtClean="0"/>
              <a:t>Problémy se slovosledem</a:t>
            </a:r>
            <a:r>
              <a:rPr lang="de-DE" sz="3000" dirty="0" smtClean="0"/>
              <a:t> </a:t>
            </a:r>
            <a:r>
              <a:rPr lang="cs-CZ" sz="3000" dirty="0" smtClean="0"/>
              <a:t>/ </a:t>
            </a:r>
            <a:r>
              <a:rPr lang="de-DE" sz="3000" dirty="0" smtClean="0"/>
              <a:t>Probleme mit der Satzgliedstellung</a:t>
            </a:r>
          </a:p>
          <a:p>
            <a:pPr>
              <a:buNone/>
            </a:pPr>
            <a:endParaRPr lang="cs-CZ" b="1" dirty="0" smtClean="0">
              <a:solidFill>
                <a:srgbClr val="FFFF00"/>
              </a:solidFill>
            </a:endParaRPr>
          </a:p>
          <a:p>
            <a:pPr marL="550926" indent="-514350">
              <a:buClr>
                <a:schemeClr val="tx1"/>
              </a:buClr>
              <a:buFont typeface="+mj-lt"/>
              <a:buAutoNum type="arabicPeriod"/>
            </a:pPr>
            <a:r>
              <a:rPr lang="cs-CZ" sz="3000" b="1" dirty="0" smtClean="0"/>
              <a:t>Neutrální slovosled – </a:t>
            </a:r>
            <a:r>
              <a:rPr lang="cs-CZ" sz="3000" dirty="0" smtClean="0"/>
              <a:t>tendence stát na konci</a:t>
            </a:r>
            <a:r>
              <a:rPr lang="cs-CZ" dirty="0" smtClean="0"/>
              <a:t> věty </a:t>
            </a:r>
            <a:r>
              <a:rPr lang="cs-CZ" sz="3000" dirty="0" smtClean="0"/>
              <a:t>nebo před posledním slovem</a:t>
            </a:r>
            <a:endParaRPr lang="de-DE" sz="3000" dirty="0" smtClean="0"/>
          </a:p>
          <a:p>
            <a:pPr marL="550926" indent="-514350">
              <a:buNone/>
            </a:pPr>
            <a:r>
              <a:rPr lang="de-DE" dirty="0" smtClean="0"/>
              <a:t>	</a:t>
            </a:r>
            <a:r>
              <a:rPr lang="de-DE" i="1" dirty="0" smtClean="0"/>
              <a:t>Ich trage diese Hose </a:t>
            </a:r>
            <a:r>
              <a:rPr lang="de-DE" i="1" u="sng" dirty="0" smtClean="0"/>
              <a:t>nicht</a:t>
            </a:r>
            <a:r>
              <a:rPr lang="de-DE" i="1" dirty="0" smtClean="0"/>
              <a:t>.</a:t>
            </a:r>
          </a:p>
          <a:p>
            <a:pPr marL="550926" indent="-514350">
              <a:buNone/>
            </a:pPr>
            <a:r>
              <a:rPr lang="de-DE" i="1" dirty="0" smtClean="0"/>
              <a:t>	Er hat diese Hose </a:t>
            </a:r>
            <a:r>
              <a:rPr lang="de-DE" i="1" u="sng" dirty="0" smtClean="0"/>
              <a:t>nicht</a:t>
            </a:r>
            <a:r>
              <a:rPr lang="de-DE" i="1" dirty="0" smtClean="0"/>
              <a:t> getragen</a:t>
            </a:r>
            <a:r>
              <a:rPr lang="de-DE" dirty="0" smtClean="0"/>
              <a:t>.</a:t>
            </a:r>
            <a:endParaRPr lang="cs-CZ" dirty="0" smtClean="0"/>
          </a:p>
          <a:p>
            <a:pPr marL="550926" indent="-514350">
              <a:buNone/>
            </a:pPr>
            <a:endParaRPr lang="de-DE" dirty="0" smtClean="0"/>
          </a:p>
          <a:p>
            <a:pPr marL="550926" indent="-514350">
              <a:buClr>
                <a:schemeClr val="tx1"/>
              </a:buClr>
              <a:buFont typeface="+mj-lt"/>
              <a:buAutoNum type="arabicPeriod" startAt="2"/>
            </a:pPr>
            <a:r>
              <a:rPr lang="cs-CZ" sz="3000" b="1" dirty="0" smtClean="0"/>
              <a:t>Tzv. zdůrazňující zápor – </a:t>
            </a:r>
            <a:r>
              <a:rPr lang="cs-CZ" sz="3000" dirty="0" smtClean="0"/>
              <a:t>před větným členem, na který se klade důraz</a:t>
            </a:r>
            <a:r>
              <a:rPr lang="de-DE" sz="3000" dirty="0" smtClean="0"/>
              <a:t> </a:t>
            </a:r>
          </a:p>
          <a:p>
            <a:pPr marL="550926" indent="-514350">
              <a:buClr>
                <a:schemeClr val="tx1"/>
              </a:buClr>
              <a:buNone/>
            </a:pPr>
            <a:r>
              <a:rPr lang="de-DE" dirty="0" smtClean="0"/>
              <a:t>	</a:t>
            </a:r>
            <a:r>
              <a:rPr lang="de-DE" i="1" dirty="0" smtClean="0"/>
              <a:t>Ich trage </a:t>
            </a:r>
            <a:r>
              <a:rPr lang="de-DE" i="1" u="sng" dirty="0" smtClean="0"/>
              <a:t>nicht</a:t>
            </a:r>
            <a:r>
              <a:rPr lang="de-DE" i="1" dirty="0" smtClean="0"/>
              <a:t> diese Hose, sondern die alte.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4800" dirty="0" smtClean="0"/>
              <a:t>Negation mit nicht und kein-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>
              <a:lnSpc>
                <a:spcPts val="3000"/>
              </a:lnSpc>
              <a:buNone/>
            </a:pPr>
            <a:r>
              <a:rPr lang="cs-CZ" sz="2800" dirty="0" smtClean="0"/>
              <a:t>Neutrální slovosled – </a:t>
            </a:r>
            <a:r>
              <a:rPr lang="cs-CZ" sz="2800" b="1" u="sng" dirty="0" smtClean="0"/>
              <a:t>nicht</a:t>
            </a:r>
            <a:r>
              <a:rPr lang="cs-CZ" sz="2800" dirty="0" smtClean="0"/>
              <a:t> stojí vždy </a:t>
            </a:r>
            <a:r>
              <a:rPr lang="de-DE" sz="2800" dirty="0" smtClean="0"/>
              <a:t> </a:t>
            </a:r>
          </a:p>
          <a:p>
            <a:pPr marL="550926" indent="-514350">
              <a:lnSpc>
                <a:spcPts val="3000"/>
              </a:lnSpc>
              <a:buNone/>
            </a:pPr>
            <a:r>
              <a:rPr lang="de-DE" sz="2800" b="1" dirty="0" smtClean="0"/>
              <a:t>1. </a:t>
            </a:r>
            <a:r>
              <a:rPr lang="cs-CZ" sz="2800" b="1" u="sng" dirty="0" smtClean="0">
                <a:solidFill>
                  <a:srgbClr val="FFFF00"/>
                </a:solidFill>
              </a:rPr>
              <a:t>před</a:t>
            </a:r>
            <a:endParaRPr lang="de-DE" sz="2800" b="1" u="sng" dirty="0" smtClean="0">
              <a:solidFill>
                <a:srgbClr val="FFFF00"/>
              </a:solidFill>
            </a:endParaRPr>
          </a:p>
          <a:p>
            <a:pPr marL="550926" indent="-514350">
              <a:lnSpc>
                <a:spcPts val="3000"/>
              </a:lnSpc>
              <a:buClr>
                <a:schemeClr val="tx1"/>
              </a:buClr>
              <a:buFont typeface="+mj-lt"/>
              <a:buAutoNum type="alphaLcParenR"/>
            </a:pPr>
            <a:r>
              <a:rPr lang="cs-CZ" sz="2800" dirty="0" smtClean="0"/>
              <a:t>i</a:t>
            </a:r>
            <a:r>
              <a:rPr lang="de-DE" sz="2800" dirty="0" smtClean="0"/>
              <a:t>nfinitiv</a:t>
            </a:r>
            <a:r>
              <a:rPr lang="cs-CZ" sz="2800" dirty="0" smtClean="0"/>
              <a:t>em</a:t>
            </a:r>
            <a:r>
              <a:rPr lang="de-DE" sz="2800" dirty="0" smtClean="0"/>
              <a:t>, </a:t>
            </a:r>
            <a:r>
              <a:rPr lang="cs-CZ" sz="2800" dirty="0" smtClean="0"/>
              <a:t>příčestím minulým</a:t>
            </a:r>
            <a:r>
              <a:rPr lang="de-DE" sz="2800" dirty="0" smtClean="0"/>
              <a:t> </a:t>
            </a:r>
            <a:r>
              <a:rPr lang="de-DE" sz="2800" i="1" dirty="0" smtClean="0"/>
              <a:t>Sie hat es </a:t>
            </a:r>
            <a:r>
              <a:rPr lang="de-DE" sz="2800" i="1" u="sng" dirty="0" smtClean="0"/>
              <a:t>nicht</a:t>
            </a:r>
            <a:r>
              <a:rPr lang="de-DE" sz="2800" i="1" dirty="0" smtClean="0"/>
              <a:t> gemacht.</a:t>
            </a:r>
            <a:r>
              <a:rPr lang="de-DE" sz="2800" dirty="0" smtClean="0"/>
              <a:t> </a:t>
            </a:r>
          </a:p>
          <a:p>
            <a:pPr marL="550926" indent="-514350">
              <a:lnSpc>
                <a:spcPts val="3000"/>
              </a:lnSpc>
              <a:buClr>
                <a:schemeClr val="tx1"/>
              </a:buClr>
              <a:buFont typeface="+mj-lt"/>
              <a:buAutoNum type="alphaLcParenR"/>
            </a:pPr>
            <a:r>
              <a:rPr lang="cs-CZ" sz="2800" dirty="0" smtClean="0"/>
              <a:t>predikativem</a:t>
            </a:r>
            <a:r>
              <a:rPr lang="de-DE" sz="2800" dirty="0" smtClean="0"/>
              <a:t> </a:t>
            </a:r>
            <a:r>
              <a:rPr lang="de-DE" sz="2800" i="1" dirty="0" smtClean="0"/>
              <a:t>Paul  ist </a:t>
            </a:r>
            <a:r>
              <a:rPr lang="de-DE" sz="2800" i="1" u="sng" dirty="0" smtClean="0"/>
              <a:t>nicht </a:t>
            </a:r>
            <a:r>
              <a:rPr lang="de-DE" sz="2800" i="1" dirty="0" smtClean="0"/>
              <a:t>dumm.</a:t>
            </a:r>
            <a:endParaRPr lang="de-DE" sz="2800" dirty="0" smtClean="0"/>
          </a:p>
          <a:p>
            <a:pPr marL="550926" indent="-514350">
              <a:lnSpc>
                <a:spcPts val="3000"/>
              </a:lnSpc>
              <a:buClr>
                <a:schemeClr val="tx1"/>
              </a:buClr>
              <a:buFont typeface="+mj-lt"/>
              <a:buAutoNum type="alphaLcParenR"/>
            </a:pPr>
            <a:r>
              <a:rPr lang="cs-CZ" sz="2800" dirty="0" smtClean="0"/>
              <a:t>jménem v ustálených spojeních </a:t>
            </a:r>
            <a:r>
              <a:rPr lang="de-DE" sz="2800" i="1" dirty="0" smtClean="0"/>
              <a:t>Ich fahre </a:t>
            </a:r>
            <a:r>
              <a:rPr lang="de-DE" sz="2800" i="1" u="sng" dirty="0" smtClean="0"/>
              <a:t>nicht </a:t>
            </a:r>
            <a:r>
              <a:rPr lang="de-DE" sz="2800" i="1" dirty="0" smtClean="0"/>
              <a:t> Auto.</a:t>
            </a:r>
            <a:endParaRPr lang="de-DE" sz="2800" dirty="0" smtClean="0"/>
          </a:p>
          <a:p>
            <a:pPr marL="550926" indent="-514350">
              <a:lnSpc>
                <a:spcPts val="3000"/>
              </a:lnSpc>
              <a:buClr>
                <a:schemeClr val="tx1"/>
              </a:buClr>
              <a:buFont typeface="+mj-lt"/>
              <a:buAutoNum type="alphaLcParenR"/>
            </a:pPr>
            <a:r>
              <a:rPr lang="cs-CZ" sz="2800" dirty="0" smtClean="0"/>
              <a:t>příslovci</a:t>
            </a:r>
            <a:r>
              <a:rPr lang="de-DE" sz="2800" dirty="0" smtClean="0"/>
              <a:t> </a:t>
            </a:r>
            <a:r>
              <a:rPr lang="de-DE" sz="2800" i="1" dirty="0" smtClean="0"/>
              <a:t>Ich schreibe es </a:t>
            </a:r>
            <a:r>
              <a:rPr lang="de-DE" sz="2800" i="1" u="sng" dirty="0" smtClean="0"/>
              <a:t>nicht </a:t>
            </a:r>
            <a:r>
              <a:rPr lang="de-DE" sz="2800" i="1" dirty="0" smtClean="0"/>
              <a:t>richtig.</a:t>
            </a:r>
          </a:p>
          <a:p>
            <a:pPr marL="550926" indent="-514350">
              <a:lnSpc>
                <a:spcPts val="3000"/>
              </a:lnSpc>
              <a:buClr>
                <a:schemeClr val="tx1"/>
              </a:buClr>
              <a:buNone/>
            </a:pPr>
            <a:r>
              <a:rPr lang="de-DE" sz="2800" dirty="0" smtClean="0"/>
              <a:t>2. </a:t>
            </a:r>
            <a:r>
              <a:rPr lang="cs-CZ" sz="2800" b="1" u="sng" dirty="0" smtClean="0">
                <a:solidFill>
                  <a:srgbClr val="FFFF00"/>
                </a:solidFill>
              </a:rPr>
              <a:t>po</a:t>
            </a:r>
            <a:endParaRPr lang="de-DE" sz="2800" b="1" u="sng" dirty="0" smtClean="0">
              <a:solidFill>
                <a:srgbClr val="FFFF00"/>
              </a:solidFill>
            </a:endParaRPr>
          </a:p>
          <a:p>
            <a:pPr marL="550926" indent="-514350">
              <a:lnSpc>
                <a:spcPts val="3000"/>
              </a:lnSpc>
              <a:buClr>
                <a:schemeClr val="tx1"/>
              </a:buClr>
              <a:buNone/>
            </a:pPr>
            <a:r>
              <a:rPr lang="de-DE" sz="2800" dirty="0" smtClean="0"/>
              <a:t>	</a:t>
            </a:r>
            <a:r>
              <a:rPr lang="cs-CZ" sz="2800" dirty="0" smtClean="0"/>
              <a:t>tzv. větných příslovcích typu bohužel, snad atd. </a:t>
            </a:r>
            <a:r>
              <a:rPr lang="de-DE" sz="2800" dirty="0" smtClean="0"/>
              <a:t> </a:t>
            </a:r>
            <a:r>
              <a:rPr lang="de-DE" sz="2800" i="1" dirty="0" smtClean="0"/>
              <a:t>Sie kommt leider </a:t>
            </a:r>
            <a:r>
              <a:rPr lang="de-DE" sz="2800" i="1" u="sng" dirty="0" smtClean="0"/>
              <a:t>nicht</a:t>
            </a:r>
            <a:r>
              <a:rPr lang="de-DE" sz="2800" i="1" dirty="0" smtClean="0"/>
              <a:t>.</a:t>
            </a:r>
            <a:endParaRPr lang="cs-CZ" sz="2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4800" dirty="0" smtClean="0"/>
              <a:t>Negation mit nicht und kein-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cs-CZ" dirty="0" smtClean="0"/>
              <a:t>Přeložte / </a:t>
            </a:r>
            <a:r>
              <a:rPr lang="de-DE" dirty="0" smtClean="0"/>
              <a:t>Übersetzen Sie:</a:t>
            </a:r>
          </a:p>
          <a:p>
            <a:pPr marL="550926" indent="-514350">
              <a:buClr>
                <a:schemeClr val="tx1"/>
              </a:buClr>
              <a:buFont typeface="+mj-lt"/>
              <a:buAutoNum type="alphaLcParenR"/>
            </a:pPr>
            <a:r>
              <a:rPr lang="cs-CZ" dirty="0" smtClean="0"/>
              <a:t>Petr tyto košile nenosí.</a:t>
            </a:r>
          </a:p>
          <a:p>
            <a:pPr marL="550926" indent="-514350">
              <a:buClr>
                <a:schemeClr val="tx1"/>
              </a:buClr>
              <a:buFont typeface="+mj-lt"/>
              <a:buAutoNum type="alphaLcParenR"/>
            </a:pPr>
            <a:r>
              <a:rPr lang="cs-CZ" dirty="0" smtClean="0"/>
              <a:t>Nebydlí zde dlouho</a:t>
            </a:r>
            <a:r>
              <a:rPr lang="de-DE" dirty="0" smtClean="0"/>
              <a:t>.</a:t>
            </a:r>
            <a:endParaRPr lang="cs-CZ" dirty="0" smtClean="0"/>
          </a:p>
          <a:p>
            <a:pPr marL="550926" indent="-514350">
              <a:buClr>
                <a:schemeClr val="tx1"/>
              </a:buClr>
              <a:buFont typeface="+mj-lt"/>
              <a:buAutoNum type="alphaLcParenR"/>
            </a:pPr>
            <a:r>
              <a:rPr lang="cs-CZ" dirty="0" smtClean="0"/>
              <a:t>On není tlustý.</a:t>
            </a:r>
          </a:p>
          <a:p>
            <a:pPr marL="550926" indent="-514350">
              <a:buClr>
                <a:schemeClr val="tx1"/>
              </a:buClr>
              <a:buFont typeface="+mj-lt"/>
              <a:buAutoNum type="alphaLcParenR"/>
            </a:pPr>
            <a:r>
              <a:rPr lang="cs-CZ" dirty="0" smtClean="0"/>
              <a:t>Nehraje na klavír.</a:t>
            </a:r>
          </a:p>
          <a:p>
            <a:pPr marL="550926" indent="-514350">
              <a:buClr>
                <a:schemeClr val="tx1"/>
              </a:buClr>
              <a:buFont typeface="+mj-lt"/>
              <a:buAutoNum type="alphaLcParenR"/>
            </a:pPr>
            <a:r>
              <a:rPr lang="cs-CZ" dirty="0" smtClean="0"/>
              <a:t>M</a:t>
            </a:r>
            <a:r>
              <a:rPr lang="de-DE" dirty="0" smtClean="0"/>
              <a:t>oje m</a:t>
            </a:r>
            <a:r>
              <a:rPr lang="cs-CZ" dirty="0" smtClean="0"/>
              <a:t>atka asi nepřijde.</a:t>
            </a:r>
          </a:p>
          <a:p>
            <a:pPr marL="550926" indent="-514350">
              <a:buClr>
                <a:schemeClr val="tx1"/>
              </a:buClr>
              <a:buFont typeface="+mj-lt"/>
              <a:buAutoNum type="alphaLcParenR"/>
            </a:pPr>
            <a:endParaRPr lang="cs-CZ" dirty="0" smtClean="0"/>
          </a:p>
          <a:p>
            <a:pPr marL="550926" indent="-514350">
              <a:buClr>
                <a:schemeClr val="tx1"/>
              </a:buClr>
              <a:buFont typeface="+mj-lt"/>
              <a:buAutoNum type="alphaLcParenR"/>
            </a:pPr>
            <a:endParaRPr lang="cs-CZ" dirty="0" smtClean="0"/>
          </a:p>
          <a:p>
            <a:pPr marL="550926" indent="-514350">
              <a:buClr>
                <a:schemeClr val="tx1"/>
              </a:buClr>
              <a:buFont typeface="+mj-lt"/>
              <a:buAutoNum type="alphaLcParenR"/>
            </a:pPr>
            <a:endParaRPr lang="de-DE" dirty="0" smtClean="0"/>
          </a:p>
          <a:p>
            <a:pPr>
              <a:buNone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4800" dirty="0" smtClean="0"/>
              <a:t>Negation mit nicht und kein-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>
              <a:buNone/>
            </a:pPr>
            <a:r>
              <a:rPr lang="cs-CZ" dirty="0" smtClean="0"/>
              <a:t>Napište nyní věty na tabuli a pak klikněte na klávesu Page Down / </a:t>
            </a:r>
            <a:r>
              <a:rPr lang="de-DE" dirty="0" smtClean="0"/>
              <a:t>Schreiben Sie jetzt die Sätze an die Tafel und dann klicken Sie auf die Taste Page Down:</a:t>
            </a:r>
          </a:p>
          <a:p>
            <a:pPr>
              <a:buNone/>
            </a:pPr>
            <a:r>
              <a:rPr lang="de-DE" dirty="0" smtClean="0"/>
              <a:t>a) ________________________________</a:t>
            </a:r>
          </a:p>
          <a:p>
            <a:pPr>
              <a:buNone/>
            </a:pPr>
            <a:r>
              <a:rPr lang="de-DE" dirty="0" smtClean="0"/>
              <a:t>Peter  trägt diese Hemden nicht. </a:t>
            </a:r>
          </a:p>
          <a:p>
            <a:pPr>
              <a:buNone/>
            </a:pPr>
            <a:r>
              <a:rPr lang="de-DE" dirty="0" smtClean="0"/>
              <a:t>b) ________________________________ </a:t>
            </a:r>
          </a:p>
          <a:p>
            <a:pPr>
              <a:buNone/>
            </a:pPr>
            <a:r>
              <a:rPr lang="de-DE" dirty="0" smtClean="0"/>
              <a:t>Er wohnt hier nicht lange. </a:t>
            </a:r>
          </a:p>
          <a:p>
            <a:pPr>
              <a:buNone/>
            </a:pPr>
            <a:r>
              <a:rPr lang="de-DE" dirty="0" smtClean="0"/>
              <a:t>c) ________________________________ </a:t>
            </a:r>
          </a:p>
          <a:p>
            <a:pPr>
              <a:buNone/>
            </a:pPr>
            <a:r>
              <a:rPr lang="de-DE" dirty="0" smtClean="0"/>
              <a:t>Er ist nicht dick. </a:t>
            </a:r>
          </a:p>
          <a:p>
            <a:pPr>
              <a:buNone/>
            </a:pPr>
            <a:r>
              <a:rPr lang="de-DE" dirty="0" smtClean="0"/>
              <a:t>d) ________________________________ </a:t>
            </a:r>
          </a:p>
          <a:p>
            <a:pPr>
              <a:buNone/>
            </a:pPr>
            <a:r>
              <a:rPr lang="de-DE" dirty="0" smtClean="0"/>
              <a:t>Er spielt nicht Klavier.</a:t>
            </a:r>
          </a:p>
          <a:p>
            <a:pPr>
              <a:buNone/>
            </a:pPr>
            <a:r>
              <a:rPr lang="de-DE" dirty="0" smtClean="0"/>
              <a:t>e) ________________________________ </a:t>
            </a:r>
          </a:p>
          <a:p>
            <a:pPr>
              <a:buNone/>
            </a:pPr>
            <a:r>
              <a:rPr lang="de-DE" dirty="0" smtClean="0"/>
              <a:t>Meine Mutter kommt vielleicht nicht.</a:t>
            </a:r>
          </a:p>
          <a:p>
            <a:pPr>
              <a:buNone/>
            </a:pPr>
            <a:endParaRPr lang="de-DE" dirty="0" smtClean="0"/>
          </a:p>
          <a:p>
            <a:pPr>
              <a:buNone/>
            </a:pPr>
            <a:endParaRPr lang="de-DE" dirty="0" smtClean="0"/>
          </a:p>
          <a:p>
            <a:pPr>
              <a:buNone/>
            </a:pPr>
            <a:endParaRPr lang="de-DE" dirty="0" smtClean="0"/>
          </a:p>
          <a:p>
            <a:pPr>
              <a:buNone/>
            </a:pPr>
            <a:endParaRPr lang="de-DE" dirty="0" smtClean="0"/>
          </a:p>
          <a:p>
            <a:pPr>
              <a:buNone/>
            </a:pPr>
            <a:endParaRPr lang="cs-CZ" dirty="0" smtClean="0"/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4800" dirty="0" smtClean="0"/>
              <a:t>Negation mit nicht und kein-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de-DE" dirty="0" smtClean="0"/>
              <a:t>Ich hoffe, Sie haben es richtig gemacht und es hat auch Spaß gemacht!</a:t>
            </a:r>
          </a:p>
          <a:p>
            <a:pPr>
              <a:buNone/>
            </a:pPr>
            <a:r>
              <a:rPr lang="de-DE" dirty="0" smtClean="0"/>
              <a:t>Zu Hause schreiben Sie also vier oder fünf negative Sätze über die Schule oder über die Lehrerin. Das macht vielleicht auch Spaß! </a:t>
            </a:r>
          </a:p>
          <a:p>
            <a:pPr>
              <a:buNone/>
            </a:pPr>
            <a:r>
              <a:rPr lang="de-DE" dirty="0" smtClean="0"/>
              <a:t>Vergisst nicht, ich muss</a:t>
            </a:r>
          </a:p>
          <a:p>
            <a:pPr>
              <a:buNone/>
            </a:pPr>
            <a:r>
              <a:rPr lang="de-DE" dirty="0" smtClean="0"/>
              <a:t>	es kontrollieren!</a:t>
            </a:r>
            <a:endParaRPr lang="cs-CZ" dirty="0"/>
          </a:p>
        </p:txBody>
      </p:sp>
      <p:pic>
        <p:nvPicPr>
          <p:cNvPr id="23554" name="Picture 2" descr="C:\Users\Doma\AppData\Local\Microsoft\Windows\Temporary Internet Files\Content.IE5\IECUKICW\MC900434421[1].wm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714876" y="4214818"/>
            <a:ext cx="2006600" cy="180657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de-DE" dirty="0" smtClean="0">
                <a:latin typeface="Times New Roman" pitchFamily="18" charset="0"/>
                <a:cs typeface="Times New Roman" pitchFamily="18" charset="0"/>
              </a:rPr>
              <a:t>Citace a zdroje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46237"/>
            <a:ext cx="8229600" cy="1998787"/>
          </a:xfrm>
          <a:solidFill>
            <a:schemeClr val="accent6">
              <a:lumMod val="20000"/>
              <a:lumOff val="80000"/>
            </a:schemeClr>
          </a:solidFill>
        </p:spPr>
        <p:txBody>
          <a:bodyPr>
            <a:normAutofit fontScale="92500" lnSpcReduction="10000"/>
          </a:bodyPr>
          <a:lstStyle/>
          <a:p>
            <a:pPr marL="514350" indent="-514350">
              <a:buClr>
                <a:srgbClr val="0070C0"/>
              </a:buClr>
              <a:buFont typeface="+mj-lt"/>
              <a:buAutoNum type="arabicPeriod"/>
            </a:pPr>
            <a:r>
              <a:rPr lang="cs-CZ" sz="2000" dirty="0" smtClean="0">
                <a:solidFill>
                  <a:srgbClr val="0070C0"/>
                </a:solidFill>
              </a:rPr>
              <a:t>Obrázky na snímcích 4, 7, 15 použity z galerie </a:t>
            </a:r>
            <a:r>
              <a:rPr lang="cs-CZ" sz="2000" dirty="0">
                <a:solidFill>
                  <a:srgbClr val="0070C0"/>
                </a:solidFill>
              </a:rPr>
              <a:t>Klipart [</a:t>
            </a:r>
            <a:r>
              <a:rPr lang="cs-CZ" sz="2000" dirty="0" smtClean="0">
                <a:solidFill>
                  <a:srgbClr val="0070C0"/>
                </a:solidFill>
              </a:rPr>
              <a:t>cit.17.02.2013</a:t>
            </a:r>
            <a:r>
              <a:rPr lang="cs-CZ" sz="2000" dirty="0">
                <a:solidFill>
                  <a:srgbClr val="0070C0"/>
                </a:solidFill>
              </a:rPr>
              <a:t>]. Dostupné pod licencí Microsoft Office 2010: &lt;</a:t>
            </a:r>
            <a:r>
              <a:rPr lang="cs-CZ" sz="2000" u="sng" dirty="0">
                <a:solidFill>
                  <a:srgbClr val="0070C0"/>
                </a:solidFill>
                <a:hlinkClick r:id="rId2"/>
              </a:rPr>
              <a:t>http://office.microsoft.com/cs-cz/images/</a:t>
            </a:r>
            <a:r>
              <a:rPr lang="cs-CZ" sz="2000" dirty="0">
                <a:solidFill>
                  <a:srgbClr val="0070C0"/>
                </a:solidFill>
              </a:rPr>
              <a:t>&gt;. </a:t>
            </a:r>
          </a:p>
          <a:p>
            <a:pPr marL="514350" indent="-514350">
              <a:buClr>
                <a:srgbClr val="0070C0"/>
              </a:buClr>
              <a:buFont typeface="+mj-lt"/>
              <a:buAutoNum type="arabicPeriod"/>
            </a:pPr>
            <a:r>
              <a:rPr lang="cs-CZ" sz="2000" cap="all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NEUNER G</a:t>
            </a:r>
            <a:r>
              <a:rPr lang="cs-CZ" sz="2000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erhard</a:t>
            </a:r>
            <a:r>
              <a:rPr lang="de-DE" sz="2000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,</a:t>
            </a:r>
            <a:r>
              <a:rPr lang="cs-CZ" sz="2000" cap="all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lt-LT" sz="2000" cap="all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Cristache</a:t>
            </a:r>
            <a:r>
              <a:rPr lang="cs-CZ" sz="2000" cap="all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lt-LT" sz="2000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C</a:t>
            </a:r>
            <a:r>
              <a:rPr lang="de-DE" sz="2000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armen</a:t>
            </a:r>
            <a:r>
              <a:rPr lang="lt-LT" sz="2000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, P</a:t>
            </a:r>
            <a:r>
              <a:rPr lang="lt-LT" sz="2000" cap="all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ilypaitytė</a:t>
            </a:r>
            <a:r>
              <a:rPr lang="cs-CZ" sz="2000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lt-LT" sz="2000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L</a:t>
            </a:r>
            <a:r>
              <a:rPr lang="de-DE" sz="2000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ina</a:t>
            </a:r>
            <a:r>
              <a:rPr lang="lt-LT" sz="2000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, S</a:t>
            </a:r>
            <a:r>
              <a:rPr lang="lt-LT" sz="2000" cap="all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zakály</a:t>
            </a:r>
            <a:r>
              <a:rPr lang="cs-CZ" sz="2000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E</a:t>
            </a:r>
            <a:r>
              <a:rPr lang="de-DE" sz="2000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rna</a:t>
            </a:r>
            <a:r>
              <a:rPr lang="lt-LT" sz="2000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lt-LT" sz="2000" cap="all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Vicente</a:t>
            </a:r>
            <a:r>
              <a:rPr lang="cs-CZ" sz="2000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S</a:t>
            </a:r>
            <a:r>
              <a:rPr lang="de-DE" sz="2000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ara</a:t>
            </a:r>
            <a:r>
              <a:rPr lang="cs-CZ" sz="2000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cs-CZ" sz="2000" i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deutsch.com 2. </a:t>
            </a:r>
            <a:r>
              <a:rPr lang="de-DE" sz="2000" i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cs-CZ" sz="2000" i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Kursbuch</a:t>
            </a:r>
            <a:r>
              <a:rPr lang="cs-CZ" sz="2000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, Německo: Hueber, 2009, ISBN </a:t>
            </a:r>
            <a:r>
              <a:rPr lang="cs-CZ" sz="20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978-3-19-001659-4</a:t>
            </a:r>
          </a:p>
          <a:p>
            <a:pPr marL="514350" indent="-514350">
              <a:buClr>
                <a:srgbClr val="0070C0"/>
              </a:buClr>
              <a:buFont typeface="+mj-lt"/>
              <a:buAutoNum type="arabicPeriod"/>
            </a:pPr>
            <a:r>
              <a:rPr lang="cs-CZ" sz="20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Archiv autora</a:t>
            </a:r>
            <a:endParaRPr lang="cs-CZ" sz="2000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  <a:p>
            <a:pPr marL="514350" indent="-514350">
              <a:buClr>
                <a:schemeClr val="tx1"/>
              </a:buClr>
              <a:buFont typeface="+mj-lt"/>
              <a:buAutoNum type="arabicPeriod"/>
            </a:pPr>
            <a:endParaRPr lang="cs-CZ" sz="2000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611560" y="3645024"/>
            <a:ext cx="79208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5999557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Lití písma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Vlastní 2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Lití písma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80000"/>
              </a:schemeClr>
            </a:gs>
            <a:gs pos="62000">
              <a:schemeClr val="phClr">
                <a:tint val="30000"/>
                <a:satMod val="180000"/>
              </a:schemeClr>
            </a:gs>
            <a:gs pos="100000">
              <a:schemeClr val="phClr">
                <a:tint val="22000"/>
                <a:satMod val="18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58000"/>
                <a:satMod val="150000"/>
              </a:schemeClr>
            </a:gs>
            <a:gs pos="72000">
              <a:schemeClr val="phClr">
                <a:tint val="90000"/>
                <a:satMod val="135000"/>
              </a:schemeClr>
            </a:gs>
            <a:gs pos="100000">
              <a:schemeClr val="phClr">
                <a:tint val="8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80000"/>
            </a:schemeClr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000000"/>
            </a:lightRig>
          </a:scene3d>
          <a:sp3d prstMaterial="matte">
            <a:bevelT w="63500" h="63500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5000"/>
                <a:satMod val="400000"/>
              </a:schemeClr>
            </a:gs>
            <a:gs pos="20000">
              <a:schemeClr val="phClr">
                <a:tint val="80000"/>
                <a:satMod val="355000"/>
              </a:schemeClr>
            </a:gs>
            <a:gs pos="100000">
              <a:schemeClr val="phClr">
                <a:tint val="95000"/>
                <a:shade val="55000"/>
                <a:satMod val="355000"/>
              </a:schemeClr>
            </a:gs>
          </a:gsLst>
          <a:path path="circle">
            <a:fillToRect l="67500" t="35000" r="32500" b="65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0"/>
                <a:satMod val="120000"/>
              </a:schemeClr>
              <a:schemeClr val="phClr">
                <a:tint val="70000"/>
                <a:satMod val="250000"/>
              </a:schemeClr>
            </a:duotone>
          </a:blip>
          <a:tile tx="0" ty="0" sx="50000" sy="50000" flip="none" algn="t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Foundry</Template>
  <TotalTime>190</TotalTime>
  <Words>891</Words>
  <Application>Microsoft Office PowerPoint</Application>
  <PresentationFormat>Předvádění na obrazovce (4:3)</PresentationFormat>
  <Paragraphs>133</Paragraphs>
  <Slides>16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16</vt:i4>
      </vt:variant>
    </vt:vector>
  </HeadingPairs>
  <TitlesOfParts>
    <vt:vector size="17" baseType="lpstr">
      <vt:lpstr>Lití písma</vt:lpstr>
      <vt:lpstr>Snímek 1</vt:lpstr>
      <vt:lpstr>Anotace </vt:lpstr>
      <vt:lpstr>Negation im Deutschen</vt:lpstr>
      <vt:lpstr> Negation mit nicht und kein-</vt:lpstr>
      <vt:lpstr>Negation mit nicht und kein-</vt:lpstr>
      <vt:lpstr>Negation mit nicht und kein-</vt:lpstr>
      <vt:lpstr>Negation mit nicht und kein-</vt:lpstr>
      <vt:lpstr>Negation mit nicht und kein-</vt:lpstr>
      <vt:lpstr>Negation mit nicht und kein-</vt:lpstr>
      <vt:lpstr>Negation mit nicht und kein-</vt:lpstr>
      <vt:lpstr>Negation mit nicht und kein-</vt:lpstr>
      <vt:lpstr>Negation mit nicht und kein-</vt:lpstr>
      <vt:lpstr>Negation mit nicht und kein-</vt:lpstr>
      <vt:lpstr>Negation mit nicht und kein-</vt:lpstr>
      <vt:lpstr>Negation mit nicht und kein-</vt:lpstr>
      <vt:lpstr>Citace a zdroje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Doma</dc:creator>
  <cp:lastModifiedBy>Doma</cp:lastModifiedBy>
  <cp:revision>23</cp:revision>
  <dcterms:created xsi:type="dcterms:W3CDTF">2013-02-17T14:24:02Z</dcterms:created>
  <dcterms:modified xsi:type="dcterms:W3CDTF">2013-08-07T19:39:41Z</dcterms:modified>
</cp:coreProperties>
</file>