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8" r:id="rId2"/>
    <p:sldId id="257" r:id="rId3"/>
    <p:sldId id="262" r:id="rId4"/>
    <p:sldId id="260" r:id="rId5"/>
    <p:sldId id="264" r:id="rId6"/>
    <p:sldId id="271" r:id="rId7"/>
    <p:sldId id="269" r:id="rId8"/>
    <p:sldId id="266" r:id="rId9"/>
    <p:sldId id="265" r:id="rId10"/>
    <p:sldId id="272" r:id="rId11"/>
    <p:sldId id="274" r:id="rId12"/>
  </p:sldIdLst>
  <p:sldSz cx="9144000" cy="6858000" type="screen4x3"/>
  <p:notesSz cx="6765925" cy="98679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856" autoAdjust="0"/>
    <p:restoredTop sz="94660"/>
  </p:normalViewPr>
  <p:slideViewPr>
    <p:cSldViewPr>
      <p:cViewPr>
        <p:scale>
          <a:sx n="81" d="100"/>
          <a:sy n="81" d="100"/>
        </p:scale>
        <p:origin x="-1884" y="-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1901" cy="4933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32458" y="0"/>
            <a:ext cx="2931901" cy="4933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A9DD44-B0A0-45D0-B681-BA89A38545CA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9775"/>
            <a:ext cx="4933950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6593" y="4687253"/>
            <a:ext cx="5412740" cy="44405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2792"/>
            <a:ext cx="2931901" cy="4933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32458" y="9372792"/>
            <a:ext cx="2931901" cy="4933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EE2381-5A3E-4D65-A2A3-6366E3C918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8045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EE2381-5A3E-4D65-A2A3-6366E3C918D6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7250041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VY_32_INOVACE_09A_09_Perfekt_I.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+mn-lt"/>
              </a:rPr>
              <a:t>Anotace 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buNone/>
            </a:pPr>
            <a:r>
              <a:rPr lang="cs-CZ" dirty="0" smtClean="0"/>
              <a:t>Tento materiál byl vytvořen pro žáky prvních dvou ročníků šestiletého gymnázia, studující německý jazyk na úrovni A2 CEFR, a to jako část jedné vyučovací hodiny v rozsahu 25 minut. </a:t>
            </a:r>
          </a:p>
          <a:p>
            <a:pPr algn="just">
              <a:buNone/>
            </a:pPr>
            <a:r>
              <a:rPr lang="cs-CZ" dirty="0" smtClean="0"/>
              <a:t>Materiál týkající se perfekta pravidelných sloves slouží jak pro výklad, tak pro interaktivní procvičení, je postaven na vlastním vyvozování pravidel ze strany žáků. Navazuje na jejich dosavadní dílčí znalosti o tvoření a užívání perfekta. Je spojen také se zprostředkováním učebních strategií.</a:t>
            </a:r>
          </a:p>
          <a:p>
            <a:pPr algn="just">
              <a:buNone/>
            </a:pPr>
            <a:r>
              <a:rPr lang="cs-CZ" dirty="0" smtClean="0"/>
              <a:t>Cílem je na základě interakce mezi učitelem a žáky vyvodit a formulovat v krátkém přehledu základní pravidla pro tvoření perfekta v němčině.</a:t>
            </a:r>
          </a:p>
          <a:p>
            <a:pPr algn="just">
              <a:buNone/>
            </a:pPr>
            <a:r>
              <a:rPr lang="cs-CZ" dirty="0" smtClean="0"/>
              <a:t>Metodické pokyny: Žáci postupují dle pokynů uvedených v prezentaci. K práci využívají svůj sešit pro poznámky a řešení úloh zapisují na tabuli elektronickým perem</a:t>
            </a:r>
            <a:r>
              <a:rPr lang="de-DE" dirty="0" smtClean="0"/>
              <a:t>, </a:t>
            </a:r>
            <a:r>
              <a:rPr lang="cs-CZ" dirty="0" smtClean="0"/>
              <a:t>správné řešení </a:t>
            </a:r>
            <a:r>
              <a:rPr lang="de-DE" dirty="0" smtClean="0"/>
              <a:t>je</a:t>
            </a:r>
            <a:r>
              <a:rPr lang="cs-CZ" dirty="0" smtClean="0"/>
              <a:t> uvedeno v prezentaci hned za cvičením nebo na následujícím snímku</a:t>
            </a:r>
            <a:r>
              <a:rPr lang="cs-CZ" dirty="0" smtClean="0"/>
              <a:t>.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smtClean="0"/>
              <a:t> </a:t>
            </a:r>
            <a:endParaRPr lang="cs-CZ" dirty="0" smtClean="0"/>
          </a:p>
          <a:p>
            <a:pPr algn="just">
              <a:buNone/>
            </a:pPr>
            <a:r>
              <a:rPr lang="cs-CZ" dirty="0" smtClean="0"/>
              <a:t>Pozn. Ve výkladové části a při vyvozování pravidel je pro lepší pochopení použit český jazyk, zatímco při vlastním zadávání cvičení jazyk německý.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+mn-lt"/>
              </a:rPr>
              <a:t>Perfekt I.</a:t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Regelm</a:t>
            </a:r>
            <a:r>
              <a:rPr lang="de-DE" dirty="0" smtClean="0">
                <a:latin typeface="+mn-lt"/>
              </a:rPr>
              <a:t>äßige Verben</a:t>
            </a:r>
            <a:endParaRPr lang="cs-CZ" dirty="0">
              <a:latin typeface="+mn-lt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2786058"/>
            <a:ext cx="5040560" cy="1752600"/>
          </a:xfrm>
        </p:spPr>
        <p:txBody>
          <a:bodyPr>
            <a:normAutofit/>
          </a:bodyPr>
          <a:lstStyle/>
          <a:p>
            <a:pPr algn="l"/>
            <a:r>
              <a:rPr lang="cs-CZ" b="1" kern="2000" dirty="0" smtClean="0">
                <a:latin typeface="Times New Roman" pitchFamily="18" charset="0"/>
                <a:cs typeface="Times New Roman" pitchFamily="18" charset="0"/>
              </a:rPr>
              <a:t>Grammatik mit Spa</a:t>
            </a:r>
            <a:r>
              <a:rPr lang="de-DE" b="1" kern="2000" dirty="0" smtClean="0">
                <a:latin typeface="Times New Roman" pitchFamily="18" charset="0"/>
                <a:cs typeface="Times New Roman" pitchFamily="18" charset="0"/>
              </a:rPr>
              <a:t>ß</a:t>
            </a:r>
            <a:endParaRPr lang="cs-CZ" b="1" kern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Doma\AppData\Local\Microsoft\Windows\Temporary Internet Files\Content.IE5\AB9UVGZV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928934"/>
            <a:ext cx="2989981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+mn-lt"/>
              </a:rPr>
              <a:t>Perfekt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>Podtrhněte slovesné tvary a porovnejte rozdíly v čase přítomném a minulém. Označená slovesa zapište přehledně do sešitu v uvedeném pořadí, a to do dvou sloupců (I., II.).</a:t>
            </a:r>
            <a:endParaRPr lang="cs-CZ" dirty="0">
              <a:latin typeface="+mn-lt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900" dirty="0" smtClean="0"/>
              <a:t>I. </a:t>
            </a:r>
            <a:r>
              <a:rPr lang="de-DE" sz="2900" dirty="0" smtClean="0"/>
              <a:t>Heute</a:t>
            </a:r>
            <a:r>
              <a:rPr lang="cs-CZ" sz="2900" dirty="0" smtClean="0"/>
              <a:t> </a:t>
            </a:r>
            <a:r>
              <a:rPr lang="cs-CZ" sz="3200" dirty="0" smtClean="0"/>
              <a:t>- </a:t>
            </a:r>
            <a:r>
              <a:rPr lang="cs-CZ" sz="1700" dirty="0" smtClean="0"/>
              <a:t>přítomný čas</a:t>
            </a:r>
            <a:endParaRPr lang="cs-CZ" sz="17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200" dirty="0" smtClean="0"/>
              <a:t>II. </a:t>
            </a:r>
            <a:r>
              <a:rPr lang="de-DE" sz="3200" dirty="0" smtClean="0"/>
              <a:t>Gestern</a:t>
            </a:r>
            <a:r>
              <a:rPr lang="cs-CZ" sz="3200" dirty="0" smtClean="0"/>
              <a:t> - </a:t>
            </a:r>
            <a:r>
              <a:rPr lang="cs-CZ" sz="2000" dirty="0" smtClean="0"/>
              <a:t>perfektum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de-DE" dirty="0" smtClean="0"/>
              <a:t>Wir </a:t>
            </a:r>
            <a:r>
              <a:rPr lang="de-DE" b="1" dirty="0" smtClean="0"/>
              <a:t>leben</a:t>
            </a:r>
            <a:r>
              <a:rPr lang="cs-CZ" b="1" baseline="50000" dirty="0" smtClean="0"/>
              <a:t>1</a:t>
            </a:r>
            <a:r>
              <a:rPr lang="de-DE" b="1" dirty="0" smtClean="0"/>
              <a:t> </a:t>
            </a:r>
            <a:r>
              <a:rPr lang="de-DE" dirty="0" smtClean="0"/>
              <a:t>gesund. Unsere Eltern </a:t>
            </a:r>
            <a:r>
              <a:rPr lang="de-DE" b="1" dirty="0" smtClean="0"/>
              <a:t>wandern</a:t>
            </a:r>
            <a:r>
              <a:rPr lang="cs-CZ" b="1" baseline="50000" dirty="0" smtClean="0"/>
              <a:t>3</a:t>
            </a:r>
            <a:r>
              <a:rPr lang="de-DE" dirty="0" smtClean="0"/>
              <a:t> gern, ich spiele mit meinem Vater Fußball und meine Schwester turnt oft.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de-DE" dirty="0" smtClean="0"/>
              <a:t>Heute </a:t>
            </a:r>
            <a:r>
              <a:rPr lang="de-DE" b="1" dirty="0" smtClean="0"/>
              <a:t>besucht</a:t>
            </a:r>
            <a:r>
              <a:rPr lang="cs-CZ" b="1" baseline="50000" dirty="0" smtClean="0"/>
              <a:t>4</a:t>
            </a:r>
            <a:r>
              <a:rPr lang="de-DE" dirty="0" smtClean="0"/>
              <a:t> uns Peters Familie.</a:t>
            </a:r>
            <a:r>
              <a:rPr lang="cs-CZ" dirty="0" smtClean="0"/>
              <a:t> Peter </a:t>
            </a:r>
            <a:r>
              <a:rPr lang="de-DE" b="1" dirty="0" smtClean="0"/>
              <a:t>arbeitet</a:t>
            </a:r>
            <a:r>
              <a:rPr lang="cs-CZ" b="1" baseline="50000" dirty="0" smtClean="0"/>
              <a:t>2</a:t>
            </a:r>
            <a:r>
              <a:rPr lang="de-DE" dirty="0" smtClean="0"/>
              <a:t> bei meinem Vater. Sie</a:t>
            </a:r>
            <a:r>
              <a:rPr lang="cs-CZ" dirty="0" smtClean="0"/>
              <a:t> </a:t>
            </a:r>
            <a:r>
              <a:rPr lang="de-DE" b="1" dirty="0" smtClean="0"/>
              <a:t>organisieren</a:t>
            </a:r>
            <a:r>
              <a:rPr lang="cs-CZ" b="1" baseline="50000" dirty="0" smtClean="0"/>
              <a:t>5</a:t>
            </a:r>
            <a:r>
              <a:rPr lang="de-DE" dirty="0" smtClean="0"/>
              <a:t> ein Fußballspiel und auch ich</a:t>
            </a:r>
            <a:r>
              <a:rPr lang="de-DE" b="1" dirty="0" smtClean="0"/>
              <a:t> spiele</a:t>
            </a:r>
            <a:r>
              <a:rPr lang="cs-CZ" b="1" baseline="50000" dirty="0" smtClean="0"/>
              <a:t>6</a:t>
            </a:r>
            <a:r>
              <a:rPr lang="de-DE" b="1" dirty="0" smtClean="0"/>
              <a:t> mit</a:t>
            </a:r>
            <a:r>
              <a:rPr lang="de-DE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dirty="0" smtClean="0"/>
              <a:t>Wir </a:t>
            </a:r>
            <a:r>
              <a:rPr lang="de-DE" b="1" dirty="0" smtClean="0"/>
              <a:t>haben</a:t>
            </a:r>
            <a:r>
              <a:rPr lang="de-DE" dirty="0" smtClean="0"/>
              <a:t> gesund </a:t>
            </a:r>
            <a:r>
              <a:rPr lang="de-DE" b="1" dirty="0" smtClean="0"/>
              <a:t>gelebt</a:t>
            </a:r>
            <a:r>
              <a:rPr lang="de-DE" dirty="0" smtClean="0"/>
              <a:t>. Unsere Eltern </a:t>
            </a:r>
            <a:r>
              <a:rPr lang="de-DE" b="1" dirty="0" smtClean="0"/>
              <a:t>sind</a:t>
            </a:r>
            <a:r>
              <a:rPr lang="de-DE" dirty="0" smtClean="0"/>
              <a:t> gern </a:t>
            </a:r>
            <a:r>
              <a:rPr lang="de-DE" b="1" dirty="0" smtClean="0"/>
              <a:t>gewandert</a:t>
            </a:r>
            <a:r>
              <a:rPr lang="de-DE" dirty="0" smtClean="0"/>
              <a:t>, ich habe Fußball mit meinem Vater gespielt und meine Schwester hat oft geturnt.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de-DE" dirty="0" smtClean="0"/>
              <a:t>Gestern </a:t>
            </a:r>
            <a:r>
              <a:rPr lang="de-DE" b="1" dirty="0" smtClean="0"/>
              <a:t>hat</a:t>
            </a:r>
            <a:r>
              <a:rPr lang="de-DE" dirty="0" smtClean="0"/>
              <a:t> uns Peters Familie </a:t>
            </a:r>
            <a:r>
              <a:rPr lang="de-DE" b="1" dirty="0" smtClean="0"/>
              <a:t>besucht</a:t>
            </a:r>
            <a:r>
              <a:rPr lang="de-DE" dirty="0" smtClean="0"/>
              <a:t>. Peter hat bei meinem Vater gearbeitet. Sie </a:t>
            </a:r>
            <a:r>
              <a:rPr lang="de-DE" b="1" dirty="0" smtClean="0"/>
              <a:t>haben</a:t>
            </a:r>
            <a:r>
              <a:rPr lang="de-DE" dirty="0" smtClean="0"/>
              <a:t> ein Fußballspiel </a:t>
            </a:r>
            <a:r>
              <a:rPr lang="de-DE" b="1" dirty="0" smtClean="0"/>
              <a:t>organisiert </a:t>
            </a:r>
            <a:r>
              <a:rPr lang="de-DE" dirty="0" smtClean="0"/>
              <a:t>und auch ich </a:t>
            </a:r>
            <a:r>
              <a:rPr lang="de-DE" b="1" dirty="0" smtClean="0"/>
              <a:t>habe mitgespielt</a:t>
            </a:r>
            <a:r>
              <a:rPr lang="de-DE" dirty="0" smtClean="0"/>
              <a:t>.</a:t>
            </a:r>
          </a:p>
        </p:txBody>
      </p:sp>
      <p:pic>
        <p:nvPicPr>
          <p:cNvPr id="2050" name="Picture 2" descr="C:\Users\Doma\AppData\Local\Microsoft\Windows\Temporary Internet Files\Content.IE5\FKSU9D38\MC90043388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5786454"/>
            <a:ext cx="857256" cy="857256"/>
          </a:xfrm>
          <a:prstGeom prst="rect">
            <a:avLst/>
          </a:prstGeom>
          <a:noFill/>
        </p:spPr>
      </p:pic>
      <p:pic>
        <p:nvPicPr>
          <p:cNvPr id="2053" name="Picture 5" descr="C:\Users\Doma\AppData\Local\Microsoft\Windows\Temporary Internet Files\Content.IE5\AB9UVGZV\MC9004341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3000372"/>
            <a:ext cx="1176017" cy="1432963"/>
          </a:xfrm>
          <a:prstGeom prst="rect">
            <a:avLst/>
          </a:prstGeom>
          <a:noFill/>
        </p:spPr>
      </p:pic>
      <p:pic>
        <p:nvPicPr>
          <p:cNvPr id="2055" name="Picture 7" descr="C:\Users\Doma\AppData\Local\Microsoft\Windows\Temporary Internet Files\Content.IE5\FKSU9D38\MC90043419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72462" y="3214686"/>
            <a:ext cx="766559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+mn-lt"/>
              </a:rPr>
              <a:t>Perfekt</a:t>
            </a:r>
            <a:r>
              <a:rPr lang="cs-CZ" sz="2000" dirty="0" smtClean="0">
                <a:latin typeface="+mn-lt"/>
              </a:rPr>
              <a:t> </a:t>
            </a:r>
            <a:br>
              <a:rPr lang="cs-CZ" sz="20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>Doplňte do tabulky (2. – 5. ř</a:t>
            </a:r>
            <a:r>
              <a:rPr lang="de-DE" sz="2000" dirty="0" smtClean="0">
                <a:latin typeface="+mn-lt"/>
              </a:rPr>
              <a:t>.</a:t>
            </a:r>
            <a:r>
              <a:rPr lang="cs-CZ" sz="2000" dirty="0" smtClean="0">
                <a:latin typeface="+mn-lt"/>
              </a:rPr>
              <a:t>), o jaký druh sloves se jedná. (Porovnejte a najděte odlišnosti v tvoření perfekta oproti základnímu způsobu uvedenému v 1. řádku.)</a:t>
            </a:r>
            <a:endParaRPr lang="cs-CZ" dirty="0">
              <a:latin typeface="+mn-lt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87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4602"/>
                <a:gridCol w="3071834"/>
                <a:gridCol w="25431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w</a:t>
                      </a:r>
                      <a:r>
                        <a:rPr lang="de-DE" noProof="0" dirty="0" smtClean="0"/>
                        <a:t>ir leben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wir haben gelebt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/>
                        <a:t>er arbeitet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er hat gearbeitet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s</a:t>
                      </a:r>
                      <a:r>
                        <a:rPr lang="de-DE" noProof="0" dirty="0" smtClean="0"/>
                        <a:t>ie wandern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sie </a:t>
                      </a:r>
                      <a:r>
                        <a:rPr lang="de-DE" dirty="0" smtClean="0"/>
                        <a:t>sind</a:t>
                      </a:r>
                      <a:r>
                        <a:rPr lang="cs-CZ" dirty="0" smtClean="0"/>
                        <a:t> gewandert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s</a:t>
                      </a:r>
                      <a:r>
                        <a:rPr lang="de-DE" noProof="0" dirty="0" smtClean="0"/>
                        <a:t>ie besucht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/>
                        <a:t>s</a:t>
                      </a:r>
                      <a:r>
                        <a:rPr lang="de-DE" noProof="0" dirty="0" smtClean="0"/>
                        <a:t>ie</a:t>
                      </a:r>
                      <a:r>
                        <a:rPr lang="cs-CZ" dirty="0" smtClean="0"/>
                        <a:t> haben</a:t>
                      </a:r>
                      <a:r>
                        <a:rPr lang="de-DE" dirty="0" smtClean="0"/>
                        <a:t> besucht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e</a:t>
                      </a:r>
                      <a:r>
                        <a:rPr lang="de-DE" noProof="0" dirty="0" smtClean="0"/>
                        <a:t>r organisiert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</a:t>
                      </a:r>
                      <a:r>
                        <a:rPr lang="de-DE" dirty="0" smtClean="0"/>
                        <a:t>r hat organisiert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i</a:t>
                      </a:r>
                      <a:r>
                        <a:rPr lang="de-DE" noProof="0" dirty="0" smtClean="0"/>
                        <a:t>ch spiele mit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</a:t>
                      </a:r>
                      <a:r>
                        <a:rPr lang="de-DE" dirty="0" smtClean="0"/>
                        <a:t>ch habe mitgespielt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41" marR="91441"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de-DE" dirty="0" smtClean="0"/>
                    </a:p>
                    <a:p>
                      <a:pPr marL="342900" indent="-342900">
                        <a:lnSpc>
                          <a:spcPct val="150000"/>
                        </a:lnSpc>
                        <a:buAutoNum type="arabicPeriod"/>
                      </a:pPr>
                      <a:r>
                        <a:rPr lang="cs-CZ" sz="2000" baseline="0" dirty="0" smtClean="0"/>
                        <a:t>Slovesa s neodlučitelnou předponou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2000" baseline="0" dirty="0" smtClean="0"/>
                        <a:t>Slovesa pohybová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2000" baseline="0" dirty="0" smtClean="0"/>
                        <a:t>Slovesa s kořenem na -t/-d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AutoNum type="arabicPeriod"/>
                      </a:pPr>
                      <a:r>
                        <a:rPr lang="cs-CZ" sz="2000" baseline="0" dirty="0" smtClean="0"/>
                        <a:t>Slovesa s odlučitelnou předponou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2000" baseline="0" dirty="0" smtClean="0"/>
                        <a:t>Slovesa s příponou – ieren v infinitivu</a:t>
                      </a:r>
                    </a:p>
                  </a:txBody>
                  <a:tcPr marL="91441" marR="91441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Users\Doma\AppData\Local\Microsoft\Windows\Temporary Internet Files\Content.IE5\AB9UVGZV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4286256"/>
            <a:ext cx="16256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+mn-lt"/>
              </a:rPr>
              <a:t>Perfekt</a:t>
            </a:r>
            <a:r>
              <a:rPr lang="cs-CZ" sz="2000" dirty="0" smtClean="0">
                <a:latin typeface="+mn-lt"/>
              </a:rPr>
              <a:t/>
            </a:r>
            <a:br>
              <a:rPr lang="cs-CZ" sz="20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>Kontrola: Porovnejte řešení, případně opravte</a:t>
            </a:r>
            <a:r>
              <a:rPr lang="de-DE" sz="2000" dirty="0" smtClean="0">
                <a:latin typeface="+mn-lt"/>
              </a:rPr>
              <a:t> chyby</a:t>
            </a:r>
            <a:endParaRPr lang="cs-CZ" dirty="0">
              <a:latin typeface="+mn-lt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528269369"/>
              </p:ext>
            </p:extLst>
          </p:nvPr>
        </p:nvGraphicFramePr>
        <p:xfrm>
          <a:off x="457200" y="1646238"/>
          <a:ext cx="8229600" cy="487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8850"/>
                <a:gridCol w="315755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w</a:t>
                      </a:r>
                      <a:r>
                        <a:rPr lang="de-DE" noProof="0" dirty="0" smtClean="0"/>
                        <a:t>ir leben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wir haben gelebt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/>
                        <a:t>e</a:t>
                      </a:r>
                      <a:r>
                        <a:rPr lang="cs-CZ" noProof="0" dirty="0" smtClean="0"/>
                        <a:t>r arbeitet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er hat gearbeitet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3</a:t>
                      </a:r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s</a:t>
                      </a:r>
                      <a:r>
                        <a:rPr lang="de-DE" noProof="0" dirty="0" smtClean="0"/>
                        <a:t>ie wandern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sie </a:t>
                      </a:r>
                      <a:r>
                        <a:rPr lang="de-DE" dirty="0" smtClean="0"/>
                        <a:t>sind</a:t>
                      </a:r>
                      <a:r>
                        <a:rPr lang="cs-CZ" dirty="0" smtClean="0"/>
                        <a:t> gewandert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2</a:t>
                      </a:r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s</a:t>
                      </a:r>
                      <a:r>
                        <a:rPr lang="de-DE" noProof="0" dirty="0" smtClean="0"/>
                        <a:t>ie besucht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/>
                        <a:t>s</a:t>
                      </a:r>
                      <a:r>
                        <a:rPr lang="de-DE" noProof="0" dirty="0" smtClean="0"/>
                        <a:t>ie</a:t>
                      </a:r>
                      <a:r>
                        <a:rPr lang="cs-CZ" dirty="0" smtClean="0"/>
                        <a:t> hat</a:t>
                      </a:r>
                      <a:r>
                        <a:rPr lang="de-DE" dirty="0" smtClean="0"/>
                        <a:t> besucht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1</a:t>
                      </a:r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e</a:t>
                      </a:r>
                      <a:r>
                        <a:rPr lang="de-DE" noProof="0" dirty="0" smtClean="0"/>
                        <a:t>r organisiert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</a:t>
                      </a:r>
                      <a:r>
                        <a:rPr lang="de-DE" dirty="0" smtClean="0"/>
                        <a:t>r hat organisiert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5</a:t>
                      </a:r>
                      <a:endParaRPr lang="cs-CZ" dirty="0"/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smtClean="0"/>
                        <a:t>i</a:t>
                      </a:r>
                      <a:r>
                        <a:rPr lang="de-DE" noProof="0" dirty="0" smtClean="0"/>
                        <a:t>ch spiele mit</a:t>
                      </a:r>
                      <a:endParaRPr lang="de-DE" noProof="0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</a:t>
                      </a:r>
                      <a:r>
                        <a:rPr lang="de-DE" dirty="0" smtClean="0"/>
                        <a:t>ch habe mitgespielt</a:t>
                      </a:r>
                      <a:endParaRPr lang="cs-CZ" dirty="0"/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4</a:t>
                      </a:r>
                      <a:endParaRPr lang="cs-CZ" dirty="0"/>
                    </a:p>
                  </a:txBody>
                  <a:tcPr marL="91441" marR="91441"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de-DE" dirty="0" smtClean="0"/>
                    </a:p>
                    <a:p>
                      <a:pPr marL="342900" indent="-342900">
                        <a:lnSpc>
                          <a:spcPct val="150000"/>
                        </a:lnSpc>
                        <a:buAutoNum type="arabicPeriod"/>
                      </a:pPr>
                      <a:r>
                        <a:rPr lang="cs-CZ" sz="2000" baseline="0" dirty="0" smtClean="0"/>
                        <a:t>Slovesa s neodlučitelnou předponou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2000" baseline="0" dirty="0" smtClean="0"/>
                        <a:t>Slovesa pohybová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2000" baseline="0" dirty="0" smtClean="0"/>
                        <a:t>Slovesa s kořenem na -t/-d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AutoNum type="arabicPeriod"/>
                      </a:pPr>
                      <a:r>
                        <a:rPr lang="cs-CZ" sz="2000" baseline="0" dirty="0" smtClean="0"/>
                        <a:t>Slovesa s odlučitelnou předponou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2000" baseline="0" dirty="0" smtClean="0"/>
                        <a:t>Slovesa s příponou – ieren v infinitivu</a:t>
                      </a:r>
                    </a:p>
                  </a:txBody>
                  <a:tcPr marL="91441" marR="91441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Doma\AppData\Local\Microsoft\Windows\Temporary Internet Files\Content.IE5\ZB1D629K\MC9004298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4286256"/>
            <a:ext cx="1843046" cy="1674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+mn-lt"/>
              </a:rPr>
              <a:t>Perfekt</a:t>
            </a:r>
            <a:r>
              <a:rPr lang="cs-CZ" sz="2000" dirty="0" smtClean="0">
                <a:latin typeface="+mn-lt"/>
              </a:rPr>
              <a:t> </a:t>
            </a:r>
            <a:br>
              <a:rPr lang="cs-CZ" sz="20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>Přehled</a:t>
            </a:r>
            <a:endParaRPr lang="cs-CZ" dirty="0">
              <a:latin typeface="+mn-lt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28596" y="1643050"/>
          <a:ext cx="82296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3164"/>
                <a:gridCol w="2943236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i="1" noProof="0" dirty="0" smtClean="0"/>
                        <a:t>Základní :</a:t>
                      </a:r>
                    </a:p>
                    <a:p>
                      <a:endParaRPr lang="cs-CZ" noProof="0" dirty="0" smtClean="0"/>
                    </a:p>
                    <a:p>
                      <a:endParaRPr lang="de-DE" noProof="0" dirty="0" smtClean="0"/>
                    </a:p>
                    <a:p>
                      <a:endParaRPr lang="cs-CZ" noProof="0" dirty="0" smtClean="0"/>
                    </a:p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de-DE" b="0" dirty="0" smtClean="0"/>
                        <a:t>   </a:t>
                      </a:r>
                      <a:r>
                        <a:rPr lang="cs-CZ" b="0" i="1" dirty="0" smtClean="0"/>
                        <a:t>wir haben gelebt</a:t>
                      </a:r>
                    </a:p>
                    <a:p>
                      <a:pPr algn="r"/>
                      <a:r>
                        <a:rPr lang="cs-CZ" b="0" i="1" dirty="0" smtClean="0"/>
                        <a:t>er hat gearbeitet</a:t>
                      </a:r>
                      <a:endParaRPr lang="cs-CZ" b="0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smtClean="0"/>
                        <a:t>Pohybová slovesa, slovesa změny stavu: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Pomocné</a:t>
                      </a:r>
                      <a:r>
                        <a:rPr lang="cs-CZ" baseline="0" dirty="0" smtClean="0"/>
                        <a:t> sloveso SEIN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sie </a:t>
                      </a:r>
                      <a:r>
                        <a:rPr lang="de-DE" b="1" dirty="0" smtClean="0"/>
                        <a:t>sind</a:t>
                      </a:r>
                      <a:r>
                        <a:rPr lang="cs-CZ" dirty="0" smtClean="0"/>
                        <a:t> </a:t>
                      </a:r>
                      <a:r>
                        <a:rPr lang="de-DE" noProof="0" dirty="0" smtClean="0"/>
                        <a:t>gewandert</a:t>
                      </a:r>
                    </a:p>
                    <a:p>
                      <a:pPr algn="r"/>
                      <a:r>
                        <a:rPr lang="de-DE" dirty="0" smtClean="0"/>
                        <a:t>er </a:t>
                      </a:r>
                      <a:r>
                        <a:rPr lang="de-DE" b="1" dirty="0" smtClean="0"/>
                        <a:t>ist</a:t>
                      </a:r>
                      <a:r>
                        <a:rPr lang="de-DE" dirty="0" smtClean="0"/>
                        <a:t> geboren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smtClean="0"/>
                        <a:t>Slovesa s neodlučitelnou předponou: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Participium</a:t>
                      </a:r>
                      <a:r>
                        <a:rPr lang="cs-CZ" baseline="0" dirty="0" smtClean="0"/>
                        <a:t> bez GE-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noProof="0" dirty="0" smtClean="0"/>
                        <a:t>s</a:t>
                      </a:r>
                      <a:r>
                        <a:rPr lang="de-DE" noProof="0" dirty="0" smtClean="0"/>
                        <a:t>ie</a:t>
                      </a:r>
                      <a:r>
                        <a:rPr lang="cs-CZ" dirty="0" smtClean="0"/>
                        <a:t> haben</a:t>
                      </a:r>
                      <a:r>
                        <a:rPr lang="de-DE" dirty="0" smtClean="0"/>
                        <a:t> </a:t>
                      </a:r>
                      <a:r>
                        <a:rPr lang="de-DE" b="1" dirty="0" smtClean="0"/>
                        <a:t>besucht</a:t>
                      </a:r>
                    </a:p>
                    <a:p>
                      <a:pPr algn="r"/>
                      <a:r>
                        <a:rPr lang="de-DE" b="0" dirty="0" smtClean="0"/>
                        <a:t>er</a:t>
                      </a:r>
                      <a:r>
                        <a:rPr lang="de-DE" b="0" baseline="0" dirty="0" smtClean="0"/>
                        <a:t> hat </a:t>
                      </a:r>
                      <a:r>
                        <a:rPr lang="de-DE" b="1" baseline="0" dirty="0" smtClean="0"/>
                        <a:t>entschuldigt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/>
                        <a:t>Slovesa s příponou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/>
                        <a:t>-ieren: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Participium</a:t>
                      </a:r>
                      <a:r>
                        <a:rPr lang="cs-CZ" baseline="0" dirty="0" smtClean="0"/>
                        <a:t> bez GE-</a:t>
                      </a:r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e</a:t>
                      </a:r>
                      <a:r>
                        <a:rPr lang="de-DE" dirty="0" smtClean="0"/>
                        <a:t>r hat </a:t>
                      </a:r>
                      <a:r>
                        <a:rPr lang="de-DE" b="1" dirty="0" smtClean="0"/>
                        <a:t>organisiert</a:t>
                      </a:r>
                    </a:p>
                    <a:p>
                      <a:pPr algn="r"/>
                      <a:r>
                        <a:rPr lang="de-DE" b="0" dirty="0" smtClean="0"/>
                        <a:t>ihr habt </a:t>
                      </a:r>
                      <a:r>
                        <a:rPr lang="de-DE" b="1" dirty="0" smtClean="0"/>
                        <a:t>studiert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noProof="0" dirty="0" smtClean="0"/>
                        <a:t>Slovesa s odlučitelnou předponou: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participiu -GE- mezi předponou a kořenem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de-DE" dirty="0" smtClean="0"/>
                        <a:t>ich habe </a:t>
                      </a:r>
                      <a:r>
                        <a:rPr lang="de-DE" b="1" dirty="0" smtClean="0"/>
                        <a:t>mit</a:t>
                      </a:r>
                      <a:r>
                        <a:rPr lang="de-DE" b="1" u="sng" dirty="0" smtClean="0"/>
                        <a:t>ge</a:t>
                      </a:r>
                      <a:r>
                        <a:rPr lang="de-DE" b="1" dirty="0" smtClean="0"/>
                        <a:t>spielt</a:t>
                      </a:r>
                    </a:p>
                    <a:p>
                      <a:pPr algn="r"/>
                      <a:r>
                        <a:rPr lang="de-DE" b="0" dirty="0" smtClean="0"/>
                        <a:t>du hast </a:t>
                      </a:r>
                      <a:r>
                        <a:rPr lang="de-DE" b="1" dirty="0" smtClean="0"/>
                        <a:t>ein</a:t>
                      </a:r>
                      <a:r>
                        <a:rPr lang="de-DE" b="1" u="sng" dirty="0" smtClean="0"/>
                        <a:t>ge</a:t>
                      </a:r>
                      <a:r>
                        <a:rPr lang="de-DE" b="1" dirty="0" smtClean="0"/>
                        <a:t>kauft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714613" y="1643050"/>
          <a:ext cx="3429023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0673"/>
                <a:gridCol w="402926"/>
                <a:gridCol w="1565424"/>
              </a:tblGrid>
              <a:tr h="142876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2"/>
                          </a:solidFill>
                        </a:rPr>
                        <a:t>pomocné sloveso</a:t>
                      </a:r>
                      <a:endParaRPr lang="de-DE" sz="2000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de-DE" sz="2000" dirty="0" smtClean="0">
                          <a:solidFill>
                            <a:schemeClr val="bg2"/>
                          </a:solidFill>
                        </a:rPr>
                        <a:t>(Hilfsverb)</a:t>
                      </a:r>
                      <a:endParaRPr lang="cs-CZ" sz="2000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bg2"/>
                          </a:solidFill>
                        </a:rPr>
                        <a:t>haben</a:t>
                      </a:r>
                      <a:endParaRPr lang="cs-CZ" sz="2000" dirty="0">
                        <a:solidFill>
                          <a:schemeClr val="bg2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  <a:p>
                      <a:r>
                        <a:rPr lang="cs-CZ" sz="2800" dirty="0" smtClean="0">
                          <a:solidFill>
                            <a:schemeClr val="bg2"/>
                          </a:solidFill>
                        </a:rPr>
                        <a:t>+</a:t>
                      </a:r>
                      <a:endParaRPr lang="cs-CZ" sz="2800" dirty="0">
                        <a:solidFill>
                          <a:schemeClr val="bg2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2"/>
                          </a:solidFill>
                        </a:rPr>
                        <a:t>příčestí</a:t>
                      </a:r>
                      <a:r>
                        <a:rPr lang="cs-CZ" sz="2000" baseline="0" dirty="0" smtClean="0">
                          <a:solidFill>
                            <a:schemeClr val="bg2"/>
                          </a:solidFill>
                        </a:rPr>
                        <a:t> minulé</a:t>
                      </a:r>
                      <a:endParaRPr lang="de-DE" sz="2000" baseline="0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de-DE" sz="1800" baseline="0" dirty="0" smtClean="0">
                          <a:solidFill>
                            <a:schemeClr val="bg2"/>
                          </a:solidFill>
                        </a:rPr>
                        <a:t>(Partizip II.)</a:t>
                      </a:r>
                      <a:endParaRPr lang="cs-CZ" sz="1800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bg2"/>
                          </a:solidFill>
                        </a:rPr>
                        <a:t>ge - K – (e)t</a:t>
                      </a:r>
                      <a:endParaRPr lang="cs-CZ" sz="2000" dirty="0">
                        <a:solidFill>
                          <a:schemeClr val="bg2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+mn-lt"/>
              </a:rPr>
              <a:t>Perfekt</a:t>
            </a:r>
            <a:r>
              <a:rPr lang="de-DE" sz="4800" dirty="0" smtClean="0"/>
              <a:t> </a:t>
            </a:r>
            <a:br>
              <a:rPr lang="de-DE" sz="4800" dirty="0" smtClean="0"/>
            </a:br>
            <a:r>
              <a:rPr lang="de-DE" sz="2200" dirty="0" smtClean="0">
                <a:latin typeface="+mn-lt"/>
              </a:rPr>
              <a:t>Übung 1: Bilden Sie die Partizipien. Dann ergänzen Sie die passenden Verbformen in die Lücken in die Sätze. </a:t>
            </a:r>
            <a:endParaRPr lang="cs-CZ" sz="2200" dirty="0">
              <a:latin typeface="+mn-lt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de-DE" dirty="0" smtClean="0"/>
                        <a:t>zumachen</a:t>
                      </a:r>
                      <a:r>
                        <a:rPr lang="de-DE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warten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baden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erzählen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aufräumen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korrigieren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00033" y="2571744"/>
          <a:ext cx="821537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2"/>
                <a:gridCol w="1357322"/>
                <a:gridCol w="1357322"/>
                <a:gridCol w="1380928"/>
                <a:gridCol w="1405154"/>
              </a:tblGrid>
              <a:tr h="370840">
                <a:tc>
                  <a:txBody>
                    <a:bodyPr/>
                    <a:lstStyle/>
                    <a:p>
                      <a:r>
                        <a:rPr lang="de-DE" dirty="0" smtClean="0"/>
                        <a:t>zugemacht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gewartet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gebadet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erzählt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aufgeräumt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korrigiert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00034" y="6000768"/>
          <a:ext cx="807249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72494"/>
              </a:tblGrid>
              <a:tr h="370840">
                <a:tc>
                  <a:txBody>
                    <a:bodyPr/>
                    <a:lstStyle/>
                    <a:p>
                      <a:r>
                        <a:rPr lang="de-DE" dirty="0" smtClean="0"/>
                        <a:t>Lösung: </a:t>
                      </a:r>
                      <a:r>
                        <a:rPr lang="de-DE" baseline="0" dirty="0" smtClean="0"/>
                        <a:t>Die Verben sind </a:t>
                      </a:r>
                      <a:r>
                        <a:rPr lang="cs-CZ" baseline="0" dirty="0" smtClean="0"/>
                        <a:t>hier </a:t>
                      </a:r>
                      <a:r>
                        <a:rPr lang="de-DE" baseline="0" dirty="0" smtClean="0"/>
                        <a:t>in der alphabetischen Reihenfolge der Infinitive!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  <a:sym typeface="Wingdings" pitchFamily="2" charset="2"/>
                        </a:rPr>
                        <a:t>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00034" y="3214686"/>
          <a:ext cx="821537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15370"/>
              </a:tblGrid>
              <a:tr h="370840"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lphaLcParenR"/>
                      </a:pPr>
                      <a:r>
                        <a:rPr lang="de-DE" dirty="0" smtClean="0"/>
                        <a:t>Petra und Lea haben den ganzen Samstag ihr Zimmer ___________________</a:t>
                      </a:r>
                      <a:r>
                        <a:rPr lang="de-DE" baseline="0" dirty="0" smtClean="0"/>
                        <a:t> .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lphaLcParenR"/>
                      </a:pPr>
                      <a:r>
                        <a:rPr lang="de-DE" dirty="0" smtClean="0"/>
                        <a:t>Im Sommer haben wir jeden Tag im Bodensee</a:t>
                      </a:r>
                      <a:r>
                        <a:rPr lang="de-DE" baseline="0" dirty="0" smtClean="0"/>
                        <a:t> ____________________ .</a:t>
                      </a:r>
                      <a:endParaRPr lang="de-DE" dirty="0" smtClean="0"/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lphaLcParenR"/>
                      </a:pPr>
                      <a:r>
                        <a:rPr lang="de-DE" dirty="0" smtClean="0"/>
                        <a:t>Unser Opa hat uns immer super Geschichten ___________________</a:t>
                      </a:r>
                      <a:r>
                        <a:rPr lang="de-DE" baseline="0" dirty="0" smtClean="0"/>
                        <a:t> .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lphaLcParenR"/>
                      </a:pPr>
                      <a:r>
                        <a:rPr lang="de-DE" dirty="0" smtClean="0"/>
                        <a:t>In</a:t>
                      </a:r>
                      <a:r>
                        <a:rPr lang="de-DE" baseline="0" dirty="0" smtClean="0"/>
                        <a:t> der Hausaufgabe habe ich viele Fehler _____________________ .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lphaLcParenR"/>
                      </a:pPr>
                      <a:r>
                        <a:rPr lang="de-DE" baseline="0" dirty="0" smtClean="0"/>
                        <a:t>Wo hast du auf unsere Freunde ________________________?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lphaLcParenR"/>
                      </a:pPr>
                      <a:r>
                        <a:rPr lang="de-DE" baseline="0" dirty="0" smtClean="0"/>
                        <a:t>Habt ihr die Fenster  ___________________ 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+mn-lt"/>
              </a:rPr>
              <a:t>Perfekt </a:t>
            </a:r>
            <a:r>
              <a:rPr lang="cs-CZ" sz="2000" dirty="0" smtClean="0">
                <a:latin typeface="+mn-lt"/>
              </a:rPr>
              <a:t/>
            </a:r>
            <a:br>
              <a:rPr lang="cs-CZ" sz="2000" dirty="0" smtClean="0">
                <a:latin typeface="+mn-lt"/>
              </a:rPr>
            </a:br>
            <a:r>
              <a:rPr lang="de-DE" sz="2000" dirty="0" smtClean="0">
                <a:latin typeface="+mn-lt"/>
              </a:rPr>
              <a:t>Übung 2: Schreiben Sie die Sätze im Perfekt. Zuerst sollen Sie aber die Sätze in zwei Gruppen teilen. Achten Sie auf das Hilfsverb</a:t>
            </a:r>
            <a:r>
              <a:rPr lang="cs-CZ" sz="2000" dirty="0" smtClean="0">
                <a:latin typeface="+mn-lt"/>
              </a:rPr>
              <a:t> und auf die richtige Satzgliedstellung</a:t>
            </a:r>
            <a:r>
              <a:rPr lang="de-DE" sz="2000" dirty="0" smtClean="0">
                <a:latin typeface="+mn-lt"/>
              </a:rPr>
              <a:t>.</a:t>
            </a:r>
            <a:endParaRPr lang="cs-CZ" dirty="0">
              <a:latin typeface="+mn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400" dirty="0" smtClean="0"/>
              <a:t>Ich lache über Jana.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400" dirty="0" smtClean="0"/>
              <a:t>Meine Oma lebt in Bonn.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400" dirty="0" smtClean="0"/>
              <a:t>Passiert es heute?</a:t>
            </a:r>
            <a:endParaRPr lang="cs-CZ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400" dirty="0" smtClean="0"/>
              <a:t>Was sagst du?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400" dirty="0" smtClean="0"/>
              <a:t>Reist ihr gern mit dem Zug?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A)</a:t>
            </a:r>
            <a:r>
              <a:rPr lang="de-DE" dirty="0" smtClean="0"/>
              <a:t> </a:t>
            </a:r>
            <a:r>
              <a:rPr lang="cs-CZ" dirty="0" smtClean="0"/>
              <a:t>r</a:t>
            </a:r>
            <a:r>
              <a:rPr lang="de-DE" dirty="0" smtClean="0"/>
              <a:t>eis</a:t>
            </a:r>
            <a:r>
              <a:rPr lang="cs-CZ" dirty="0" smtClean="0"/>
              <a:t>en + 1</a:t>
            </a:r>
          </a:p>
          <a:p>
            <a:pPr>
              <a:buNone/>
            </a:pPr>
            <a:r>
              <a:rPr lang="cs-CZ" dirty="0" smtClean="0"/>
              <a:t>B) </a:t>
            </a:r>
            <a:r>
              <a:rPr lang="cs-CZ" dirty="0"/>
              <a:t>s</a:t>
            </a:r>
            <a:r>
              <a:rPr lang="de-DE" dirty="0" smtClean="0"/>
              <a:t>ag</a:t>
            </a:r>
            <a:r>
              <a:rPr lang="cs-CZ" dirty="0" smtClean="0"/>
              <a:t>en + 2</a:t>
            </a:r>
          </a:p>
          <a:p>
            <a:pPr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1.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2.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3.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4.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5.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1030" name="Picture 6" descr="C:\Users\Doma\AppData\Local\Microsoft\Windows\Temporary Internet Files\Content.IE5\AB9UVGZV\MC9004298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1500174"/>
            <a:ext cx="1214446" cy="1484323"/>
          </a:xfrm>
          <a:prstGeom prst="rect">
            <a:avLst/>
          </a:prstGeom>
          <a:noFill/>
        </p:spPr>
      </p:pic>
      <p:pic>
        <p:nvPicPr>
          <p:cNvPr id="10" name="Picture 2" descr="C:\Users\Doma\AppData\Local\Microsoft\Windows\Temporary Internet Files\Content.IE5\FKSU9D38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571612"/>
            <a:ext cx="1143008" cy="1285884"/>
          </a:xfrm>
          <a:prstGeom prst="rect">
            <a:avLst/>
          </a:prstGeom>
          <a:noFill/>
        </p:spPr>
      </p:pic>
      <p:sp>
        <p:nvSpPr>
          <p:cNvPr id="15" name="Šipka doprava 14"/>
          <p:cNvSpPr/>
          <p:nvPr/>
        </p:nvSpPr>
        <p:spPr>
          <a:xfrm>
            <a:off x="2143108" y="1857364"/>
            <a:ext cx="1000132" cy="7143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+mn-lt"/>
              </a:rPr>
              <a:t>Perfekt </a:t>
            </a:r>
            <a:r>
              <a:rPr lang="cs-CZ" sz="2000" dirty="0" smtClean="0">
                <a:latin typeface="+mn-lt"/>
              </a:rPr>
              <a:t/>
            </a:r>
            <a:br>
              <a:rPr lang="cs-CZ" sz="20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>Kontrol</a:t>
            </a:r>
            <a:r>
              <a:rPr lang="de-DE" sz="2000" dirty="0" smtClean="0">
                <a:latin typeface="+mn-lt"/>
              </a:rPr>
              <a:t>le 2</a:t>
            </a:r>
            <a:r>
              <a:rPr lang="cs-CZ" sz="2000" dirty="0" smtClean="0">
                <a:latin typeface="+mn-lt"/>
              </a:rPr>
              <a:t>: </a:t>
            </a:r>
            <a:r>
              <a:rPr lang="de-DE" sz="2000" dirty="0" smtClean="0">
                <a:latin typeface="+mn-lt"/>
              </a:rPr>
              <a:t>Vergleichen Sie und korrigieren Sie Ihre Fehler. Richtig gemacht? Schreiben Sie </a:t>
            </a:r>
            <a:r>
              <a:rPr lang="de-DE" sz="2000" dirty="0" smtClean="0">
                <a:latin typeface="+mn-lt"/>
                <a:sym typeface="Wingdings" pitchFamily="2" charset="2"/>
              </a:rPr>
              <a:t>-Punkte und -Punkte:</a:t>
            </a:r>
            <a:endParaRPr lang="cs-CZ" dirty="0">
              <a:latin typeface="+mn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471990" cy="452628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A</a:t>
            </a:r>
            <a:r>
              <a:rPr lang="cs-CZ" sz="2600" dirty="0" smtClean="0"/>
              <a:t>) lachen, leben, sagen</a:t>
            </a:r>
          </a:p>
          <a:p>
            <a:pPr>
              <a:lnSpc>
                <a:spcPct val="150000"/>
              </a:lnSpc>
              <a:buNone/>
            </a:pPr>
            <a:r>
              <a:rPr lang="cs-CZ" sz="2600" dirty="0" smtClean="0"/>
              <a:t>B) passieren, reisen</a:t>
            </a:r>
          </a:p>
          <a:p>
            <a:pPr>
              <a:lnSpc>
                <a:spcPct val="150000"/>
              </a:lnSpc>
            </a:pPr>
            <a:endParaRPr lang="cs-CZ" sz="26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600" dirty="0" smtClean="0"/>
              <a:t>Ich </a:t>
            </a:r>
            <a:r>
              <a:rPr lang="cs-CZ" sz="2600" dirty="0" smtClean="0"/>
              <a:t>h</a:t>
            </a:r>
            <a:r>
              <a:rPr lang="de-DE" sz="2600" dirty="0" smtClean="0"/>
              <a:t>a</a:t>
            </a:r>
            <a:r>
              <a:rPr lang="cs-CZ" sz="2600" dirty="0" smtClean="0"/>
              <a:t>b</a:t>
            </a:r>
            <a:r>
              <a:rPr lang="de-DE" sz="2600" dirty="0" smtClean="0"/>
              <a:t>e über Jana</a:t>
            </a:r>
            <a:r>
              <a:rPr lang="cs-CZ" sz="2600" dirty="0" smtClean="0"/>
              <a:t> gelacht</a:t>
            </a:r>
            <a:r>
              <a:rPr lang="de-DE" sz="2600" dirty="0" smtClean="0"/>
              <a:t>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600" dirty="0" smtClean="0"/>
              <a:t>Meine Oma </a:t>
            </a:r>
            <a:r>
              <a:rPr lang="cs-CZ" sz="2600" dirty="0" smtClean="0"/>
              <a:t>ha</a:t>
            </a:r>
            <a:r>
              <a:rPr lang="de-DE" sz="2600" dirty="0" smtClean="0"/>
              <a:t>t in Bonn</a:t>
            </a:r>
            <a:r>
              <a:rPr lang="cs-CZ" sz="2600" dirty="0" smtClean="0"/>
              <a:t> gelebt</a:t>
            </a:r>
            <a:r>
              <a:rPr lang="de-DE" sz="2600" dirty="0" smtClean="0"/>
              <a:t>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600" dirty="0" smtClean="0"/>
              <a:t>Ist es heute p</a:t>
            </a:r>
            <a:r>
              <a:rPr lang="de-DE" sz="2600" dirty="0" smtClean="0"/>
              <a:t>assiert?</a:t>
            </a:r>
            <a:endParaRPr lang="cs-CZ" sz="26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de-DE" sz="2600" dirty="0" smtClean="0"/>
              <a:t>Was </a:t>
            </a:r>
            <a:r>
              <a:rPr lang="cs-CZ" sz="2600" dirty="0" smtClean="0"/>
              <a:t>hast</a:t>
            </a:r>
            <a:r>
              <a:rPr lang="de-DE" sz="2600" dirty="0" smtClean="0"/>
              <a:t> du</a:t>
            </a:r>
            <a:r>
              <a:rPr lang="cs-CZ" sz="2600" dirty="0" smtClean="0"/>
              <a:t> gesagt</a:t>
            </a:r>
            <a:r>
              <a:rPr lang="de-DE" sz="2600" dirty="0" smtClean="0"/>
              <a:t>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600" dirty="0" smtClean="0"/>
              <a:t>Seid</a:t>
            </a:r>
            <a:r>
              <a:rPr lang="de-DE" sz="2600" dirty="0" smtClean="0"/>
              <a:t> ihr gern mit dem Zug</a:t>
            </a:r>
            <a:r>
              <a:rPr lang="cs-CZ" sz="2600" dirty="0" smtClean="0"/>
              <a:t> gereist</a:t>
            </a:r>
            <a:r>
              <a:rPr lang="de-DE" sz="2400" dirty="0" smtClean="0"/>
              <a:t>?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929190" y="1645920"/>
            <a:ext cx="3757610" cy="4526280"/>
          </a:xfrm>
        </p:spPr>
        <p:txBody>
          <a:bodyPr>
            <a:normAutofit fontScale="85000"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de-DE" dirty="0" smtClean="0"/>
          </a:p>
          <a:p>
            <a:pPr>
              <a:lnSpc>
                <a:spcPct val="150000"/>
              </a:lnSpc>
            </a:pPr>
            <a:endParaRPr lang="de-DE" dirty="0" smtClean="0"/>
          </a:p>
          <a:p>
            <a:pPr>
              <a:lnSpc>
                <a:spcPct val="150000"/>
              </a:lnSpc>
            </a:pPr>
            <a:endParaRPr lang="de-DE" dirty="0" smtClean="0"/>
          </a:p>
          <a:p>
            <a:pPr>
              <a:lnSpc>
                <a:spcPct val="150000"/>
              </a:lnSpc>
            </a:pPr>
            <a:endParaRPr lang="de-DE" dirty="0" smtClean="0"/>
          </a:p>
          <a:p>
            <a:pPr>
              <a:lnSpc>
                <a:spcPct val="150000"/>
              </a:lnSpc>
            </a:pPr>
            <a:endParaRPr lang="de-DE" dirty="0" smtClean="0"/>
          </a:p>
        </p:txBody>
      </p:sp>
      <p:pic>
        <p:nvPicPr>
          <p:cNvPr id="4103" name="Picture 7" descr="C:\Users\Doma\AppData\Local\Microsoft\Windows\Temporary Internet Files\Content.IE5\4YCRGOOP\MC900423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5786454"/>
            <a:ext cx="714380" cy="714380"/>
          </a:xfrm>
          <a:prstGeom prst="rect">
            <a:avLst/>
          </a:prstGeom>
          <a:noFill/>
        </p:spPr>
      </p:pic>
      <p:pic>
        <p:nvPicPr>
          <p:cNvPr id="4100" name="Picture 4" descr="C:\Users\Doma\AppData\Local\Microsoft\Windows\Temporary Internet Files\Content.IE5\FKSU9D38\MC9004280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5429264"/>
            <a:ext cx="744877" cy="7858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56858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>
                <a:solidFill>
                  <a:srgbClr val="0070C0"/>
                </a:solidFill>
              </a:rPr>
              <a:t>Obrázky </a:t>
            </a:r>
            <a:r>
              <a:rPr lang="cs-CZ" sz="2000" dirty="0" smtClean="0">
                <a:solidFill>
                  <a:srgbClr val="0070C0"/>
                </a:solidFill>
              </a:rPr>
              <a:t>na snímcích 3 - 6, 9 – 10 použity z galerie </a:t>
            </a:r>
            <a:r>
              <a:rPr lang="cs-CZ" sz="2000" dirty="0">
                <a:solidFill>
                  <a:srgbClr val="0070C0"/>
                </a:solidFill>
              </a:rPr>
              <a:t>Klipart [cit.11.03.2013]. Dostupné pod licencí Microsoft Office 2010: &lt;</a:t>
            </a:r>
            <a:r>
              <a:rPr lang="cs-CZ" sz="2000" u="sng" dirty="0">
                <a:solidFill>
                  <a:srgbClr val="0070C0"/>
                </a:solidFill>
                <a:hlinkClick r:id="rId2"/>
              </a:rPr>
              <a:t>http://office.microsoft.com/cs-cz/images/</a:t>
            </a:r>
            <a:r>
              <a:rPr lang="cs-CZ" sz="2000" dirty="0">
                <a:solidFill>
                  <a:srgbClr val="0070C0"/>
                </a:solidFill>
              </a:rPr>
              <a:t>&gt;. </a:t>
            </a: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Německo: Hueber, 2009, ISBN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978-3-19-001659-4</a:t>
            </a: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Archiv autorky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64502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311</TotalTime>
  <Words>810</Words>
  <Application>Microsoft Office PowerPoint</Application>
  <PresentationFormat>Předvádění na obrazovce (4:3)</PresentationFormat>
  <Paragraphs>166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Anotace </vt:lpstr>
      <vt:lpstr>Perfekt I. Regelmäßige Verben</vt:lpstr>
      <vt:lpstr>Perfekt Podtrhněte slovesné tvary a porovnejte rozdíly v čase přítomném a minulém. Označená slovesa zapište přehledně do sešitu v uvedeném pořadí, a to do dvou sloupců (I., II.).</vt:lpstr>
      <vt:lpstr>Perfekt  Doplňte do tabulky (2. – 5. ř.), o jaký druh sloves se jedná. (Porovnejte a najděte odlišnosti v tvoření perfekta oproti základnímu způsobu uvedenému v 1. řádku.)</vt:lpstr>
      <vt:lpstr>Perfekt Kontrola: Porovnejte řešení, případně opravte chyby</vt:lpstr>
      <vt:lpstr>Perfekt  Přehled</vt:lpstr>
      <vt:lpstr>Perfekt  Übung 1: Bilden Sie die Partizipien. Dann ergänzen Sie die passenden Verbformen in die Lücken in die Sätze. </vt:lpstr>
      <vt:lpstr>Perfekt  Übung 2: Schreiben Sie die Sätze im Perfekt. Zuerst sollen Sie aber die Sätze in zwei Gruppen teilen. Achten Sie auf das Hilfsverb und auf die richtige Satzgliedstellung.</vt:lpstr>
      <vt:lpstr>Perfekt  Kontrolle 2: Vergleichen Sie und korrigieren Sie Ihre Fehler. Richtig gemacht? Schreiben Sie -Punkte und -Punkte: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Doma</cp:lastModifiedBy>
  <cp:revision>38</cp:revision>
  <cp:lastPrinted>2013-03-20T09:32:20Z</cp:lastPrinted>
  <dcterms:created xsi:type="dcterms:W3CDTF">2013-03-11T07:44:22Z</dcterms:created>
  <dcterms:modified xsi:type="dcterms:W3CDTF">2013-08-07T19:40:00Z</dcterms:modified>
</cp:coreProperties>
</file>