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6" r:id="rId9"/>
    <p:sldId id="269" r:id="rId10"/>
    <p:sldId id="27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1" d="100"/>
          <a:sy n="81" d="100"/>
        </p:scale>
        <p:origin x="-1848" y="-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8EEFE-CC1F-4671-8EAC-5059C2A517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AE1F2-104E-4BC3-88D9-66672BD080D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3442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EE2381-5A3E-4D65-A2A3-6366E3C918D6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0AE1F2-104E-4BC3-88D9-66672BD080D2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kubu.wz.cz/lng/de/irregular-verbs.php" TargetMode="External"/><Relationship Id="rId2" Type="http://schemas.openxmlformats.org/officeDocument/2006/relationships/hyperlink" Target="http://wsg.by.lo-net2.de/wbues/Deutsch%20Verben.pdf" TargetMode="Externa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sg.by.lo-net2.de/wbues/Deutsch%20Verben.pdf" TargetMode="External"/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kubu.wz.cz/lng/de/irregular-verb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455920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VY_32_INOVACE_09A_10_Perfekt_II.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Tento materiál byl vytvořen pro žáky prvních dvou ročníků šestiletého gymnázia, studující německý jazyk na úrovni A2 CEFR, a to jako část jedné vyučovací hodiny v rozsahu 25 minut. </a:t>
            </a:r>
          </a:p>
          <a:p>
            <a:pPr algn="just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Materiál slouží pro výklad a interaktivní procvičení tvarů perfekta nepravidelných sloves, postavený na vlastním vyvozování pravidel ze strany žáků. Vychází z jejich dosavadních znalostí o tvoření a užívání perfekta. Na procvičení látky, a to i v mluvené formě, navazuje domácí úkol.</a:t>
            </a:r>
          </a:p>
          <a:p>
            <a:pPr algn="just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Cílem je na základě interakce mezi učitelem a žáky vyvodit rozdíly mezi pravidelnými a nepravidelnými slovesy v tvořením perfekta a připomenout také shody. Žáci se mají naučit perfektum užívat přirozeně i v mluvených projevech.</a:t>
            </a:r>
          </a:p>
          <a:p>
            <a:pPr algn="just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Metodické pokyny: Žáci postupují dle pokynů uvedených v prezentaci. K práci využívají svůj sešit pro poznámky a řešení úloh zapisují na tabuli elektronickým perem</a:t>
            </a:r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správné řešení </a:t>
            </a:r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uvedeno v prezentaci hned za cvičením nebo na následujícím snímku. Pro správné vyřešení domácího úkolu je nutno použít odkaz na webové stránky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None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</a:p>
          <a:p>
            <a:pPr algn="just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Pozn. Ve výkladu je pro lepší pochopení použit mateřský jazyk, zatímco při procvičování jazyk německý.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de-DE" dirty="0">
                <a:latin typeface="Times New Roman" pitchFamily="18" charset="0"/>
                <a:cs typeface="Times New Roman" pitchFamily="18" charset="0"/>
              </a:rPr>
              <a:t>Perfekt 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de-DE" dirty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de-DE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Unr</a:t>
            </a:r>
            <a:r>
              <a:rPr lang="de-DE" dirty="0">
                <a:latin typeface="Times New Roman" pitchFamily="18" charset="0"/>
                <a:cs typeface="Times New Roman" pitchFamily="18" charset="0"/>
              </a:rPr>
              <a:t>egelmäßige Verben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2786058"/>
            <a:ext cx="5461778" cy="1752600"/>
          </a:xfrm>
        </p:spPr>
        <p:txBody>
          <a:bodyPr>
            <a:normAutofit/>
          </a:bodyPr>
          <a:lstStyle/>
          <a:p>
            <a:pPr algn="l"/>
            <a:r>
              <a:rPr lang="cs-CZ" sz="4000" b="1" kern="2000" dirty="0" smtClean="0">
                <a:latin typeface="Times New Roman" pitchFamily="18" charset="0"/>
                <a:cs typeface="Times New Roman" pitchFamily="18" charset="0"/>
              </a:rPr>
              <a:t>Grammatik mit Spa</a:t>
            </a:r>
            <a:r>
              <a:rPr lang="de-DE" sz="4000" b="1" kern="2000" dirty="0" smtClean="0">
                <a:latin typeface="Times New Roman" pitchFamily="18" charset="0"/>
                <a:cs typeface="Times New Roman" pitchFamily="18" charset="0"/>
              </a:rPr>
              <a:t>ß</a:t>
            </a:r>
            <a:endParaRPr lang="cs-CZ" sz="4000" b="1" kern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Doma\AppData\Local\Microsoft\Windows\Temporary Internet Files\Content.IE5\ZB1D629K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714620"/>
            <a:ext cx="2428892" cy="3246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Perfektum pravidelných sloves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Připomeňme si základní pravidla.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88408767"/>
              </p:ext>
            </p:extLst>
          </p:nvPr>
        </p:nvGraphicFramePr>
        <p:xfrm>
          <a:off x="428596" y="164305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3164"/>
                <a:gridCol w="2943236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de-DE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b="0" i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Pohybová slovesa, slovesa změny stavu: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Pomocné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sloveso SEIN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sie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sind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gewandert</a:t>
                      </a:r>
                    </a:p>
                    <a:p>
                      <a:pPr algn="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ist</a:t>
                      </a:r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 geboren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Slovesa s neodlučitelnou předponou: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Participium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bez GE-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ie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haben</a:t>
                      </a:r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besucht</a:t>
                      </a:r>
                    </a:p>
                    <a:p>
                      <a:pPr algn="r"/>
                      <a:r>
                        <a:rPr lang="de-DE" b="0" dirty="0" smtClean="0">
                          <a:latin typeface="Times New Roman" pitchFamily="18" charset="0"/>
                          <a:cs typeface="Times New Roman" pitchFamily="18" charset="0"/>
                        </a:rPr>
                        <a:t>er</a:t>
                      </a:r>
                      <a:r>
                        <a:rPr lang="de-DE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hat </a:t>
                      </a:r>
                      <a:r>
                        <a:rPr lang="de-DE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entschuldigt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Slovesa s příponou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-ieren: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Participium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bez GE-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r hat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organisiert</a:t>
                      </a:r>
                    </a:p>
                    <a:p>
                      <a:pPr algn="r"/>
                      <a:r>
                        <a:rPr lang="de-DE" b="0" dirty="0" smtClean="0">
                          <a:latin typeface="Times New Roman" pitchFamily="18" charset="0"/>
                          <a:cs typeface="Times New Roman" pitchFamily="18" charset="0"/>
                        </a:rPr>
                        <a:t>ihr habt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studiert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Slovesa s odlučitelnou předponou: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participiu -GE- mezi předponou a kořenem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ich habe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mit</a:t>
                      </a:r>
                      <a:r>
                        <a:rPr lang="de-DE" b="1" u="sng" dirty="0" smtClean="0">
                          <a:latin typeface="Times New Roman" pitchFamily="18" charset="0"/>
                          <a:cs typeface="Times New Roman" pitchFamily="18" charset="0"/>
                        </a:rPr>
                        <a:t>ge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spielt</a:t>
                      </a:r>
                    </a:p>
                    <a:p>
                      <a:pPr algn="r"/>
                      <a:r>
                        <a:rPr lang="de-DE" b="0" dirty="0" smtClean="0">
                          <a:latin typeface="Times New Roman" pitchFamily="18" charset="0"/>
                          <a:cs typeface="Times New Roman" pitchFamily="18" charset="0"/>
                        </a:rPr>
                        <a:t>du hast 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ein</a:t>
                      </a:r>
                      <a:r>
                        <a:rPr lang="de-DE" b="1" u="sng" dirty="0" smtClean="0">
                          <a:latin typeface="Times New Roman" pitchFamily="18" charset="0"/>
                          <a:cs typeface="Times New Roman" pitchFamily="18" charset="0"/>
                        </a:rPr>
                        <a:t>ge</a:t>
                      </a:r>
                      <a:r>
                        <a:rPr lang="de-DE" b="1" dirty="0" smtClean="0">
                          <a:latin typeface="Times New Roman" pitchFamily="18" charset="0"/>
                          <a:cs typeface="Times New Roman" pitchFamily="18" charset="0"/>
                        </a:rPr>
                        <a:t>kauft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9956356"/>
              </p:ext>
            </p:extLst>
          </p:nvPr>
        </p:nvGraphicFramePr>
        <p:xfrm>
          <a:off x="2195736" y="1628800"/>
          <a:ext cx="4464496" cy="1137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7226"/>
                <a:gridCol w="464116"/>
                <a:gridCol w="1803154"/>
              </a:tblGrid>
              <a:tr h="113763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pomocné sloveso</a:t>
                      </a:r>
                      <a:endParaRPr lang="de-DE" sz="1800" dirty="0" smtClean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(Hilfsverb)</a:t>
                      </a:r>
                      <a:endParaRPr lang="cs-CZ" sz="1800" dirty="0" smtClean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haben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 smtClean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sz="1800" dirty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příčestí</a:t>
                      </a:r>
                      <a:r>
                        <a:rPr lang="cs-CZ" sz="1800" baseline="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minulé</a:t>
                      </a:r>
                      <a:endParaRPr lang="de-DE" sz="1800" baseline="0" dirty="0" smtClean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baseline="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(Partizip II.)</a:t>
                      </a:r>
                      <a:endParaRPr lang="cs-CZ" sz="1800" dirty="0" smtClean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ge - K – (e)t</a:t>
                      </a:r>
                      <a:endParaRPr lang="cs-CZ" sz="1800" dirty="0">
                        <a:solidFill>
                          <a:schemeClr val="bg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Perfekt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Srovnejte tvary příčestí u sloves pravidelných a nepravidelných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najděte dva rozdíly (kmenová samohláska, přípona). V čem se naopak slovesa shodují?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pravidelná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nepravidelná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xmlns="" val="4052948381"/>
              </p:ext>
            </p:extLst>
          </p:nvPr>
        </p:nvGraphicFramePr>
        <p:xfrm>
          <a:off x="457200" y="2362200"/>
          <a:ext cx="4040188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094"/>
                <a:gridCol w="2020094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Ich bin um den See gejoggt.</a:t>
                      </a:r>
                      <a:endParaRPr lang="de-DE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Was hast du gestern gemacht?</a:t>
                      </a:r>
                    </a:p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Mein Vater hat dem Eishockeyspiel zugeschaut.</a:t>
                      </a:r>
                    </a:p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Wir haben die Tür zugemacht.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Samohláska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Přípona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471244267"/>
              </p:ext>
            </p:extLst>
          </p:nvPr>
        </p:nvGraphicFramePr>
        <p:xfrm>
          <a:off x="4645025" y="2362200"/>
          <a:ext cx="4041776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888"/>
                <a:gridCol w="2020888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Ich bin um den See gelaufen.</a:t>
                      </a:r>
                    </a:p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Was hast du gestern getan?</a:t>
                      </a:r>
                    </a:p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Mein Vater hat dem Eishockeyspiel zugesehen.</a:t>
                      </a:r>
                    </a:p>
                    <a:p>
                      <a:r>
                        <a:rPr lang="de-DE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Wir haben die Tür geschlossen.</a:t>
                      </a:r>
                      <a:endParaRPr lang="cs-CZ" sz="2400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Samohláska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Přípona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00034" y="4929198"/>
          <a:ext cx="4000528" cy="7858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64"/>
                <a:gridCol w="2000264"/>
              </a:tblGrid>
              <a:tr h="7858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Samohláska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nemění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-(e)t</a:t>
                      </a:r>
                      <a:endParaRPr lang="cs-CZ" sz="2800" dirty="0">
                        <a:solidFill>
                          <a:srgbClr val="FFFF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643438" y="4929198"/>
          <a:ext cx="4071967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0719"/>
                <a:gridCol w="1931248"/>
              </a:tblGrid>
              <a:tr h="64294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Samohláska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někdy mění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-en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00034" y="5786454"/>
          <a:ext cx="8215370" cy="714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5370"/>
              </a:tblGrid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Stejn</a:t>
                      </a:r>
                      <a:r>
                        <a:rPr lang="cs-CZ" sz="20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á pravidla pro užití pomocných sloves a tvoření příčestí u sloves s předponami.</a:t>
                      </a:r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75200"/>
          </a:xfrm>
        </p:spPr>
        <p:txBody>
          <a:bodyPr>
            <a:normAutofit fontScale="90000"/>
          </a:bodyPr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Perfekt</a:t>
            </a:r>
            <a:br>
              <a:rPr lang="de-DE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Übung 1: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Finden Sie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im Text die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unregelmäßigen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Partizipien, unterstreichen Sie sie und schreiben Sie die Verbformen (Infinitiv, Präsens, Partizip) ins Heft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Tipp: Bilden Sie zwei Gruppen</a:t>
            </a:r>
          </a:p>
          <a:p>
            <a:pPr algn="ctr">
              <a:buFont typeface="Wingdings" pitchFamily="2" charset="2"/>
              <a:buChar char="§"/>
            </a:pP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Typ </a:t>
            </a:r>
            <a:r>
              <a:rPr lang="de-DE" sz="24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ssen – geg</a:t>
            </a:r>
            <a:r>
              <a:rPr lang="de-DE" sz="24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ssen 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(=)</a:t>
            </a:r>
          </a:p>
          <a:p>
            <a:pPr algn="ctr">
              <a:buFont typeface="Wingdings" pitchFamily="2" charset="2"/>
              <a:buChar char="§"/>
            </a:pP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Typ g</a:t>
            </a:r>
            <a:r>
              <a:rPr lang="de-DE" sz="24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hen – geg</a:t>
            </a:r>
            <a:r>
              <a:rPr lang="de-DE" sz="24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de-DE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ngen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(≠)</a:t>
            </a:r>
            <a:endParaRPr lang="de-DE" sz="24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Heute bin ich um 7 Uhr aufgestanden. Zuerst bin ich auf die Toilette </a:t>
            </a: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gegangen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. Danach habe ich mein Gesicht gewaschen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Nachher habe ich in der Küche </a:t>
            </a: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gegessen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– Müsli mit Joghurt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und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drei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Butterb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rötchen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Dazu habe ich zwei Tassen Tee getrunken.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Plötzlich habe ich gesehen, es ist spät! Ich bin zur Bushaltestelle schnell gelaufen. Zur Schule bin ich aber rechtzeitig gekommen. Der Unterricht hat um 8 Uhr begonnen.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Wir haben gleich einen Test geschrieben.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Doma\AppData\Local\Microsoft\Windows\Temporary Internet Files\Content.IE5\ZB1D629K\MC9004282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643050"/>
            <a:ext cx="1357322" cy="1156410"/>
          </a:xfrm>
          <a:prstGeom prst="rect">
            <a:avLst/>
          </a:prstGeom>
          <a:noFill/>
        </p:spPr>
      </p:pic>
      <p:pic>
        <p:nvPicPr>
          <p:cNvPr id="1034" name="Picture 10" descr="C:\Users\Doma\AppData\Local\Microsoft\Windows\Temporary Internet Files\Content.IE5\FKSU9D38\MC9003448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1643050"/>
            <a:ext cx="1214446" cy="1135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Perfekt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Kontrolle 1. Vergleichen Sie. </a:t>
            </a:r>
            <a:endParaRPr lang="cs-CZ" sz="18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Typ essen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typ gehen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2"/>
          </p:nvPr>
        </p:nvGraphicFramePr>
        <p:xfrm>
          <a:off x="457200" y="2362200"/>
          <a:ext cx="404018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6729"/>
                <a:gridCol w="1346729"/>
                <a:gridCol w="13467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Infinitiv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Přítomný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Příčestí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waschen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</a:t>
                      </a:r>
                      <a:r>
                        <a:rPr lang="de-DE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wäscht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gewaschen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essen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isst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gegessen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sehen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sieht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gesehen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laufen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läuft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gelaufen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kommen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kommt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gekommen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76" marR="91476"/>
                </a:tc>
              </a:tr>
            </a:tbl>
          </a:graphicData>
        </a:graphic>
      </p:graphicFrame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4"/>
          </p:nvPr>
        </p:nvGraphicFramePr>
        <p:xfrm>
          <a:off x="4645025" y="2362200"/>
          <a:ext cx="4041774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7258"/>
                <a:gridCol w="1347258"/>
                <a:gridCol w="1347258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Infinitiv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Přítomný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Příčestí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aufstehen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steht auf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aufgestanden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gehen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geht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gegangen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trinken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trinkt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getrunken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beginnen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er beginnt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begonnen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schreiben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er schreibt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geschrieben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28596" y="5072074"/>
          <a:ext cx="8215370" cy="1071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5370"/>
              </a:tblGrid>
              <a:tr h="107157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Die Liste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de-DE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der unregelmäßigen Verben finden Sie z.B. unter </a:t>
                      </a:r>
                    </a:p>
                    <a:p>
                      <a:pPr algn="ctr"/>
                      <a:r>
                        <a:rPr lang="de-DE" sz="2000" baseline="0" dirty="0" smtClean="0">
                          <a:latin typeface="Times New Roman" pitchFamily="18" charset="0"/>
                          <a:cs typeface="Times New Roman" pitchFamily="18" charset="0"/>
                          <a:hlinkClick r:id="rId2"/>
                        </a:rPr>
                        <a:t>http://wsg.by.lo-net2.de/wbues/Deutsch%20Verben.pdf</a:t>
                      </a:r>
                      <a:r>
                        <a:rPr lang="de-DE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oder</a:t>
                      </a:r>
                    </a:p>
                    <a:p>
                      <a:pPr algn="ctr"/>
                      <a:r>
                        <a:rPr lang="de-DE" sz="2000" baseline="0" dirty="0" smtClean="0">
                          <a:latin typeface="Times New Roman" pitchFamily="18" charset="0"/>
                          <a:cs typeface="Times New Roman" pitchFamily="18" charset="0"/>
                          <a:hlinkClick r:id="rId3"/>
                        </a:rPr>
                        <a:t>http://kubu.wz.cz/lng/de/irregular-verbs.php</a:t>
                      </a:r>
                      <a:r>
                        <a:rPr lang="de-DE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Perfekt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 bereiten jetzt kurze Minidialoge vor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Bilden Sie mit den Verben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(siehe oben)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Fragen und schreiben Sie sie auf Karten. Achten Sie auf die </a:t>
            </a:r>
            <a:r>
              <a:rPr lang="de-DE" sz="2800" u="sng" dirty="0" smtClean="0">
                <a:latin typeface="Times New Roman" pitchFamily="18" charset="0"/>
                <a:cs typeface="Times New Roman" pitchFamily="18" charset="0"/>
              </a:rPr>
              <a:t>Satzgliedstellung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!!!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Tauschen Sie die Karten mit der zweiten Gruppe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Lesen Sie jetzt die Fragen laut und Ihre Mitschüler sollen antworten – schön und ausführlich!!!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indent="-51435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Doma\AppData\Local\Microsoft\Windows\Temporary Internet Files\Content.IE5\4YCRGOOP\MC9003590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1" y="4357694"/>
            <a:ext cx="1896971" cy="1567396"/>
          </a:xfrm>
          <a:prstGeom prst="rect">
            <a:avLst/>
          </a:prstGeom>
          <a:noFill/>
        </p:spPr>
      </p:pic>
      <p:pic>
        <p:nvPicPr>
          <p:cNvPr id="1029" name="Picture 5" descr="C:\Users\Doma\AppData\Local\Microsoft\Windows\Temporary Internet Files\Content.IE5\4YCRGOOP\MC9003610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286256"/>
            <a:ext cx="1811426" cy="1738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Perfekt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Übung 2: Was passt zusammen?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denken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fernsehen 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lesen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schreiben 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singen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		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C		D</a:t>
            </a:r>
          </a:p>
          <a:p>
            <a:endParaRPr lang="cs-CZ" dirty="0" smtClean="0"/>
          </a:p>
          <a:p>
            <a:endParaRPr lang="cs-CZ" dirty="0" smtClean="0"/>
          </a:p>
          <a:p>
            <a:pPr lvl="2">
              <a:buNone/>
            </a:pPr>
            <a:r>
              <a:rPr lang="cs-CZ" sz="2800" dirty="0" smtClean="0"/>
              <a:t>    E</a:t>
            </a:r>
          </a:p>
          <a:p>
            <a:endParaRPr lang="cs-CZ" dirty="0" smtClean="0"/>
          </a:p>
          <a:p>
            <a:endParaRPr lang="cs-CZ" dirty="0" smtClean="0"/>
          </a:p>
          <a:p>
            <a:pPr lvl="3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Doma\AppData\Local\Microsoft\Windows\Temporary Internet Files\Content.IE5\PBHJYL2J\MC9002327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571612"/>
            <a:ext cx="953161" cy="1507841"/>
          </a:xfrm>
          <a:prstGeom prst="rect">
            <a:avLst/>
          </a:prstGeom>
          <a:noFill/>
        </p:spPr>
      </p:pic>
      <p:pic>
        <p:nvPicPr>
          <p:cNvPr id="4100" name="Picture 4" descr="C:\Users\Doma\AppData\Local\Microsoft\Windows\Temporary Internet Files\Content.IE5\TZ325UWD\MC9003973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714488"/>
            <a:ext cx="1092094" cy="1285884"/>
          </a:xfrm>
          <a:prstGeom prst="rect">
            <a:avLst/>
          </a:prstGeom>
          <a:noFill/>
        </p:spPr>
      </p:pic>
      <p:pic>
        <p:nvPicPr>
          <p:cNvPr id="4101" name="Picture 5" descr="C:\Users\Doma\AppData\Local\Microsoft\Windows\Temporary Internet Files\Content.IE5\APBT659C\MC9003608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3214686"/>
            <a:ext cx="1378894" cy="1500198"/>
          </a:xfrm>
          <a:prstGeom prst="rect">
            <a:avLst/>
          </a:prstGeom>
          <a:noFill/>
        </p:spPr>
      </p:pic>
      <p:pic>
        <p:nvPicPr>
          <p:cNvPr id="4103" name="Picture 7" descr="C:\Users\Doma\AppData\Local\Microsoft\Windows\Temporary Internet Files\Content.IE5\IECUKICW\MC90008897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3286124"/>
            <a:ext cx="990755" cy="1428760"/>
          </a:xfrm>
          <a:prstGeom prst="rect">
            <a:avLst/>
          </a:prstGeom>
          <a:noFill/>
        </p:spPr>
      </p:pic>
      <p:pic>
        <p:nvPicPr>
          <p:cNvPr id="4104" name="Picture 8" descr="C:\Users\Doma\AppData\Local\Microsoft\Windows\Temporary Internet Files\Content.IE5\IECUKICW\MC90002444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46" y="4500570"/>
            <a:ext cx="1775084" cy="1579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Perfekt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186238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Kontrolle 2: Was passt zusammen?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enken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C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sehen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E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esen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B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schreiben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D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singen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A</a:t>
            </a:r>
          </a:p>
          <a:p>
            <a:pPr marL="514350" indent="-51435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Hausaufgabe: Bilden Sie 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ätze mit diesen Verben – IM PERFEKT! Die Formen finden Sie in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einer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oben genannten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iste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A		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C		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2">
              <a:buNone/>
            </a:pPr>
            <a:r>
              <a:rPr lang="cs-CZ" sz="2800" dirty="0" smtClean="0"/>
              <a:t>    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3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Doma\AppData\Local\Microsoft\Windows\Temporary Internet Files\Content.IE5\PBHJYL2J\MC9002327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571612"/>
            <a:ext cx="953161" cy="1507841"/>
          </a:xfrm>
          <a:prstGeom prst="rect">
            <a:avLst/>
          </a:prstGeom>
          <a:noFill/>
        </p:spPr>
      </p:pic>
      <p:pic>
        <p:nvPicPr>
          <p:cNvPr id="4100" name="Picture 4" descr="C:\Users\Doma\AppData\Local\Microsoft\Windows\Temporary Internet Files\Content.IE5\TZ325UWD\MC9003973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714488"/>
            <a:ext cx="1092094" cy="1285884"/>
          </a:xfrm>
          <a:prstGeom prst="rect">
            <a:avLst/>
          </a:prstGeom>
          <a:noFill/>
        </p:spPr>
      </p:pic>
      <p:pic>
        <p:nvPicPr>
          <p:cNvPr id="4103" name="Picture 7" descr="C:\Users\Doma\AppData\Local\Microsoft\Windows\Temporary Internet Files\Content.IE5\IECUKICW\MC90008897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3286124"/>
            <a:ext cx="990755" cy="1428760"/>
          </a:xfrm>
          <a:prstGeom prst="rect">
            <a:avLst/>
          </a:prstGeom>
          <a:noFill/>
        </p:spPr>
      </p:pic>
      <p:pic>
        <p:nvPicPr>
          <p:cNvPr id="4104" name="Picture 8" descr="C:\Users\Doma\AppData\Local\Microsoft\Windows\Temporary Internet Files\Content.IE5\IECUKICW\MC9000244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4500570"/>
            <a:ext cx="1775084" cy="1579213"/>
          </a:xfrm>
          <a:prstGeom prst="rect">
            <a:avLst/>
          </a:prstGeom>
          <a:noFill/>
        </p:spPr>
      </p:pic>
      <p:pic>
        <p:nvPicPr>
          <p:cNvPr id="5122" name="Picture 2" descr="C:\Users\Doma\AppData\Local\Microsoft\Windows\Temporary Internet Files\Content.IE5\ZB1D629K\MC90036082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3357562"/>
            <a:ext cx="1427698" cy="13582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64015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snímcích  3, 6,  8 – 10 použity z galerie 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Klipart [cit.17.03.2013]. Dostupné pod licencí Microsoft Office 2007: &lt;</a:t>
            </a:r>
            <a:r>
              <a:rPr lang="cs-CZ" sz="20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http://wsg.by.lo-net2.de/wbues/Deutsch%20Verben.pdf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[cit.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17.03.2013</a:t>
            </a:r>
            <a:r>
              <a:rPr lang="en-US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]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http://kubu.wz.cz/lng/de/irregular-verbs.php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[cit.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17.03.2013</a:t>
            </a:r>
            <a:r>
              <a:rPr lang="en-US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Německo: Hueber, 2009, ISBN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978-3-19-001659-4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Archiv autorky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312</TotalTime>
  <Words>737</Words>
  <Application>Microsoft Office PowerPoint</Application>
  <PresentationFormat>Předvádění na obrazovce (4:3)</PresentationFormat>
  <Paragraphs>174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Anotace </vt:lpstr>
      <vt:lpstr>Perfekt II. Unregelmäßige Verben  </vt:lpstr>
      <vt:lpstr> Perfektum pravidelných sloves  Připomeňme si základní pravidla.</vt:lpstr>
      <vt:lpstr>Perfekt  Srovnejte tvary příčestí u sloves pravidelných a nepravidelných a najděte dva rozdíly (kmenová samohláska, přípona). V čem se naopak slovesa shodují?</vt:lpstr>
      <vt:lpstr>  Perfekt Übung 1: Finden Sie im Text die unregelmäßigen Partizipien, unterstreichen Sie sie und schreiben Sie die Verbformen (Infinitiv, Präsens, Partizip) ins Heft</vt:lpstr>
      <vt:lpstr>Perfekt Kontrolle 1. Vergleichen Sie. </vt:lpstr>
      <vt:lpstr>Perfekt  Wir bereiten jetzt kurze Minidialoge vor.</vt:lpstr>
      <vt:lpstr>Perfekt</vt:lpstr>
      <vt:lpstr>Perfekt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Doma</cp:lastModifiedBy>
  <cp:revision>36</cp:revision>
  <dcterms:created xsi:type="dcterms:W3CDTF">2013-03-11T13:33:15Z</dcterms:created>
  <dcterms:modified xsi:type="dcterms:W3CDTF">2013-08-07T19:40:24Z</dcterms:modified>
</cp:coreProperties>
</file>