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handoutMasterIdLst>
    <p:handoutMasterId r:id="rId14"/>
  </p:handoutMasterIdLst>
  <p:sldIdLst>
    <p:sldId id="257" r:id="rId2"/>
    <p:sldId id="258" r:id="rId3"/>
    <p:sldId id="256" r:id="rId4"/>
    <p:sldId id="259" r:id="rId5"/>
    <p:sldId id="260" r:id="rId6"/>
    <p:sldId id="261" r:id="rId7"/>
    <p:sldId id="264" r:id="rId8"/>
    <p:sldId id="267" r:id="rId9"/>
    <p:sldId id="265" r:id="rId10"/>
    <p:sldId id="266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81" d="100"/>
          <a:sy n="81" d="100"/>
        </p:scale>
        <p:origin x="-1848" y="-6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150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B4BF2C-7A1D-4C99-8105-0651CE46416C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AC55F0-2BFE-4D85-A51A-89A539D6B10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56966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4AE0E0-FB3A-45C9-AEA2-A19B03BBC12D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04C9C5-0D20-4276-B5F8-56FA67C99D6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8418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04C9C5-0D20-4276-B5F8-56FA67C99D64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7638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119442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PhDr. Eva Fučilová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VY_32_INOVACE_09A_</a:t>
                      </a:r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11_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Konjunktionen</a:t>
                      </a:r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_I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Jazyková kompetence v němčině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</a:t>
                      </a:r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.0</a:t>
                      </a:r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4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algn="just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Tento materiál byl vytvořen pro žáky prvních dvou ročníků šestiletého gymnázia, studující německý jazyk na úrovni A2 CEFR, a to jako část jedné vyučovací hodiny v rozsahu cca 20 minut. </a:t>
            </a:r>
          </a:p>
          <a:p>
            <a:pPr algn="just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Materiál slouží pro výklad a interaktivní procvičování na téma spojky, a to spojky souřadící</a:t>
            </a:r>
            <a:r>
              <a:rPr lang="de-DE" sz="4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Navazuje na dosavadní znalosti o spojkách, po nichž následuje přímý slovosled</a:t>
            </a:r>
            <a:r>
              <a:rPr lang="de-DE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(úvodní cvičení před výkladem)</a:t>
            </a:r>
            <a:r>
              <a:rPr lang="de-DE" sz="4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v prezentaci je systém těchto spojek rozšířen o další dvě. </a:t>
            </a:r>
          </a:p>
          <a:p>
            <a:pPr algn="just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Cílem je naučit se užívat pravidlo o přímém slovosledu po spojkách denn a sondern, a to i v samostatně tvořených odpovědích.</a:t>
            </a:r>
          </a:p>
          <a:p>
            <a:pPr algn="just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Metodické pokyny: Žáci postupují dle pokynů uvedených v prezentaci. K práci využívají svůj sešit pro poznámky a řešení úloh zapisují na tabuli elektronickým perem</a:t>
            </a:r>
            <a:r>
              <a:rPr lang="de-DE" sz="4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správné řešení </a:t>
            </a:r>
            <a:r>
              <a:rPr lang="de-DE" sz="44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uvedeno v prezentaci hned na následujícím snímku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buNone/>
            </a:pPr>
            <a:r>
              <a:rPr lang="cs-CZ" sz="4200" dirty="0" smtClean="0">
                <a:latin typeface="Times New Roman" pitchFamily="18" charset="0"/>
                <a:cs typeface="Times New Roman" pitchFamily="18" charset="0"/>
              </a:rPr>
              <a:t>Materiál je určen k interaktivní výuce.</a:t>
            </a:r>
          </a:p>
          <a:p>
            <a:pPr algn="just">
              <a:buNone/>
            </a:pPr>
            <a:endParaRPr lang="cs-CZ" sz="4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Pozn. Ve výkladu je pro lepší pochopení použit mateřský jazyk, zatímco při procvičování jazyk německý.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7465352" cy="22098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sz="5300" b="1" dirty="0" smtClean="0"/>
              <a:t>Konjunktionen IA</a:t>
            </a:r>
            <a:r>
              <a:rPr lang="cs-CZ" sz="5300" b="1" dirty="0"/>
              <a:t/>
            </a:r>
            <a:br>
              <a:rPr lang="cs-CZ" sz="5300" b="1" dirty="0"/>
            </a:br>
            <a:endParaRPr lang="cs-CZ" sz="53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819400"/>
            <a:ext cx="7533480" cy="3681434"/>
          </a:xfrm>
        </p:spPr>
        <p:txBody>
          <a:bodyPr>
            <a:normAutofit/>
          </a:bodyPr>
          <a:lstStyle/>
          <a:p>
            <a:pPr algn="l"/>
            <a:r>
              <a:rPr lang="cs-CZ" sz="4400" b="1" dirty="0" smtClean="0"/>
              <a:t>Grammatik mit Spa</a:t>
            </a:r>
            <a:r>
              <a:rPr lang="de-DE" sz="4400" b="1" dirty="0" smtClean="0"/>
              <a:t>ß</a:t>
            </a:r>
            <a:endParaRPr lang="cs-CZ" sz="4400" b="1" dirty="0"/>
          </a:p>
        </p:txBody>
      </p:sp>
      <p:pic>
        <p:nvPicPr>
          <p:cNvPr id="4" name="Picture 2" descr="C:\Users\Doma\AppData\Local\Microsoft\Windows\Temporary Internet Files\Content.IE5\ZB1D629K\MC9004404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40152" y="2813587"/>
            <a:ext cx="2428892" cy="32460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Konjunktionen IA</a:t>
            </a:r>
            <a:br>
              <a:rPr lang="cs-CZ" dirty="0" smtClean="0"/>
            </a:br>
            <a:r>
              <a:rPr lang="de-DE" dirty="0" smtClean="0"/>
              <a:t>H</a:t>
            </a:r>
            <a:r>
              <a:rPr lang="cs-CZ" sz="3600" dirty="0" smtClean="0"/>
              <a:t>autps</a:t>
            </a:r>
            <a:r>
              <a:rPr lang="de-DE" sz="3600" dirty="0" smtClean="0"/>
              <a:t>ätze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de-DE" sz="2800" dirty="0" smtClean="0"/>
              <a:t>Ü</a:t>
            </a:r>
            <a:r>
              <a:rPr lang="cs-CZ" sz="2800" dirty="0" smtClean="0"/>
              <a:t>BUNG</a:t>
            </a:r>
            <a:r>
              <a:rPr lang="de-DE" sz="2800" dirty="0" smtClean="0"/>
              <a:t> 1</a:t>
            </a:r>
            <a:r>
              <a:rPr lang="cs-CZ" sz="2800" dirty="0" smtClean="0"/>
              <a:t> – WIR WIEDERHOLEN</a:t>
            </a:r>
            <a:r>
              <a:rPr lang="de-DE" sz="2800" dirty="0" smtClean="0"/>
              <a:t>:</a:t>
            </a:r>
          </a:p>
          <a:p>
            <a:pPr marL="514350" indent="-514350">
              <a:buNone/>
            </a:pPr>
            <a:r>
              <a:rPr lang="de-DE" sz="2800" dirty="0" smtClean="0"/>
              <a:t>Ergänzen Sie in die folgenden Sätze</a:t>
            </a:r>
            <a:r>
              <a:rPr lang="cs-CZ" sz="2800" dirty="0" smtClean="0"/>
              <a:t> eine </a:t>
            </a:r>
            <a:r>
              <a:rPr lang="de-DE" sz="2800" dirty="0" smtClean="0"/>
              <a:t>der </a:t>
            </a:r>
            <a:r>
              <a:rPr lang="cs-CZ" sz="2800" dirty="0" smtClean="0"/>
              <a:t>Konjunktion</a:t>
            </a:r>
            <a:r>
              <a:rPr lang="de-DE" sz="2800" dirty="0" smtClean="0"/>
              <a:t>en </a:t>
            </a:r>
            <a:r>
              <a:rPr lang="de-DE" sz="2800" b="1" i="1" dirty="0" smtClean="0"/>
              <a:t>aber, oder, und</a:t>
            </a:r>
            <a:r>
              <a:rPr lang="cs-CZ" sz="2800" dirty="0" smtClean="0"/>
              <a:t>:</a:t>
            </a:r>
          </a:p>
          <a:p>
            <a:pPr marL="514350" indent="-514350">
              <a:buAutoNum type="alphaLcParenR"/>
            </a:pPr>
            <a:r>
              <a:rPr lang="de-DE" sz="2800" dirty="0" smtClean="0"/>
              <a:t>Ich möchte im Juli einen Sprachkurs besuchen …</a:t>
            </a:r>
            <a:r>
              <a:rPr lang="cs-CZ" sz="2800" dirty="0" smtClean="0"/>
              <a:t>..</a:t>
            </a:r>
            <a:r>
              <a:rPr lang="de-DE" sz="2800" dirty="0" smtClean="0"/>
              <a:t> meine Schwester möchte mitmachen.</a:t>
            </a:r>
          </a:p>
          <a:p>
            <a:pPr marL="514350" indent="-514350">
              <a:buAutoNum type="alphaLcParenR"/>
            </a:pPr>
            <a:r>
              <a:rPr lang="de-DE" sz="2800" dirty="0" smtClean="0"/>
              <a:t>Sie will mit mir nach England fahren, …</a:t>
            </a:r>
            <a:r>
              <a:rPr lang="cs-CZ" sz="2800" dirty="0" smtClean="0"/>
              <a:t>..</a:t>
            </a:r>
            <a:r>
              <a:rPr lang="de-DE" sz="2800" dirty="0" smtClean="0"/>
              <a:t> ich will es nicht.</a:t>
            </a:r>
          </a:p>
          <a:p>
            <a:pPr marL="514350" indent="-514350">
              <a:buAutoNum type="alphaLcParenR"/>
            </a:pPr>
            <a:r>
              <a:rPr lang="de-DE" sz="2800" dirty="0" smtClean="0"/>
              <a:t>Was meinen Sie? Soll ich sie mitnehmen …</a:t>
            </a:r>
            <a:r>
              <a:rPr lang="cs-CZ" sz="2800" dirty="0" smtClean="0"/>
              <a:t>..</a:t>
            </a:r>
            <a:r>
              <a:rPr lang="de-DE" sz="2800" dirty="0" smtClean="0"/>
              <a:t> soll ich das nicht machen?</a:t>
            </a:r>
            <a:endParaRPr lang="cs-CZ" sz="2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87666033"/>
              </p:ext>
            </p:extLst>
          </p:nvPr>
        </p:nvGraphicFramePr>
        <p:xfrm>
          <a:off x="1547664" y="5589240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Konjunktionen IA</a:t>
            </a:r>
            <a:r>
              <a:rPr lang="cs-CZ" dirty="0"/>
              <a:t/>
            </a:r>
            <a:br>
              <a:rPr lang="cs-CZ" dirty="0"/>
            </a:br>
            <a:r>
              <a:rPr lang="de-DE" dirty="0"/>
              <a:t>H</a:t>
            </a:r>
            <a:r>
              <a:rPr lang="cs-CZ" sz="3600" dirty="0"/>
              <a:t>autps</a:t>
            </a:r>
            <a:r>
              <a:rPr lang="de-DE" sz="3600" dirty="0"/>
              <a:t>ätze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de-DE" sz="3000" dirty="0" smtClean="0"/>
              <a:t>K</a:t>
            </a:r>
            <a:r>
              <a:rPr lang="cs-CZ" sz="3000" dirty="0" smtClean="0"/>
              <a:t>ONTROLLE </a:t>
            </a:r>
            <a:r>
              <a:rPr lang="de-DE" sz="3000" dirty="0" smtClean="0"/>
              <a:t> Ü</a:t>
            </a:r>
            <a:r>
              <a:rPr lang="cs-CZ" sz="3000" dirty="0" smtClean="0"/>
              <a:t>BUNG</a:t>
            </a:r>
            <a:r>
              <a:rPr lang="de-DE" sz="3000" dirty="0" smtClean="0"/>
              <a:t> 1:</a:t>
            </a:r>
          </a:p>
          <a:p>
            <a:pPr marL="514350" indent="-514350">
              <a:buAutoNum type="alphaLcParenR"/>
            </a:pPr>
            <a:r>
              <a:rPr lang="de-DE" sz="3000" dirty="0" smtClean="0"/>
              <a:t>Ich möchte im Juli einen Sprachkurs besuchen </a:t>
            </a:r>
            <a:r>
              <a:rPr lang="de-DE" sz="3000" b="1" dirty="0" smtClean="0"/>
              <a:t>UND</a:t>
            </a:r>
            <a:r>
              <a:rPr lang="de-DE" sz="3000" dirty="0" smtClean="0"/>
              <a:t> meine Schwester möchte mitmachen.</a:t>
            </a:r>
          </a:p>
          <a:p>
            <a:pPr marL="514350" indent="-514350">
              <a:buAutoNum type="alphaLcParenR"/>
            </a:pPr>
            <a:r>
              <a:rPr lang="de-DE" sz="3000" dirty="0" smtClean="0"/>
              <a:t>Sie will mit mir nach England fahren, </a:t>
            </a:r>
            <a:r>
              <a:rPr lang="de-DE" sz="3000" b="1" dirty="0" smtClean="0"/>
              <a:t>ABER</a:t>
            </a:r>
            <a:r>
              <a:rPr lang="de-DE" sz="3000" dirty="0" smtClean="0"/>
              <a:t> ich will es nicht.</a:t>
            </a:r>
          </a:p>
          <a:p>
            <a:pPr marL="514350" indent="-514350">
              <a:buAutoNum type="alphaLcParenR"/>
            </a:pPr>
            <a:r>
              <a:rPr lang="de-DE" sz="3000" dirty="0" smtClean="0"/>
              <a:t>Was meinen Sie? Soll ich sie mitnehmen </a:t>
            </a:r>
            <a:r>
              <a:rPr lang="de-DE" sz="3000" b="1" dirty="0" smtClean="0"/>
              <a:t>ODER</a:t>
            </a:r>
            <a:r>
              <a:rPr lang="de-DE" sz="3000" dirty="0" smtClean="0"/>
              <a:t> soll ich das nicht machen?</a:t>
            </a:r>
            <a:endParaRPr lang="cs-CZ" sz="30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42012069"/>
              </p:ext>
            </p:extLst>
          </p:nvPr>
        </p:nvGraphicFramePr>
        <p:xfrm>
          <a:off x="755576" y="5301208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a)  und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b) aber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c) oder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8" name="Picture 4" descr="emoce,emotikony,gesta,obli&amp;ccaron;eje,OK,palce,palce nahoru,schválení,symboly,úsm&amp;ecaron;v,usm&amp;ecaron;vavá tvá&amp;rcaron;,usm&amp;ecaron;vavé tvá&amp;rcaron;e,úsm&amp;ecaron;vy,veselé obli&amp;ccaron;eje,výraz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4500570"/>
            <a:ext cx="1700190" cy="17001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Konjunktionen IA</a:t>
            </a:r>
            <a:r>
              <a:rPr lang="cs-CZ" dirty="0"/>
              <a:t/>
            </a:r>
            <a:br>
              <a:rPr lang="cs-CZ" dirty="0"/>
            </a:br>
            <a:r>
              <a:rPr lang="de-DE" dirty="0"/>
              <a:t>H</a:t>
            </a:r>
            <a:r>
              <a:rPr lang="cs-CZ" sz="3600" dirty="0"/>
              <a:t>autps</a:t>
            </a:r>
            <a:r>
              <a:rPr lang="de-DE" sz="3600" dirty="0"/>
              <a:t>ätze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IA. Spojky souřadící – přímý pořádek slov</a:t>
            </a:r>
          </a:p>
          <a:p>
            <a:pPr>
              <a:buNone/>
            </a:pPr>
            <a:r>
              <a:rPr lang="cs-CZ" sz="4500" dirty="0" smtClean="0">
                <a:solidFill>
                  <a:srgbClr val="FFFF00"/>
                </a:solidFill>
              </a:rPr>
              <a:t>aber - denn - oder – sondern – und</a:t>
            </a:r>
          </a:p>
          <a:p>
            <a:pPr>
              <a:buNone/>
            </a:pPr>
            <a:endParaRPr lang="cs-CZ" sz="28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Ich </a:t>
            </a:r>
            <a:r>
              <a:rPr lang="de-DE" sz="2800" dirty="0" smtClean="0">
                <a:solidFill>
                  <a:srgbClr val="FFFF00"/>
                </a:solidFill>
              </a:rPr>
              <a:t>mag</a:t>
            </a:r>
            <a:r>
              <a:rPr lang="cs-CZ" sz="2800" dirty="0" smtClean="0">
                <a:solidFill>
                  <a:srgbClr val="FFFF00"/>
                </a:solidFill>
              </a:rPr>
              <a:t> </a:t>
            </a:r>
            <a:r>
              <a:rPr lang="de-DE" sz="2800" dirty="0" smtClean="0">
                <a:solidFill>
                  <a:srgbClr val="FFFF00"/>
                </a:solidFill>
              </a:rPr>
              <a:t>Gemüse, aber ich esse keinen Salat.</a:t>
            </a:r>
          </a:p>
          <a:p>
            <a:pPr>
              <a:buNone/>
            </a:pPr>
            <a:r>
              <a:rPr lang="de-DE" sz="2800" dirty="0" smtClean="0">
                <a:solidFill>
                  <a:srgbClr val="FFFF00"/>
                </a:solidFill>
              </a:rPr>
              <a:t>					</a:t>
            </a:r>
          </a:p>
          <a:p>
            <a:pPr>
              <a:buNone/>
            </a:pPr>
            <a:r>
              <a:rPr lang="de-DE" sz="2800" dirty="0" smtClean="0">
                <a:solidFill>
                  <a:srgbClr val="FFFF00"/>
                </a:solidFill>
              </a:rPr>
              <a:t>Ich mag Gemüse, aber den Gemüsesalat esse ich nicht.</a:t>
            </a:r>
            <a:endParaRPr lang="cs-CZ" sz="2800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* </a:t>
            </a:r>
            <a:r>
              <a:rPr lang="cs-CZ" sz="2400" u="sng" dirty="0" smtClean="0">
                <a:solidFill>
                  <a:srgbClr val="FFFF00"/>
                </a:solidFill>
              </a:rPr>
              <a:t>Das Thema</a:t>
            </a:r>
            <a:r>
              <a:rPr lang="cs-CZ" sz="2400" dirty="0" smtClean="0">
                <a:solidFill>
                  <a:srgbClr val="FFFF00"/>
                </a:solidFill>
              </a:rPr>
              <a:t> finde </a:t>
            </a:r>
            <a:r>
              <a:rPr lang="cs-CZ" sz="2400" b="1" dirty="0" smtClean="0">
                <a:solidFill>
                  <a:srgbClr val="FFFF00"/>
                </a:solidFill>
              </a:rPr>
              <a:t>ich</a:t>
            </a:r>
            <a:r>
              <a:rPr lang="cs-CZ" sz="2400" dirty="0" smtClean="0">
                <a:solidFill>
                  <a:srgbClr val="FFFF00"/>
                </a:solidFill>
              </a:rPr>
              <a:t> super, aber </a:t>
            </a:r>
            <a:r>
              <a:rPr lang="cs-CZ" sz="2400" b="1" u="sng" dirty="0" smtClean="0">
                <a:solidFill>
                  <a:srgbClr val="FFFF00"/>
                </a:solidFill>
              </a:rPr>
              <a:t>ich</a:t>
            </a:r>
            <a:r>
              <a:rPr lang="cs-CZ" sz="2400" dirty="0" smtClean="0">
                <a:solidFill>
                  <a:srgbClr val="FFFF00"/>
                </a:solidFill>
              </a:rPr>
              <a:t> kann es nicht vorbereiten.</a:t>
            </a:r>
          </a:p>
          <a:p>
            <a:pPr>
              <a:buNone/>
            </a:pPr>
            <a:endParaRPr lang="cs-CZ" sz="4500" dirty="0">
              <a:solidFill>
                <a:srgbClr val="FFFF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786049" y="3786190"/>
          <a:ext cx="4071967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256"/>
                <a:gridCol w="642942"/>
                <a:gridCol w="714380"/>
                <a:gridCol w="1857389"/>
              </a:tblGrid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s</a:t>
                      </a:r>
                      <a:r>
                        <a:rPr lang="de-DE" dirty="0" smtClean="0"/>
                        <a:t>pojka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další</a:t>
                      </a:r>
                      <a:r>
                        <a:rPr lang="cs-CZ" baseline="0" dirty="0" smtClean="0"/>
                        <a:t> větné členy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786050" y="4643446"/>
          <a:ext cx="557216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256"/>
                <a:gridCol w="2643206"/>
                <a:gridCol w="642942"/>
                <a:gridCol w="714380"/>
                <a:gridCol w="714380"/>
              </a:tblGrid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s</a:t>
                      </a:r>
                      <a:r>
                        <a:rPr lang="de-DE" dirty="0" smtClean="0"/>
                        <a:t>pojka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větný člen (VČ)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VČ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5" descr="C:\Users\Doma\AppData\Local\Microsoft\Windows\Temporary Internet Files\Content.IE5\FL82619Z\MC90021659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3" y="2114092"/>
            <a:ext cx="659967" cy="743403"/>
          </a:xfrm>
          <a:prstGeom prst="rect">
            <a:avLst/>
          </a:prstGeom>
          <a:noFill/>
        </p:spPr>
      </p:pic>
      <p:pic>
        <p:nvPicPr>
          <p:cNvPr id="13" name="Picture 6" descr="C:\Users\Doma\AppData\Local\Microsoft\Windows\Temporary Internet Files\Content.IE5\XC1G09N2\MC90044039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2071678"/>
            <a:ext cx="1285884" cy="128588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Konjunktionen IA</a:t>
            </a:r>
            <a:r>
              <a:rPr lang="cs-CZ" dirty="0"/>
              <a:t/>
            </a:r>
            <a:br>
              <a:rPr lang="cs-CZ" dirty="0"/>
            </a:br>
            <a:r>
              <a:rPr lang="de-DE" dirty="0"/>
              <a:t>H</a:t>
            </a:r>
            <a:r>
              <a:rPr lang="cs-CZ" sz="3600" dirty="0"/>
              <a:t>autps</a:t>
            </a:r>
            <a:r>
              <a:rPr lang="de-DE" sz="3600" dirty="0"/>
              <a:t>ätze </a:t>
            </a:r>
            <a:endParaRPr lang="cs-CZ" sz="36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 smtClean="0"/>
              <a:t>Übung 2 - </a:t>
            </a:r>
            <a:r>
              <a:rPr lang="cs-CZ" dirty="0" smtClean="0"/>
              <a:t>Verbinden Sie</a:t>
            </a:r>
            <a:r>
              <a:rPr lang="de-DE" dirty="0" smtClean="0"/>
              <a:t>:</a:t>
            </a:r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Was passt zusammen?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457200" indent="-457200">
              <a:buClr>
                <a:schemeClr val="tx1">
                  <a:lumMod val="95000"/>
                </a:schemeClr>
              </a:buClr>
              <a:buNone/>
            </a:pPr>
            <a:endParaRPr lang="de-DE" dirty="0" smtClean="0"/>
          </a:p>
          <a:p>
            <a:pPr marL="457200" indent="-457200">
              <a:buClr>
                <a:schemeClr val="tx1">
                  <a:lumMod val="95000"/>
                </a:schemeClr>
              </a:buClr>
              <a:buFont typeface="+mj-lt"/>
              <a:buAutoNum type="arabicPeriod"/>
            </a:pPr>
            <a:r>
              <a:rPr lang="cs-CZ" dirty="0" smtClean="0"/>
              <a:t>Sebastian f</a:t>
            </a:r>
            <a:r>
              <a:rPr lang="de-DE" dirty="0" smtClean="0"/>
              <a:t>ährt nach Österreich,</a:t>
            </a:r>
          </a:p>
          <a:p>
            <a:pPr marL="457200" indent="-457200">
              <a:buClr>
                <a:schemeClr val="tx1">
                  <a:lumMod val="95000"/>
                </a:schemeClr>
              </a:buClr>
              <a:buFont typeface="+mj-lt"/>
              <a:buAutoNum type="arabicPeriod"/>
            </a:pPr>
            <a:r>
              <a:rPr lang="de-DE" dirty="0" smtClean="0"/>
              <a:t>Luise lernt Fremdsprachen, </a:t>
            </a:r>
          </a:p>
          <a:p>
            <a:pPr marL="457200" indent="-457200">
              <a:buClr>
                <a:schemeClr val="tx1">
                  <a:lumMod val="95000"/>
                </a:schemeClr>
              </a:buClr>
              <a:buFont typeface="+mj-lt"/>
              <a:buAutoNum type="arabicPeriod"/>
            </a:pPr>
            <a:r>
              <a:rPr lang="de-DE" dirty="0" smtClean="0"/>
              <a:t>Ich möchte Französisch lernen,</a:t>
            </a:r>
          </a:p>
          <a:p>
            <a:pPr marL="457200" indent="-457200">
              <a:buClr>
                <a:schemeClr val="tx1">
                  <a:lumMod val="95000"/>
                </a:schemeClr>
              </a:buClr>
              <a:buFont typeface="+mj-lt"/>
              <a:buAutoNum type="arabicPeriod"/>
            </a:pPr>
            <a:r>
              <a:rPr lang="de-DE" dirty="0" smtClean="0"/>
              <a:t>Im Mai besucht er nicht nur seine Freunde in den USA </a:t>
            </a:r>
          </a:p>
          <a:p>
            <a:pPr marL="457200" indent="-457200">
              <a:buClr>
                <a:schemeClr val="tx1">
                  <a:lumMod val="95000"/>
                </a:schemeClr>
              </a:buClr>
              <a:buFont typeface="+mj-lt"/>
              <a:buAutoNum type="arabicPeriod"/>
            </a:pPr>
            <a:r>
              <a:rPr lang="de-DE" dirty="0" smtClean="0"/>
              <a:t>Ich finde einen Aufenthalt im Ausland wichtig,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457200" indent="-457200">
              <a:buClr>
                <a:schemeClr val="tx1"/>
              </a:buClr>
              <a:buFont typeface="+mj-lt"/>
              <a:buAutoNum type="alphaUcPeriod"/>
            </a:pPr>
            <a:r>
              <a:rPr lang="de-DE" u="sng" dirty="0" smtClean="0"/>
              <a:t>denn</a:t>
            </a:r>
            <a:r>
              <a:rPr lang="de-DE" dirty="0" smtClean="0"/>
              <a:t> sie mag reisen sehr gern.</a:t>
            </a:r>
          </a:p>
          <a:p>
            <a:pPr marL="457200" indent="-457200">
              <a:buClr>
                <a:schemeClr val="tx1"/>
              </a:buClr>
              <a:buFont typeface="+mj-lt"/>
              <a:buAutoNum type="alphaUcPeriod"/>
            </a:pPr>
            <a:r>
              <a:rPr lang="de-DE" u="sng" dirty="0" smtClean="0"/>
              <a:t>sondern </a:t>
            </a:r>
            <a:r>
              <a:rPr lang="de-DE" dirty="0" smtClean="0"/>
              <a:t>er verbringt noch ein paar Tage in der Karibik.</a:t>
            </a:r>
          </a:p>
          <a:p>
            <a:pPr marL="457200" indent="-457200">
              <a:buClr>
                <a:schemeClr val="tx1"/>
              </a:buClr>
              <a:buFont typeface="+mj-lt"/>
              <a:buAutoNum type="alphaUcPeriod"/>
            </a:pPr>
            <a:r>
              <a:rPr lang="de-DE" u="sng" dirty="0" smtClean="0"/>
              <a:t>denn</a:t>
            </a:r>
            <a:r>
              <a:rPr lang="de-DE" dirty="0" smtClean="0"/>
              <a:t> er möchte gerne Wien, Salzburg und Innsbruck besuchen.</a:t>
            </a:r>
          </a:p>
          <a:p>
            <a:pPr marL="457200" indent="-457200">
              <a:buClr>
                <a:schemeClr val="tx1"/>
              </a:buClr>
              <a:buFont typeface="+mj-lt"/>
              <a:buAutoNum type="alphaUcPeriod"/>
            </a:pPr>
            <a:r>
              <a:rPr lang="de-DE" u="sng" dirty="0" smtClean="0"/>
              <a:t>denn</a:t>
            </a:r>
            <a:r>
              <a:rPr lang="de-DE" dirty="0" smtClean="0"/>
              <a:t> die Fremdsprache lernt man so am besten.</a:t>
            </a:r>
          </a:p>
          <a:p>
            <a:pPr marL="457200" indent="-457200">
              <a:buClr>
                <a:schemeClr val="tx1"/>
              </a:buClr>
              <a:buFont typeface="+mj-lt"/>
              <a:buAutoNum type="alphaUcPeriod"/>
            </a:pPr>
            <a:r>
              <a:rPr lang="de-DE" u="sng" dirty="0" smtClean="0"/>
              <a:t>denn</a:t>
            </a:r>
            <a:r>
              <a:rPr lang="de-DE" dirty="0" smtClean="0"/>
              <a:t> ich möchte in Paris im August mit meinen Freunden einen Monat verbringen.</a:t>
            </a:r>
            <a:endParaRPr lang="cs-CZ" dirty="0"/>
          </a:p>
        </p:txBody>
      </p:sp>
      <p:pic>
        <p:nvPicPr>
          <p:cNvPr id="9" name="Picture 4" descr="C:\Users\Doma\AppData\Local\Microsoft\Windows\Temporary Internet Files\Content.IE5\IECUKICW\MC90035419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68" y="2071678"/>
            <a:ext cx="1000132" cy="938314"/>
          </a:xfrm>
          <a:prstGeom prst="rect">
            <a:avLst/>
          </a:prstGeom>
          <a:noFill/>
        </p:spPr>
      </p:pic>
      <p:pic>
        <p:nvPicPr>
          <p:cNvPr id="8" name="Picture 3" descr="C:\Users\Doma\AppData\Local\Microsoft\Windows\Temporary Internet Files\Content.IE5\QPPIK1X4\MC90012918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00430" y="2714620"/>
            <a:ext cx="714380" cy="5878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Konjunktionen IA</a:t>
            </a:r>
            <a:r>
              <a:rPr lang="cs-CZ" dirty="0"/>
              <a:t/>
            </a:r>
            <a:br>
              <a:rPr lang="cs-CZ" dirty="0"/>
            </a:br>
            <a:r>
              <a:rPr lang="de-DE" dirty="0"/>
              <a:t>H</a:t>
            </a:r>
            <a:r>
              <a:rPr lang="cs-CZ" sz="3600" dirty="0"/>
              <a:t>autps</a:t>
            </a:r>
            <a:r>
              <a:rPr lang="de-DE" sz="3600" dirty="0"/>
              <a:t>ätze </a:t>
            </a:r>
            <a:endParaRPr lang="cs-CZ" sz="36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 smtClean="0"/>
              <a:t>Kontrolle 2:</a:t>
            </a:r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de-DE" sz="2800" dirty="0" smtClean="0">
                <a:solidFill>
                  <a:srgbClr val="FFFF00"/>
                </a:solidFill>
              </a:rPr>
              <a:t>1C - 2A – 3E - 4B – 5D 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457200" indent="-457200">
              <a:buClr>
                <a:schemeClr val="tx1">
                  <a:lumMod val="95000"/>
                </a:schemeClr>
              </a:buClr>
              <a:buNone/>
            </a:pPr>
            <a:endParaRPr lang="de-DE" dirty="0" smtClean="0"/>
          </a:p>
          <a:p>
            <a:pPr marL="457200" indent="-457200">
              <a:buClr>
                <a:schemeClr val="tx1">
                  <a:lumMod val="95000"/>
                </a:schemeClr>
              </a:buClr>
              <a:buFont typeface="+mj-lt"/>
              <a:buAutoNum type="arabicPeriod"/>
            </a:pPr>
            <a:r>
              <a:rPr lang="cs-CZ" dirty="0" smtClean="0"/>
              <a:t>Sebastian f</a:t>
            </a:r>
            <a:r>
              <a:rPr lang="de-DE" dirty="0" smtClean="0"/>
              <a:t>ährt nach Österreich,</a:t>
            </a:r>
          </a:p>
          <a:p>
            <a:pPr marL="457200" indent="-457200">
              <a:buClr>
                <a:schemeClr val="tx1">
                  <a:lumMod val="95000"/>
                </a:schemeClr>
              </a:buClr>
              <a:buFont typeface="+mj-lt"/>
              <a:buAutoNum type="arabicPeriod"/>
            </a:pPr>
            <a:r>
              <a:rPr lang="de-DE" dirty="0" smtClean="0"/>
              <a:t>Luise lernt Fremdsprachen, </a:t>
            </a:r>
          </a:p>
          <a:p>
            <a:pPr marL="457200" indent="-457200">
              <a:buClr>
                <a:schemeClr val="tx1">
                  <a:lumMod val="95000"/>
                </a:schemeClr>
              </a:buClr>
              <a:buFont typeface="+mj-lt"/>
              <a:buAutoNum type="arabicPeriod"/>
            </a:pPr>
            <a:r>
              <a:rPr lang="de-DE" dirty="0" smtClean="0"/>
              <a:t>Ich möchte Französisch lernen,</a:t>
            </a:r>
          </a:p>
          <a:p>
            <a:pPr marL="457200" indent="-457200">
              <a:buClr>
                <a:schemeClr val="tx1">
                  <a:lumMod val="95000"/>
                </a:schemeClr>
              </a:buClr>
              <a:buFont typeface="+mj-lt"/>
              <a:buAutoNum type="arabicPeriod"/>
            </a:pPr>
            <a:r>
              <a:rPr lang="de-DE" dirty="0" smtClean="0"/>
              <a:t>Im Mai besucht er nicht nur seine Freunde in den USA,</a:t>
            </a:r>
          </a:p>
          <a:p>
            <a:pPr marL="457200" indent="-457200">
              <a:buClr>
                <a:schemeClr val="tx1">
                  <a:lumMod val="95000"/>
                </a:schemeClr>
              </a:buClr>
              <a:buFont typeface="+mj-lt"/>
              <a:buAutoNum type="arabicPeriod"/>
            </a:pPr>
            <a:r>
              <a:rPr lang="de-DE" dirty="0" smtClean="0"/>
              <a:t>Ich finde einen Aufenthalt im Ausland wichtig,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Clr>
                <a:schemeClr val="tx1"/>
              </a:buClr>
              <a:buFont typeface="+mj-lt"/>
              <a:buAutoNum type="alphaUcPeriod"/>
            </a:pPr>
            <a:r>
              <a:rPr lang="de-DE" u="sng" dirty="0" smtClean="0"/>
              <a:t>denn</a:t>
            </a:r>
            <a:r>
              <a:rPr lang="de-DE" dirty="0" smtClean="0"/>
              <a:t> sie mag das Reisen durch Europa sehr gern.</a:t>
            </a:r>
          </a:p>
          <a:p>
            <a:pPr marL="457200" indent="-457200">
              <a:buClr>
                <a:schemeClr val="tx1"/>
              </a:buClr>
              <a:buFont typeface="+mj-lt"/>
              <a:buAutoNum type="alphaUcPeriod"/>
            </a:pPr>
            <a:r>
              <a:rPr lang="de-DE" u="sng" dirty="0" smtClean="0"/>
              <a:t>sondern </a:t>
            </a:r>
            <a:r>
              <a:rPr lang="de-DE" dirty="0" smtClean="0"/>
              <a:t>er verbringt noch ein paar Tage in der Karibik.</a:t>
            </a:r>
          </a:p>
          <a:p>
            <a:pPr marL="457200" indent="-457200">
              <a:buClr>
                <a:schemeClr val="tx1"/>
              </a:buClr>
              <a:buFont typeface="+mj-lt"/>
              <a:buAutoNum type="alphaUcPeriod"/>
            </a:pPr>
            <a:r>
              <a:rPr lang="de-DE" u="sng" dirty="0" smtClean="0"/>
              <a:t>denn</a:t>
            </a:r>
            <a:r>
              <a:rPr lang="de-DE" dirty="0" smtClean="0"/>
              <a:t> er möchte gerne Wien, Salzburg und Innsbruck besuchen.</a:t>
            </a:r>
          </a:p>
          <a:p>
            <a:pPr marL="457200" indent="-457200">
              <a:buClr>
                <a:schemeClr val="tx1"/>
              </a:buClr>
              <a:buFont typeface="+mj-lt"/>
              <a:buAutoNum type="alphaUcPeriod"/>
            </a:pPr>
            <a:r>
              <a:rPr lang="de-DE" u="sng" dirty="0" smtClean="0"/>
              <a:t>denn</a:t>
            </a:r>
            <a:r>
              <a:rPr lang="de-DE" dirty="0" smtClean="0"/>
              <a:t> die Fremdsprache lernt man so am besten.</a:t>
            </a:r>
          </a:p>
          <a:p>
            <a:pPr marL="457200" indent="-457200">
              <a:buClr>
                <a:schemeClr val="tx1"/>
              </a:buClr>
              <a:buFont typeface="+mj-lt"/>
              <a:buAutoNum type="alphaUcPeriod"/>
            </a:pPr>
            <a:r>
              <a:rPr lang="de-DE" u="sng" dirty="0" smtClean="0"/>
              <a:t>denn</a:t>
            </a:r>
            <a:r>
              <a:rPr lang="de-DE" dirty="0" smtClean="0"/>
              <a:t> ich möchte in Paris im August mit meinen Freunden einen Monat verbringen.</a:t>
            </a: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3286116" y="3143248"/>
            <a:ext cx="1500198" cy="64294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 flipH="1" flipV="1">
            <a:off x="3893339" y="2821777"/>
            <a:ext cx="928694" cy="71438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6200000" flipH="1">
            <a:off x="3536149" y="4107661"/>
            <a:ext cx="1285884" cy="107157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5400000" flipH="1" flipV="1">
            <a:off x="3464711" y="3821909"/>
            <a:ext cx="1857388" cy="78581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5400000" flipH="1" flipV="1">
            <a:off x="4143372" y="4786322"/>
            <a:ext cx="642942" cy="50006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0" name="Picture 2" descr="emoce,emotikony,gesta,obli&amp;ccaron;eje,OK,palce,palce nahoru,schválení,symboly,úsm&amp;ecaron;v,usm&amp;ecaron;vavá tvá&amp;rcaron;,usm&amp;ecaron;vavé tvá&amp;rcaron;e,úsm&amp;ecaron;vy,veselé obli&amp;ccaron;eje,výraz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71802" y="1357298"/>
            <a:ext cx="1393844" cy="13938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Konjunktionen IA</a:t>
            </a:r>
            <a:r>
              <a:rPr lang="cs-CZ" dirty="0"/>
              <a:t/>
            </a:r>
            <a:br>
              <a:rPr lang="cs-CZ" dirty="0"/>
            </a:br>
            <a:r>
              <a:rPr lang="de-DE" dirty="0"/>
              <a:t>H</a:t>
            </a:r>
            <a:r>
              <a:rPr lang="cs-CZ" sz="3600" dirty="0"/>
              <a:t>autps</a:t>
            </a:r>
            <a:r>
              <a:rPr lang="de-DE" sz="3600" dirty="0"/>
              <a:t>ätze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672343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20000"/>
              </a:lnSpc>
              <a:buNone/>
            </a:pPr>
            <a:r>
              <a:rPr lang="de-DE" sz="4700" dirty="0" smtClean="0"/>
              <a:t>Ü</a:t>
            </a:r>
            <a:r>
              <a:rPr lang="cs-CZ" sz="4700" dirty="0" smtClean="0"/>
              <a:t>BUNG</a:t>
            </a:r>
            <a:r>
              <a:rPr lang="de-DE" sz="4700" dirty="0" smtClean="0"/>
              <a:t> 3 –</a:t>
            </a:r>
            <a:r>
              <a:rPr lang="cs-CZ" sz="4700" dirty="0" smtClean="0"/>
              <a:t>SCHREIBEN SIE DIE ANTWORT INS HEFT</a:t>
            </a:r>
            <a:r>
              <a:rPr lang="de-DE" sz="4700" dirty="0" smtClean="0"/>
              <a:t>:</a:t>
            </a:r>
          </a:p>
          <a:p>
            <a:pPr marL="514350" indent="-514350">
              <a:lnSpc>
                <a:spcPct val="120000"/>
              </a:lnSpc>
              <a:buClr>
                <a:schemeClr val="tx1"/>
              </a:buClr>
              <a:buFont typeface="+mj-lt"/>
              <a:buAutoNum type="arabicPeriod"/>
            </a:pPr>
            <a:r>
              <a:rPr lang="de-DE" sz="4700" dirty="0" smtClean="0"/>
              <a:t>Warum lernt er Fremdsprachen? </a:t>
            </a:r>
            <a:r>
              <a:rPr lang="de-DE" sz="4700" i="1" dirty="0" smtClean="0"/>
              <a:t>(es ist wichtig für seinen Beruf)</a:t>
            </a:r>
          </a:p>
          <a:p>
            <a:pPr marL="514350" indent="-514350">
              <a:lnSpc>
                <a:spcPct val="120000"/>
              </a:lnSpc>
              <a:buClr>
                <a:schemeClr val="tx1"/>
              </a:buClr>
              <a:buFont typeface="+mj-lt"/>
              <a:buAutoNum type="arabicPeriod"/>
            </a:pPr>
            <a:r>
              <a:rPr lang="de-DE" sz="4700" dirty="0" smtClean="0"/>
              <a:t>Warum sprechen wir nicht Englisch? </a:t>
            </a:r>
            <a:r>
              <a:rPr lang="de-DE" sz="4700" i="1" dirty="0" smtClean="0"/>
              <a:t>(er versteht nur Deutsch)</a:t>
            </a:r>
          </a:p>
          <a:p>
            <a:pPr marL="514350" indent="-514350">
              <a:lnSpc>
                <a:spcPct val="120000"/>
              </a:lnSpc>
              <a:buClr>
                <a:schemeClr val="tx1"/>
              </a:buClr>
              <a:buFont typeface="+mj-lt"/>
              <a:buAutoNum type="arabicPeriod"/>
            </a:pPr>
            <a:r>
              <a:rPr lang="de-DE" sz="4700" dirty="0" smtClean="0"/>
              <a:t>Warum findest du Deutsch nicht einfach? </a:t>
            </a:r>
            <a:r>
              <a:rPr lang="de-DE" sz="4700" i="1" dirty="0" smtClean="0"/>
              <a:t>(die Grammatik ist mir zu kompliziert)</a:t>
            </a:r>
          </a:p>
          <a:p>
            <a:pPr marL="514350" indent="-514350">
              <a:lnSpc>
                <a:spcPct val="120000"/>
              </a:lnSpc>
              <a:buClr>
                <a:schemeClr val="tx1"/>
              </a:buClr>
              <a:buFont typeface="+mj-lt"/>
              <a:buAutoNum type="arabicPeriod"/>
            </a:pPr>
            <a:r>
              <a:rPr lang="de-DE" sz="4700" dirty="0" smtClean="0"/>
              <a:t>Warum lernst du nicht allein, sondern mit deinem Mitschüler? </a:t>
            </a:r>
            <a:r>
              <a:rPr lang="de-DE" sz="4700" i="1" dirty="0" smtClean="0"/>
              <a:t>(es ist interessant und nicht langweilig)</a:t>
            </a:r>
          </a:p>
          <a:p>
            <a:pPr>
              <a:lnSpc>
                <a:spcPct val="120000"/>
              </a:lnSpc>
              <a:buNone/>
            </a:pPr>
            <a:r>
              <a:rPr lang="de-DE" dirty="0" smtClean="0"/>
              <a:t> </a:t>
            </a:r>
            <a:endParaRPr lang="cs-CZ" dirty="0"/>
          </a:p>
        </p:txBody>
      </p:sp>
      <p:pic>
        <p:nvPicPr>
          <p:cNvPr id="2050" name="Picture 2" descr="C:\Users\Doma\AppData\Local\Microsoft\Windows\Temporary Internet Files\Content.IE5\3MWXH2QY\MC90008896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5286388"/>
            <a:ext cx="1143008" cy="1285884"/>
          </a:xfrm>
          <a:prstGeom prst="rect">
            <a:avLst/>
          </a:prstGeom>
          <a:noFill/>
        </p:spPr>
      </p:pic>
      <p:pic>
        <p:nvPicPr>
          <p:cNvPr id="2052" name="Picture 4" descr="C:\Users\Doma\AppData\Local\Microsoft\Windows\Temporary Internet Files\Content.IE5\APBT659C\MC90041598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64" y="5214950"/>
            <a:ext cx="1212358" cy="1416054"/>
          </a:xfrm>
          <a:prstGeom prst="rect">
            <a:avLst/>
          </a:prstGeom>
          <a:noFill/>
        </p:spPr>
      </p:pic>
      <p:pic>
        <p:nvPicPr>
          <p:cNvPr id="2054" name="Picture 6" descr="C:\Users\Doma\AppData\Local\Microsoft\Windows\Temporary Internet Files\Content.IE5\TZ325UWD\MC90008900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64" y="5286388"/>
            <a:ext cx="1797710" cy="1255586"/>
          </a:xfrm>
          <a:prstGeom prst="rect">
            <a:avLst/>
          </a:prstGeom>
          <a:noFill/>
        </p:spPr>
      </p:pic>
      <p:pic>
        <p:nvPicPr>
          <p:cNvPr id="2056" name="Picture 8" descr="C:\Users\Doma\AppData\Local\Microsoft\Windows\Temporary Internet Files\Content.IE5\3MWXH2QY\MC90008907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29190" y="5214950"/>
            <a:ext cx="1093739" cy="13313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Konjunktionen IA</a:t>
            </a:r>
            <a:r>
              <a:rPr lang="cs-CZ" dirty="0"/>
              <a:t/>
            </a:r>
            <a:br>
              <a:rPr lang="cs-CZ" dirty="0"/>
            </a:br>
            <a:r>
              <a:rPr lang="de-DE" dirty="0"/>
              <a:t>H</a:t>
            </a:r>
            <a:r>
              <a:rPr lang="cs-CZ" sz="3600" dirty="0"/>
              <a:t>autps</a:t>
            </a:r>
            <a:r>
              <a:rPr lang="de-DE" sz="3600" dirty="0"/>
              <a:t>ätze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  <a:buNone/>
            </a:pPr>
            <a:r>
              <a:rPr lang="de-DE" dirty="0" smtClean="0"/>
              <a:t>K</a:t>
            </a:r>
            <a:r>
              <a:rPr lang="cs-CZ" dirty="0" smtClean="0"/>
              <a:t>ONTROLLE</a:t>
            </a:r>
            <a:r>
              <a:rPr lang="de-DE" dirty="0" smtClean="0"/>
              <a:t> 3 – </a:t>
            </a:r>
            <a:r>
              <a:rPr lang="cs-CZ" dirty="0" smtClean="0"/>
              <a:t>RICHTIG GEMACHT</a:t>
            </a:r>
            <a:r>
              <a:rPr lang="de-DE" dirty="0" smtClean="0"/>
              <a:t>?</a:t>
            </a:r>
          </a:p>
          <a:p>
            <a:pPr marL="514350" indent="-514350">
              <a:lnSpc>
                <a:spcPct val="120000"/>
              </a:lnSpc>
              <a:buClr>
                <a:schemeClr val="tx1"/>
              </a:buClr>
              <a:buFont typeface="+mj-lt"/>
              <a:buAutoNum type="arabicPeriod"/>
            </a:pPr>
            <a:r>
              <a:rPr lang="de-DE" dirty="0" smtClean="0"/>
              <a:t>Er lernt Fremdsprachen, denn es ist wichtig für seinen Beruf.</a:t>
            </a:r>
          </a:p>
          <a:p>
            <a:pPr marL="514350" indent="-514350">
              <a:lnSpc>
                <a:spcPct val="120000"/>
              </a:lnSpc>
              <a:buClr>
                <a:schemeClr val="tx1"/>
              </a:buClr>
              <a:buFont typeface="+mj-lt"/>
              <a:buAutoNum type="arabicPeriod"/>
            </a:pPr>
            <a:r>
              <a:rPr lang="de-DE" dirty="0" smtClean="0"/>
              <a:t>Wir sprechen nicht Englisch, denn er versteht nur Deutsch.</a:t>
            </a:r>
          </a:p>
          <a:p>
            <a:pPr marL="514350" indent="-514350">
              <a:lnSpc>
                <a:spcPct val="120000"/>
              </a:lnSpc>
              <a:buClr>
                <a:schemeClr val="tx1"/>
              </a:buClr>
              <a:buFont typeface="+mj-lt"/>
              <a:buAutoNum type="arabicPeriod"/>
            </a:pPr>
            <a:r>
              <a:rPr lang="de-DE" dirty="0" smtClean="0"/>
              <a:t>Ich finde Deutsch nicht einfach, denn die Grammatik ist mir zu kompliziert.</a:t>
            </a:r>
          </a:p>
          <a:p>
            <a:pPr marL="514350" indent="-514350">
              <a:lnSpc>
                <a:spcPct val="120000"/>
              </a:lnSpc>
              <a:buClr>
                <a:schemeClr val="tx1"/>
              </a:buClr>
              <a:buFont typeface="+mj-lt"/>
              <a:buAutoNum type="arabicPeriod"/>
            </a:pPr>
            <a:r>
              <a:rPr lang="de-DE" dirty="0" smtClean="0"/>
              <a:t>Ich lerne nicht allein, sondern mit meinem Mitschüler, denn es ist interessant und nicht langweilig.</a:t>
            </a:r>
            <a:endParaRPr lang="cs-CZ" dirty="0" smtClean="0"/>
          </a:p>
          <a:p>
            <a:pPr marL="514350" indent="-514350">
              <a:lnSpc>
                <a:spcPct val="120000"/>
              </a:lnSpc>
              <a:buClr>
                <a:schemeClr val="tx1"/>
              </a:buClr>
              <a:buNone/>
            </a:pPr>
            <a:endParaRPr lang="de-DE" i="1" dirty="0" smtClean="0"/>
          </a:p>
          <a:p>
            <a:pPr marL="514350" indent="-514350">
              <a:lnSpc>
                <a:spcPct val="120000"/>
              </a:lnSpc>
              <a:buClr>
                <a:schemeClr val="tx1"/>
              </a:buClr>
              <a:buNone/>
            </a:pPr>
            <a:r>
              <a:rPr lang="de-DE" dirty="0" smtClean="0"/>
              <a:t>B</a:t>
            </a:r>
            <a:r>
              <a:rPr lang="cs-CZ" dirty="0" smtClean="0"/>
              <a:t>ilden Sie jetzt</a:t>
            </a:r>
            <a:r>
              <a:rPr lang="de-DE" dirty="0" smtClean="0"/>
              <a:t> bitte solche</a:t>
            </a:r>
            <a:r>
              <a:rPr lang="cs-CZ" dirty="0" smtClean="0"/>
              <a:t> Fragen mit </a:t>
            </a:r>
            <a:endParaRPr lang="de-DE" dirty="0" smtClean="0"/>
          </a:p>
          <a:p>
            <a:pPr marL="514350" indent="-514350">
              <a:lnSpc>
                <a:spcPct val="120000"/>
              </a:lnSpc>
              <a:buClr>
                <a:schemeClr val="tx1"/>
              </a:buClr>
              <a:buNone/>
            </a:pPr>
            <a:r>
              <a:rPr lang="cs-CZ" dirty="0" smtClean="0"/>
              <a:t>WARUM und fragen Sie Ihre Mitsch</a:t>
            </a:r>
            <a:r>
              <a:rPr lang="de-DE" dirty="0" smtClean="0"/>
              <a:t>ü</a:t>
            </a:r>
            <a:r>
              <a:rPr lang="cs-CZ" dirty="0" smtClean="0"/>
              <a:t>ler</a:t>
            </a:r>
            <a:r>
              <a:rPr lang="cs-CZ" i="1" dirty="0" smtClean="0"/>
              <a:t>.</a:t>
            </a:r>
            <a:endParaRPr lang="de-DE" i="1" dirty="0" smtClean="0"/>
          </a:p>
          <a:p>
            <a:endParaRPr lang="cs-CZ" dirty="0"/>
          </a:p>
        </p:txBody>
      </p:sp>
      <p:pic>
        <p:nvPicPr>
          <p:cNvPr id="5" name="Picture 2" descr="emoce,emotikony,gesta,obli&amp;ccaron;eje,OK,palce,palce nahoru,schválení,symboly,úsm&amp;ecaron;v,usm&amp;ecaron;vavá tvá&amp;rcaron;,usm&amp;ecaron;vavé tvá&amp;rcaron;e,úsm&amp;ecaron;vy,veselé obli&amp;ccaron;eje,výraz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4786322"/>
            <a:ext cx="1608158" cy="16081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/>
              <a:t>Citace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2782895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>
                <a:solidFill>
                  <a:schemeClr val="bg1"/>
                </a:solidFill>
              </a:rPr>
              <a:t>Obrázky </a:t>
            </a:r>
            <a:r>
              <a:rPr lang="cs-CZ" sz="2400" dirty="0" smtClean="0">
                <a:solidFill>
                  <a:schemeClr val="bg1"/>
                </a:solidFill>
              </a:rPr>
              <a:t>na snímcích 3, 5, 7 – 10 použity z galerie </a:t>
            </a:r>
            <a:r>
              <a:rPr lang="cs-CZ" sz="2400" dirty="0">
                <a:solidFill>
                  <a:schemeClr val="bg1"/>
                </a:solidFill>
              </a:rPr>
              <a:t>Klipart [</a:t>
            </a:r>
            <a:r>
              <a:rPr lang="cs-CZ" sz="2400" dirty="0" smtClean="0">
                <a:solidFill>
                  <a:schemeClr val="bg1"/>
                </a:solidFill>
              </a:rPr>
              <a:t>cit.13.04.2013</a:t>
            </a:r>
            <a:r>
              <a:rPr lang="cs-CZ" sz="2400" dirty="0">
                <a:solidFill>
                  <a:schemeClr val="bg1"/>
                </a:solidFill>
              </a:rPr>
              <a:t>]. </a:t>
            </a:r>
            <a:r>
              <a:rPr lang="cs-CZ" sz="2400" dirty="0" smtClean="0">
                <a:solidFill>
                  <a:schemeClr val="bg1"/>
                </a:solidFill>
              </a:rPr>
              <a:t>Dostupné </a:t>
            </a:r>
            <a:r>
              <a:rPr lang="cs-CZ" sz="2400" dirty="0">
                <a:solidFill>
                  <a:schemeClr val="bg1"/>
                </a:solidFill>
              </a:rPr>
              <a:t>pod licencí Microsoft Office 2010: &lt;</a:t>
            </a:r>
            <a:r>
              <a:rPr lang="cs-CZ" sz="2400" u="sng" dirty="0">
                <a:solidFill>
                  <a:schemeClr val="bg1"/>
                </a:solidFill>
                <a:hlinkClick r:id="rId2"/>
              </a:rPr>
              <a:t>http://office.microsoft.com/cs-cz/images/</a:t>
            </a:r>
            <a:r>
              <a:rPr lang="cs-CZ" sz="2400" dirty="0">
                <a:solidFill>
                  <a:schemeClr val="bg1"/>
                </a:solidFill>
              </a:rPr>
              <a:t>&gt;.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NEUNER G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erhard</a:t>
            </a:r>
            <a:r>
              <a:rPr lang="de-DE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400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Cristache</a:t>
            </a:r>
            <a:r>
              <a:rPr lang="cs-CZ" sz="2400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de-DE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armen</a:t>
            </a:r>
            <a:r>
              <a:rPr lang="lt-LT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P</a:t>
            </a:r>
            <a:r>
              <a:rPr lang="lt-LT" sz="2400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ilypaitytė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de-DE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ina</a:t>
            </a:r>
            <a:r>
              <a:rPr lang="lt-LT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S</a:t>
            </a:r>
            <a:r>
              <a:rPr lang="lt-LT" sz="2400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zakály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E</a:t>
            </a:r>
            <a:r>
              <a:rPr lang="de-DE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rna</a:t>
            </a:r>
            <a:r>
              <a:rPr lang="lt-LT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lt-LT" sz="2400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Vicente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S</a:t>
            </a:r>
            <a:r>
              <a:rPr lang="de-DE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ara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deutsch.com 2. </a:t>
            </a:r>
            <a:r>
              <a:rPr lang="de-DE" sz="24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4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Kursbuch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Německo: Hueber, 2009, </a:t>
            </a:r>
            <a:r>
              <a:rPr lang="cs-CZ" sz="23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ISBN 978-3-19-001659-4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3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Archiv autorky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2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167</TotalTime>
  <Words>819</Words>
  <Application>Microsoft Office PowerPoint</Application>
  <PresentationFormat>Předvádění na obrazovce (4:3)</PresentationFormat>
  <Paragraphs>108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Lití písma</vt:lpstr>
      <vt:lpstr>Snímek 1</vt:lpstr>
      <vt:lpstr>Anotace </vt:lpstr>
      <vt:lpstr> Konjunktionen IA </vt:lpstr>
      <vt:lpstr>Konjunktionen IA Hautpsätze </vt:lpstr>
      <vt:lpstr>Konjunktionen IA Hautpsätze </vt:lpstr>
      <vt:lpstr>Konjunktionen IA Hautpsätze </vt:lpstr>
      <vt:lpstr>Konjunktionen IA Hautpsätze </vt:lpstr>
      <vt:lpstr>Konjunktionen IA Hautpsätze </vt:lpstr>
      <vt:lpstr>Konjunktionen IA Hautpsätze </vt:lpstr>
      <vt:lpstr>Konjunktionen IA Hautpsätze </vt:lpstr>
      <vt:lpstr>Citace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Doma</cp:lastModifiedBy>
  <cp:revision>24</cp:revision>
  <dcterms:created xsi:type="dcterms:W3CDTF">2013-04-13T07:14:12Z</dcterms:created>
  <dcterms:modified xsi:type="dcterms:W3CDTF">2013-08-07T19:40:47Z</dcterms:modified>
</cp:coreProperties>
</file>