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70" r:id="rId2"/>
    <p:sldId id="259" r:id="rId3"/>
    <p:sldId id="269" r:id="rId4"/>
    <p:sldId id="271" r:id="rId5"/>
    <p:sldId id="272" r:id="rId6"/>
    <p:sldId id="274" r:id="rId7"/>
    <p:sldId id="273" r:id="rId8"/>
    <p:sldId id="275" r:id="rId9"/>
    <p:sldId id="276" r:id="rId10"/>
    <p:sldId id="277" r:id="rId11"/>
    <p:sldId id="279" r:id="rId12"/>
    <p:sldId id="27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8CAF4-0B53-407F-9296-B3A0B29BEC69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CED13-0D13-4DA6-9ABF-D6B7DA7B5C9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9499487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PhDr. Eva Fučilová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VY_32_INOVACE_09A_13_Konjunktionen_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II.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Jazyková kompetence v němčině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23.06.2013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Tento materiál byl vytvořen pro žáky druhého, popř. třetího ročníku šestiletého gymnázia, studující německý jazyk na úrovni A2 CEFR, a to jako část jedné vyučovací hodiny v rozsahu cca 20 minut. 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pro výklad a interaktivní procvičení části tematického celku Věty vedlejší a spojky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podřadicí. V první části je věnována pozornost slovosledu po spojkách podřadicích obecně a druhá část je zaměřena na spojku „weil“.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Cí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lem prezentace je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jednak obohacení slovní zásoby žáků o další spojovací výraz, jednak srovnání odlišných typů slovosledu v německých větách hlavních a vedlejších – tedy rozšíření jazykových prostředků v oblasti mluvnické i lexikální.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Metodické pokyny: Žáci postupují dle pokynů uvedených v prezentaci. K práci využívají svůj sešit pro poznámky a řešení úlohy zapisují na tabuli elektronickým perem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správné řešení 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uvedeno v prezentaci hned na následujícím snímku.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je určen k interaktivní výuce.</a:t>
            </a:r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Pozn. Ve výkladu je pro lepší pochopení použit také mateřský jazyk, zatímco při procvičování jazyk německý. - Uvedené řešení domácího úkolu je jen jedno z řady možných – slouží pro kontrolu jen z hlediska stavby větné.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dirty="0" smtClean="0"/>
              <a:t>Konjunktionen II. </a:t>
            </a:r>
            <a:r>
              <a:rPr lang="cs-CZ" sz="4000" dirty="0" smtClean="0"/>
              <a:t>Subordinierende Konjunktionen</a:t>
            </a:r>
            <a:endParaRPr lang="cs-CZ" sz="4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00034" y="2819400"/>
            <a:ext cx="8193800" cy="3395682"/>
          </a:xfrm>
        </p:spPr>
        <p:txBody>
          <a:bodyPr/>
          <a:lstStyle/>
          <a:p>
            <a:pPr algn="l"/>
            <a:r>
              <a:rPr lang="cs-CZ" sz="4400" b="1" dirty="0" smtClean="0"/>
              <a:t>Grammatik </a:t>
            </a:r>
            <a:r>
              <a:rPr lang="de-DE" sz="4400" b="1" dirty="0" smtClean="0"/>
              <a:t>mit Spaß</a:t>
            </a:r>
            <a:endParaRPr lang="cs-CZ" sz="4400" b="1" dirty="0" smtClean="0"/>
          </a:p>
          <a:p>
            <a:pPr algn="l"/>
            <a:endParaRPr lang="cs-CZ" dirty="0"/>
          </a:p>
        </p:txBody>
      </p:sp>
      <p:pic>
        <p:nvPicPr>
          <p:cNvPr id="6" name="Picture 2" descr="C:\Users\Doma\AppData\Local\Microsoft\Windows\Temporary Internet Files\Content.IE5\ZB1D629K\MC90044045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3071810"/>
            <a:ext cx="2428892" cy="3246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dirty="0" smtClean="0"/>
              <a:t>Konjunktionen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u="sng" dirty="0" smtClean="0"/>
              <a:t>Wiederholung – opakování</a:t>
            </a:r>
          </a:p>
          <a:p>
            <a:pPr marL="514350" indent="-514350">
              <a:buNone/>
            </a:pPr>
            <a:r>
              <a:rPr lang="cs-CZ" dirty="0" smtClean="0"/>
              <a:t>Nennen Sie Konjunktionen, die Sie kennen. </a:t>
            </a:r>
            <a:r>
              <a:rPr lang="cs-CZ" i="1" dirty="0" smtClean="0"/>
              <a:t>Jmenujte spojky, které znáte</a:t>
            </a:r>
            <a:r>
              <a:rPr lang="cs-CZ" dirty="0" smtClean="0"/>
              <a:t>.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00B0F0"/>
                </a:solidFill>
              </a:rPr>
              <a:t>und, aber, oder, denn, sondern - deshalb, trotzdem </a:t>
            </a:r>
          </a:p>
          <a:p>
            <a:pPr marL="514350" indent="-514350">
              <a:buNone/>
            </a:pPr>
            <a:r>
              <a:rPr lang="cs-CZ" dirty="0" smtClean="0"/>
              <a:t>Stehen sie vor einem Hauptsatz oder vor einem Nebensatz? </a:t>
            </a:r>
            <a:r>
              <a:rPr lang="cs-CZ" i="1" dirty="0" smtClean="0"/>
              <a:t>Stojí před větou hlavní nebo vedlejší?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00B0F0"/>
                </a:solidFill>
              </a:rPr>
              <a:t>Hauptsatz. </a:t>
            </a:r>
            <a:r>
              <a:rPr lang="cs-CZ" b="1" i="1" dirty="0" smtClean="0">
                <a:solidFill>
                  <a:srgbClr val="00B0F0"/>
                </a:solidFill>
              </a:rPr>
              <a:t>Hlavní</a:t>
            </a:r>
            <a:r>
              <a:rPr lang="cs-CZ" i="1" dirty="0" smtClean="0"/>
              <a:t>.</a:t>
            </a:r>
          </a:p>
          <a:p>
            <a:pPr marL="514350" indent="-514350">
              <a:buNone/>
            </a:pPr>
            <a:endParaRPr lang="cs-CZ" i="1" dirty="0" smtClean="0"/>
          </a:p>
          <a:p>
            <a:pPr marL="862330" lvl="1" indent="-514350">
              <a:buAutoNum type="arabicPeriod"/>
            </a:pPr>
            <a:endParaRPr lang="cs-CZ" dirty="0" smtClean="0"/>
          </a:p>
          <a:p>
            <a:pPr marL="862330" lvl="1" indent="-514350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dirty="0" smtClean="0"/>
              <a:t>Subordinierende Konjunktionen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Fragen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Wie ist es mit den Nebens</a:t>
            </a:r>
            <a:r>
              <a:rPr lang="de-DE" dirty="0" smtClean="0"/>
              <a:t>ätzen im Deutschen?</a:t>
            </a:r>
            <a:r>
              <a:rPr lang="cs-CZ" i="1" dirty="0" smtClean="0"/>
              <a:t> Jak je tomu s větami vedlejšími v němčině?</a:t>
            </a:r>
            <a:endParaRPr lang="de-DE" dirty="0" smtClean="0"/>
          </a:p>
          <a:p>
            <a:pPr marL="514350" indent="-514350">
              <a:buAutoNum type="alphaLcParenR"/>
            </a:pPr>
            <a:r>
              <a:rPr lang="de-DE" dirty="0" smtClean="0"/>
              <a:t>Welche </a:t>
            </a:r>
            <a:r>
              <a:rPr lang="cs-CZ" dirty="0" smtClean="0"/>
              <a:t>subordinierende </a:t>
            </a:r>
            <a:r>
              <a:rPr lang="de-DE" dirty="0" smtClean="0"/>
              <a:t>Konjuktionen gibt es?</a:t>
            </a:r>
            <a:r>
              <a:rPr lang="cs-CZ" dirty="0" smtClean="0"/>
              <a:t> </a:t>
            </a:r>
            <a:r>
              <a:rPr lang="cs-CZ" i="1" dirty="0" smtClean="0"/>
              <a:t>Které spojky podřadicí tu jsou?</a:t>
            </a:r>
            <a:endParaRPr lang="de-DE" i="1" dirty="0" smtClean="0"/>
          </a:p>
          <a:p>
            <a:pPr marL="514350" indent="-514350">
              <a:buFont typeface="Wingdings 2"/>
              <a:buAutoNum type="alphaLcParenR"/>
            </a:pPr>
            <a:r>
              <a:rPr lang="de-DE" dirty="0" smtClean="0"/>
              <a:t>Ist die Wortfolge i</a:t>
            </a:r>
            <a:r>
              <a:rPr lang="cs-CZ" dirty="0" smtClean="0"/>
              <a:t>m</a:t>
            </a:r>
            <a:r>
              <a:rPr lang="de-DE" dirty="0" smtClean="0"/>
              <a:t> Nebensatz gleich oder anders als im Hauptsatz?</a:t>
            </a:r>
            <a:r>
              <a:rPr lang="cs-CZ" dirty="0" smtClean="0"/>
              <a:t> </a:t>
            </a:r>
            <a:r>
              <a:rPr lang="cs-CZ" i="1" dirty="0" smtClean="0"/>
              <a:t>Je slovosled</a:t>
            </a:r>
            <a:r>
              <a:rPr lang="de-DE" i="1" dirty="0" smtClean="0"/>
              <a:t> ve v</a:t>
            </a:r>
            <a:r>
              <a:rPr lang="cs-CZ" i="1" dirty="0" smtClean="0"/>
              <a:t>ětě vedlejší stejný nebo jiný než ve větě hlavní?</a:t>
            </a:r>
            <a:endParaRPr lang="de-DE" i="1" dirty="0" smtClean="0"/>
          </a:p>
          <a:p>
            <a:pPr marL="514350" indent="-514350">
              <a:buNone/>
            </a:pPr>
            <a:endParaRPr lang="cs-CZ" i="1" dirty="0"/>
          </a:p>
        </p:txBody>
      </p:sp>
      <p:pic>
        <p:nvPicPr>
          <p:cNvPr id="4" name="imgPreview" descr="emoce,emotikony,ksichtík,ksichtíky,myšlení,otázky,otazníky,rozhodnutí,rozhodování,smajlíci,smajlík,smajlíky,symboly,tvá&amp;rcaron;e,úsm&amp;ecaron;vy,volby,výrazy,zamyšlen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643050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Konjunktionen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7234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400" dirty="0" smtClean="0"/>
              <a:t>Antworten Sie bitte. </a:t>
            </a:r>
            <a:endParaRPr lang="cs-CZ" sz="4800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de-DE" sz="4800" dirty="0" smtClean="0">
                <a:solidFill>
                  <a:srgbClr val="FFFF00"/>
                </a:solidFill>
              </a:rPr>
              <a:t>Warum? </a:t>
            </a:r>
            <a:r>
              <a:rPr lang="cs-CZ" sz="4800" dirty="0" smtClean="0">
                <a:solidFill>
                  <a:srgbClr val="FFFF00"/>
                </a:solidFill>
              </a:rPr>
              <a:t>… denn</a:t>
            </a:r>
            <a:endParaRPr lang="de-DE" sz="48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de-DE" sz="4000" dirty="0" smtClean="0"/>
              <a:t>Warum möchte Paul Arzt werden?</a:t>
            </a:r>
          </a:p>
          <a:p>
            <a:pPr>
              <a:buNone/>
            </a:pPr>
            <a:r>
              <a:rPr lang="de-DE" sz="4000" dirty="0" smtClean="0"/>
              <a:t>Warum lernst du Deutsch?</a:t>
            </a:r>
          </a:p>
          <a:p>
            <a:pPr>
              <a:buNone/>
            </a:pPr>
            <a:r>
              <a:rPr lang="de-DE" sz="4000" dirty="0" smtClean="0"/>
              <a:t>Warum gehen wir nicht ins Kino?</a:t>
            </a:r>
          </a:p>
          <a:p>
            <a:pPr>
              <a:buNone/>
            </a:pPr>
            <a:r>
              <a:rPr lang="de-DE" sz="4000" dirty="0" smtClean="0"/>
              <a:t>Warum seid ihr so bald aufgestanden?</a:t>
            </a:r>
          </a:p>
          <a:p>
            <a:pPr algn="ctr">
              <a:buNone/>
            </a:pPr>
            <a:r>
              <a:rPr lang="de-DE" sz="4000" dirty="0" smtClean="0"/>
              <a:t> </a:t>
            </a:r>
            <a:r>
              <a:rPr lang="de-DE" sz="4800" dirty="0" smtClean="0">
                <a:solidFill>
                  <a:srgbClr val="FFFF00"/>
                </a:solidFill>
              </a:rPr>
              <a:t>denn      </a:t>
            </a:r>
            <a:r>
              <a:rPr lang="cs-CZ" sz="4800" dirty="0" smtClean="0">
                <a:solidFill>
                  <a:srgbClr val="FFFF00"/>
                </a:solidFill>
              </a:rPr>
              <a:t>-</a:t>
            </a:r>
            <a:r>
              <a:rPr lang="de-DE" sz="4800" dirty="0" smtClean="0">
                <a:solidFill>
                  <a:srgbClr val="FFFF00"/>
                </a:solidFill>
              </a:rPr>
              <a:t>     weil</a:t>
            </a:r>
          </a:p>
          <a:p>
            <a:pPr algn="ctr">
              <a:buNone/>
            </a:pPr>
            <a:r>
              <a:rPr lang="de-DE" sz="4000" dirty="0" smtClean="0">
                <a:solidFill>
                  <a:srgbClr val="FFFF00"/>
                </a:solidFill>
              </a:rPr>
              <a:t>(Synonyma)</a:t>
            </a:r>
          </a:p>
          <a:p>
            <a:pPr algn="ctr">
              <a:buNone/>
            </a:pPr>
            <a:endParaRPr lang="de-DE" sz="4800" dirty="0" smtClean="0"/>
          </a:p>
          <a:p>
            <a:pPr algn="ctr">
              <a:buNone/>
            </a:pPr>
            <a:endParaRPr lang="de-DE" sz="4800" dirty="0" smtClean="0"/>
          </a:p>
          <a:p>
            <a:pPr algn="ctr">
              <a:buNone/>
            </a:pPr>
            <a:endParaRPr lang="cs-CZ" sz="4800" dirty="0"/>
          </a:p>
        </p:txBody>
      </p:sp>
      <p:pic>
        <p:nvPicPr>
          <p:cNvPr id="2050" name="Picture 2" descr="C:\Users\Doma\Documents\Documents\Documents\EVA - školní složka\DUM NJ\Obrázky\MH9004298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4857760"/>
            <a:ext cx="1285884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Subordinierende Konjunktionen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>
                <a:solidFill>
                  <a:srgbClr val="FFFF00"/>
                </a:solidFill>
              </a:rPr>
              <a:t>Wortfolge</a:t>
            </a:r>
            <a:r>
              <a:rPr lang="cs-CZ" dirty="0" smtClean="0"/>
              <a:t> in </a:t>
            </a:r>
            <a:r>
              <a:rPr lang="de-DE" dirty="0" smtClean="0"/>
              <a:t>dem Nebensatz</a:t>
            </a:r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85787" y="2285991"/>
          <a:ext cx="7429550" cy="3912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0131"/>
                <a:gridCol w="571504"/>
                <a:gridCol w="3643338"/>
                <a:gridCol w="2214577"/>
              </a:tblGrid>
              <a:tr h="749358">
                <a:tc gridSpan="4">
                  <a:txBody>
                    <a:bodyPr/>
                    <a:lstStyle/>
                    <a:p>
                      <a:pPr algn="ctr"/>
                      <a:r>
                        <a:rPr lang="de-DE" sz="3200" b="0" dirty="0" smtClean="0">
                          <a:solidFill>
                            <a:schemeClr val="bg1"/>
                          </a:solidFill>
                        </a:rPr>
                        <a:t>Paul möchte nach der Schule Arzt werden,</a:t>
                      </a:r>
                      <a:endParaRPr lang="cs-CZ" sz="32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01068">
                <a:tc gridSpan="4">
                  <a:txBody>
                    <a:bodyPr/>
                    <a:lstStyle/>
                    <a:p>
                      <a:pPr algn="ctr"/>
                      <a:r>
                        <a:rPr lang="de-DE" sz="2400" i="1" u="sng" dirty="0" smtClean="0">
                          <a:solidFill>
                            <a:schemeClr val="bg1"/>
                          </a:solidFill>
                        </a:rPr>
                        <a:t>denn</a:t>
                      </a:r>
                      <a:r>
                        <a:rPr lang="de-DE" sz="2400" i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de-DE" sz="2400" i="1" u="sng" dirty="0" smtClean="0">
                          <a:solidFill>
                            <a:schemeClr val="bg1"/>
                          </a:solidFill>
                        </a:rPr>
                        <a:t>er</a:t>
                      </a:r>
                      <a:r>
                        <a:rPr lang="de-DE" sz="2400" i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de-DE" sz="2400" b="1" i="1" u="sng" dirty="0" smtClean="0">
                          <a:solidFill>
                            <a:schemeClr val="bg1"/>
                          </a:solidFill>
                        </a:rPr>
                        <a:t>will</a:t>
                      </a:r>
                      <a:r>
                        <a:rPr lang="de-DE" sz="2400" i="1" baseline="0" dirty="0" smtClean="0">
                          <a:solidFill>
                            <a:schemeClr val="bg1"/>
                          </a:solidFill>
                        </a:rPr>
                        <a:t> den kranken Menchen </a:t>
                      </a:r>
                      <a:r>
                        <a:rPr lang="de-DE" sz="2400" i="1" u="sng" baseline="0" dirty="0" smtClean="0">
                          <a:solidFill>
                            <a:schemeClr val="bg1"/>
                          </a:solidFill>
                        </a:rPr>
                        <a:t>helfen</a:t>
                      </a:r>
                      <a:r>
                        <a:rPr lang="de-DE" sz="3200" baseline="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cs-CZ" sz="3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01068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3200" b="0" u="sng" dirty="0" smtClean="0">
                          <a:solidFill>
                            <a:schemeClr val="bg1"/>
                          </a:solidFill>
                        </a:rPr>
                        <a:t>weil</a:t>
                      </a:r>
                      <a:r>
                        <a:rPr lang="de-DE" sz="32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de-DE" sz="3200" b="0" u="sng" dirty="0" smtClean="0">
                          <a:solidFill>
                            <a:schemeClr val="bg1"/>
                          </a:solidFill>
                        </a:rPr>
                        <a:t>er</a:t>
                      </a:r>
                      <a:r>
                        <a:rPr lang="de-DE" sz="3200" b="0" dirty="0" smtClean="0">
                          <a:solidFill>
                            <a:schemeClr val="bg1"/>
                          </a:solidFill>
                        </a:rPr>
                        <a:t> den kranken Menschen </a:t>
                      </a:r>
                      <a:r>
                        <a:rPr lang="de-DE" sz="3200" b="0" u="sng" dirty="0" smtClean="0">
                          <a:solidFill>
                            <a:schemeClr val="bg1"/>
                          </a:solidFill>
                        </a:rPr>
                        <a:t>helfen </a:t>
                      </a:r>
                      <a:r>
                        <a:rPr lang="de-DE" sz="3200" b="1" u="sng" dirty="0" smtClean="0">
                          <a:solidFill>
                            <a:schemeClr val="bg1"/>
                          </a:solidFill>
                        </a:rPr>
                        <a:t>will</a:t>
                      </a:r>
                      <a:r>
                        <a:rPr lang="de-DE" sz="320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</a:tr>
              <a:tr h="601068">
                <a:tc>
                  <a:txBody>
                    <a:bodyPr/>
                    <a:lstStyle/>
                    <a:p>
                      <a:pPr algn="ctr"/>
                      <a:r>
                        <a:rPr lang="de-DE" sz="3200" b="1" u="sng" dirty="0" smtClean="0"/>
                        <a:t>K</a:t>
                      </a:r>
                      <a:r>
                        <a:rPr lang="de-DE" sz="3200" b="1" dirty="0" smtClean="0"/>
                        <a:t> 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b="1" u="sng" dirty="0" smtClean="0"/>
                        <a:t>S</a:t>
                      </a:r>
                      <a:endParaRPr lang="cs-CZ" sz="32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b="1" dirty="0" smtClean="0"/>
                        <a:t>At </a:t>
                      </a:r>
                      <a:r>
                        <a:rPr lang="cs-CZ" sz="3200" b="1" dirty="0" smtClean="0"/>
                        <a:t>+</a:t>
                      </a:r>
                      <a:r>
                        <a:rPr lang="cs-CZ" sz="3200" b="1" baseline="0" dirty="0" smtClean="0"/>
                        <a:t> O</a:t>
                      </a:r>
                      <a:endParaRPr lang="cs-CZ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u="sng" dirty="0" smtClean="0"/>
                        <a:t>P</a:t>
                      </a:r>
                      <a:r>
                        <a:rPr lang="cs-CZ" sz="3200" b="1" dirty="0" smtClean="0"/>
                        <a:t> </a:t>
                      </a:r>
                      <a:endParaRPr lang="cs-CZ" sz="3200" b="1" dirty="0"/>
                    </a:p>
                  </a:txBody>
                  <a:tcPr/>
                </a:tc>
              </a:tr>
              <a:tr h="1360311">
                <a:tc gridSpan="2">
                  <a:txBody>
                    <a:bodyPr/>
                    <a:lstStyle/>
                    <a:p>
                      <a:pPr algn="l"/>
                      <a:r>
                        <a:rPr lang="cs-CZ" sz="2000" b="0" dirty="0" smtClean="0"/>
                        <a:t>K</a:t>
                      </a:r>
                    </a:p>
                    <a:p>
                      <a:pPr algn="l"/>
                      <a:r>
                        <a:rPr lang="cs-CZ" sz="2000" b="0" dirty="0" smtClean="0"/>
                        <a:t>S</a:t>
                      </a:r>
                    </a:p>
                    <a:p>
                      <a:pPr algn="l"/>
                      <a:r>
                        <a:rPr lang="cs-CZ" sz="2000" b="0" dirty="0" smtClean="0"/>
                        <a:t>At + O</a:t>
                      </a:r>
                    </a:p>
                    <a:p>
                      <a:pPr algn="l"/>
                      <a:r>
                        <a:rPr lang="cs-CZ" sz="2000" b="0" dirty="0" smtClean="0"/>
                        <a:t>P</a:t>
                      </a:r>
                      <a:endParaRPr lang="cs-CZ" sz="2000" b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cs-CZ" sz="2000" b="0" dirty="0" smtClean="0"/>
                        <a:t>Konjunktion – </a:t>
                      </a:r>
                      <a:r>
                        <a:rPr lang="cs-CZ" sz="2000" b="0" i="1" dirty="0" smtClean="0"/>
                        <a:t>spojka</a:t>
                      </a:r>
                    </a:p>
                    <a:p>
                      <a:pPr algn="l"/>
                      <a:r>
                        <a:rPr lang="cs-CZ" sz="2000" b="0" dirty="0" smtClean="0"/>
                        <a:t>Subjekt – </a:t>
                      </a:r>
                      <a:r>
                        <a:rPr lang="cs-CZ" sz="2000" b="0" i="1" dirty="0" smtClean="0"/>
                        <a:t>podmět</a:t>
                      </a:r>
                    </a:p>
                    <a:p>
                      <a:pPr algn="l"/>
                      <a:r>
                        <a:rPr lang="cs-CZ" sz="2000" b="0" dirty="0" smtClean="0"/>
                        <a:t>Attribut + objekt – </a:t>
                      </a:r>
                      <a:r>
                        <a:rPr lang="cs-CZ" sz="2000" b="0" i="1" dirty="0" smtClean="0"/>
                        <a:t>přívlastek + předmět</a:t>
                      </a:r>
                    </a:p>
                    <a:p>
                      <a:pPr algn="l"/>
                      <a:r>
                        <a:rPr lang="cs-CZ" sz="2000" b="0" i="0" dirty="0" smtClean="0"/>
                        <a:t>P</a:t>
                      </a:r>
                      <a:r>
                        <a:rPr lang="de-DE" sz="2000" b="0" i="0" dirty="0" smtClean="0"/>
                        <a:t>rädikat </a:t>
                      </a:r>
                      <a:r>
                        <a:rPr lang="de-DE" sz="2000" b="0" i="1" dirty="0" smtClean="0"/>
                        <a:t>- p</a:t>
                      </a:r>
                      <a:r>
                        <a:rPr lang="cs-CZ" sz="2000" b="0" i="1" dirty="0" smtClean="0"/>
                        <a:t>řísudek</a:t>
                      </a:r>
                      <a:endParaRPr lang="cs-CZ" sz="2000" b="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3200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ovací šipka 5"/>
          <p:cNvCxnSpPr/>
          <p:nvPr/>
        </p:nvCxnSpPr>
        <p:spPr>
          <a:xfrm>
            <a:off x="3357554" y="3429000"/>
            <a:ext cx="4071966" cy="428628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Subordinierende Konjunktionen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e-DE" sz="2800" dirty="0" smtClean="0"/>
              <a:t>Übung – Schreiben Sie die Sätze richtig - mit „weil“:</a:t>
            </a:r>
          </a:p>
          <a:p>
            <a:pPr>
              <a:buNone/>
            </a:pPr>
            <a:r>
              <a:rPr lang="de-DE" sz="2400" dirty="0" smtClean="0"/>
              <a:t>Ich lerne Deutsch, arbeiten - Deutschland - ich – in – möchte</a:t>
            </a:r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r>
              <a:rPr lang="de-DE" sz="2400" dirty="0" smtClean="0"/>
              <a:t>Wir gehen nicht ins Kino, bekommen – Besuch – einen – wir</a:t>
            </a:r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r>
              <a:rPr lang="de-DE" sz="2400" dirty="0" smtClean="0"/>
              <a:t>Wir sind bald aufgestanden, geweckt - hat - Oma – uns – unsere</a:t>
            </a:r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endParaRPr lang="de-DE" sz="28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472" y="2714620"/>
          <a:ext cx="785818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697"/>
                <a:gridCol w="1309697"/>
                <a:gridCol w="1309697"/>
                <a:gridCol w="1309697"/>
                <a:gridCol w="1309697"/>
                <a:gridCol w="130969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71473" y="4143380"/>
          <a:ext cx="792961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5923"/>
                <a:gridCol w="1585923"/>
                <a:gridCol w="1585923"/>
                <a:gridCol w="1585923"/>
                <a:gridCol w="158592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71472" y="5715016"/>
          <a:ext cx="785818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697"/>
                <a:gridCol w="1309697"/>
                <a:gridCol w="1309697"/>
                <a:gridCol w="1309697"/>
                <a:gridCol w="1309697"/>
                <a:gridCol w="130969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Subordinierende Konjunktionen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e-DE" sz="2800" dirty="0" smtClean="0"/>
              <a:t>Lösung: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de-DE" sz="2400" dirty="0" smtClean="0"/>
              <a:t>Ich lerne Deutsch, arbeiten - Deutschland - ich – in – möchte</a:t>
            </a:r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de-DE" sz="2400" dirty="0" smtClean="0"/>
              <a:t>Wir gehen nicht ins Kino, bekommen – Besuch – einen – wir</a:t>
            </a:r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r>
              <a:rPr lang="de-DE" sz="2400" dirty="0" smtClean="0"/>
              <a:t>Wir sind bald aufgestanden, geweckt - hat - Oma – uns – unsere</a:t>
            </a:r>
          </a:p>
          <a:p>
            <a:pPr>
              <a:buNone/>
            </a:pPr>
            <a:endParaRPr lang="de-DE" sz="2400" dirty="0" smtClean="0"/>
          </a:p>
          <a:p>
            <a:pPr>
              <a:buNone/>
            </a:pPr>
            <a:endParaRPr lang="de-DE" sz="28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472" y="3429000"/>
          <a:ext cx="785818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697"/>
                <a:gridCol w="1309697"/>
                <a:gridCol w="1166820"/>
                <a:gridCol w="1452574"/>
                <a:gridCol w="1309697"/>
                <a:gridCol w="130969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weil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ich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in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Deutschland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arbeiten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möchte.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0034" y="4429132"/>
          <a:ext cx="792961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5923"/>
                <a:gridCol w="1585923"/>
                <a:gridCol w="1585923"/>
                <a:gridCol w="1585923"/>
                <a:gridCol w="15859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weil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wir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einen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Besuch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bekommen.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71472" y="5572140"/>
          <a:ext cx="785818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697"/>
                <a:gridCol w="1309697"/>
                <a:gridCol w="1309697"/>
                <a:gridCol w="1309697"/>
                <a:gridCol w="1309697"/>
                <a:gridCol w="130969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weil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unsere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Oma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uns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geweckt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hat.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 descr="C:\Users\Doma\Documents\Documents\Documents\EVA - školní složka\DUM NJ\Obrázky\MH9004298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1500174"/>
            <a:ext cx="1285884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800" dirty="0" smtClean="0"/>
              <a:t>Subordinierende Konjunktionen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cs-CZ" sz="2400" dirty="0" smtClean="0"/>
              <a:t>Hausaufgabe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Hausaufgabe 1</a:t>
            </a:r>
            <a:r>
              <a:rPr lang="de-DE" sz="2800" dirty="0" smtClean="0"/>
              <a:t> - Beantworten Sie die folgenden Fragen:</a:t>
            </a:r>
          </a:p>
          <a:p>
            <a:pPr marL="514350" indent="-514350">
              <a:buFont typeface="+mj-lt"/>
              <a:buAutoNum type="alphaLcParenR"/>
            </a:pPr>
            <a:r>
              <a:rPr lang="de-DE" sz="2800" dirty="0" smtClean="0"/>
              <a:t>Warum bist du so müde?</a:t>
            </a:r>
          </a:p>
          <a:p>
            <a:pPr marL="514350" indent="-514350">
              <a:buFont typeface="+mj-lt"/>
              <a:buAutoNum type="alphaLcParenR"/>
            </a:pPr>
            <a:r>
              <a:rPr lang="de-DE" sz="2800" dirty="0" smtClean="0"/>
              <a:t>Warum geht ihr heute nicht spazieren?</a:t>
            </a:r>
          </a:p>
          <a:p>
            <a:pPr marL="514350" indent="-514350">
              <a:buAutoNum type="alphaLcParenR"/>
            </a:pPr>
            <a:endParaRPr lang="de-DE" sz="2800" dirty="0" smtClean="0"/>
          </a:p>
          <a:p>
            <a:pPr marL="514350" indent="-514350">
              <a:buNone/>
            </a:pPr>
            <a:r>
              <a:rPr lang="de-DE" sz="2800" dirty="0" smtClean="0"/>
              <a:t>Hausaufgabe 2 – Bilden Sie die entsprechenden Fragen:</a:t>
            </a:r>
          </a:p>
          <a:p>
            <a:pPr marL="514350" indent="-514350">
              <a:buFont typeface="+mj-lt"/>
              <a:buAutoNum type="alphaUcPeriod"/>
            </a:pPr>
            <a:r>
              <a:rPr lang="de-DE" sz="2800" dirty="0" smtClean="0"/>
              <a:t>…, weil mein Bus spät angekommen ist.</a:t>
            </a:r>
          </a:p>
          <a:p>
            <a:pPr marL="514350" indent="-514350">
              <a:buFont typeface="+mj-lt"/>
              <a:buAutoNum type="alphaUcPeriod"/>
            </a:pPr>
            <a:r>
              <a:rPr lang="de-DE" sz="2800" dirty="0" smtClean="0"/>
              <a:t>…, weil der Arzt es mir gesagt hat.</a:t>
            </a:r>
          </a:p>
          <a:p>
            <a:pPr marL="514350" indent="-514350">
              <a:buFont typeface="+mj-lt"/>
              <a:buAutoNum type="alphaUcPeriod"/>
            </a:pPr>
            <a:endParaRPr lang="de-DE" sz="2800" dirty="0" smtClean="0"/>
          </a:p>
          <a:p>
            <a:pPr marL="514350" indent="-514350"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800" dirty="0" smtClean="0"/>
              <a:t>Subordinierende Konjunktionen</a:t>
            </a:r>
            <a:r>
              <a:rPr lang="de-DE" sz="2400" dirty="0" smtClean="0"/>
              <a:t/>
            </a:r>
            <a:br>
              <a:rPr lang="de-DE" sz="2400" dirty="0" smtClean="0"/>
            </a:br>
            <a:r>
              <a:rPr lang="cs-CZ" sz="2400" dirty="0" smtClean="0"/>
              <a:t>Hausaufgabe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L</a:t>
            </a:r>
            <a:r>
              <a:rPr lang="de-DE" sz="2800" dirty="0" smtClean="0"/>
              <a:t>ösung: </a:t>
            </a:r>
            <a:r>
              <a:rPr lang="cs-CZ" sz="2800" dirty="0" smtClean="0"/>
              <a:t>Hausaufgabe 1</a:t>
            </a:r>
            <a:endParaRPr lang="de-DE" sz="2800" dirty="0" smtClean="0"/>
          </a:p>
          <a:p>
            <a:pPr marL="514350" indent="-514350">
              <a:buFont typeface="+mj-lt"/>
              <a:buAutoNum type="alphaLcParenR"/>
            </a:pPr>
            <a:r>
              <a:rPr lang="de-DE" sz="2800" dirty="0" smtClean="0"/>
              <a:t>Warum bist du so müde?</a:t>
            </a:r>
            <a:r>
              <a:rPr lang="cs-CZ" sz="2800" dirty="0" smtClean="0"/>
              <a:t> </a:t>
            </a:r>
            <a:r>
              <a:rPr lang="cs-CZ" sz="2800" i="1" dirty="0" smtClean="0"/>
              <a:t>Ich bin so m</a:t>
            </a:r>
            <a:r>
              <a:rPr lang="de-DE" sz="2800" i="1" dirty="0" smtClean="0"/>
              <a:t>üde, weil ich wenig geschlafen habe.</a:t>
            </a:r>
            <a:endParaRPr lang="de-DE" sz="2800" dirty="0" smtClean="0"/>
          </a:p>
          <a:p>
            <a:pPr marL="514350" indent="-514350">
              <a:buFont typeface="+mj-lt"/>
              <a:buAutoNum type="alphaLcParenR"/>
            </a:pPr>
            <a:r>
              <a:rPr lang="de-DE" sz="2800" dirty="0" smtClean="0"/>
              <a:t>Warum geht ihr heute nicht spazieren? </a:t>
            </a:r>
            <a:r>
              <a:rPr lang="de-DE" sz="2800" i="1" dirty="0" smtClean="0"/>
              <a:t>Wir gehen nicht spazieren, weil wir müde sind.</a:t>
            </a:r>
          </a:p>
          <a:p>
            <a:pPr marL="514350" indent="-514350">
              <a:buNone/>
            </a:pPr>
            <a:r>
              <a:rPr lang="de-DE" sz="2800" dirty="0" smtClean="0"/>
              <a:t>Lösung: Hausaufgabe 2 </a:t>
            </a:r>
          </a:p>
          <a:p>
            <a:pPr marL="514350" indent="-514350">
              <a:buFont typeface="+mj-lt"/>
              <a:buAutoNum type="alphaUcPeriod"/>
            </a:pPr>
            <a:r>
              <a:rPr lang="de-DE" sz="2800" i="1" dirty="0" smtClean="0"/>
              <a:t>Warum warst du nicht um 8 Uhr in der Schule? </a:t>
            </a:r>
            <a:r>
              <a:rPr lang="de-DE" sz="2800" dirty="0" smtClean="0"/>
              <a:t>…, weil mein Bus spät angekommen ist.</a:t>
            </a:r>
          </a:p>
          <a:p>
            <a:pPr marL="514350" indent="-514350">
              <a:buFont typeface="+mj-lt"/>
              <a:buAutoNum type="alphaUcPeriod"/>
            </a:pPr>
            <a:r>
              <a:rPr lang="de-DE" sz="2800" i="1" dirty="0" smtClean="0"/>
              <a:t>Warum nimmst du nicht mehr diese Tabletten ein? </a:t>
            </a:r>
            <a:r>
              <a:rPr lang="de-DE" sz="2800" dirty="0" smtClean="0"/>
              <a:t>…, weil der Arzt es mir gesagt hat.</a:t>
            </a:r>
          </a:p>
          <a:p>
            <a:pPr marL="514350" indent="-514350">
              <a:buFont typeface="+mj-lt"/>
              <a:buAutoNum type="alphaUcPeriod"/>
            </a:pPr>
            <a:endParaRPr lang="de-DE" sz="2800" dirty="0" smtClean="0"/>
          </a:p>
          <a:p>
            <a:pPr marL="514350" indent="-514350"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Citace a zdroje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Obrázky na snímcích použity z </a:t>
            </a:r>
            <a:r>
              <a:rPr lang="cs-CZ" sz="2000" dirty="0"/>
              <a:t>galerie Klipart [</a:t>
            </a:r>
            <a:r>
              <a:rPr lang="cs-CZ" sz="2000" dirty="0" smtClean="0"/>
              <a:t>cit.23.06.2013</a:t>
            </a:r>
            <a:r>
              <a:rPr lang="cs-CZ" sz="2000" dirty="0"/>
              <a:t>]. Dostupné pod licencí Microsoft Office 2010: </a:t>
            </a:r>
            <a:r>
              <a:rPr lang="cs-CZ" sz="2000" dirty="0">
                <a:solidFill>
                  <a:schemeClr val="bg1"/>
                </a:solidFill>
              </a:rPr>
              <a:t>&lt;</a:t>
            </a:r>
            <a:r>
              <a:rPr lang="cs-CZ" sz="2000" u="sng" dirty="0">
                <a:solidFill>
                  <a:schemeClr val="bg1"/>
                </a:solidFill>
                <a:hlinkClick r:id="rId2"/>
              </a:rPr>
              <a:t>http://office.microsoft.com/cs-cz/images/</a:t>
            </a:r>
            <a:r>
              <a:rPr lang="cs-CZ" sz="2000" dirty="0">
                <a:solidFill>
                  <a:schemeClr val="bg1"/>
                </a:solidFill>
              </a:rPr>
              <a:t>&gt;.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200" cap="all" dirty="0" smtClean="0">
                <a:latin typeface="Times New Roman" pitchFamily="18" charset="0"/>
                <a:cs typeface="Times New Roman" pitchFamily="18" charset="0"/>
              </a:rPr>
              <a:t>NEUNER G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erhard</a:t>
            </a: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sz="2200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200" cap="all" dirty="0" smtClean="0">
                <a:latin typeface="Times New Roman" pitchFamily="18" charset="0"/>
                <a:cs typeface="Times New Roman" pitchFamily="18" charset="0"/>
              </a:rPr>
              <a:t>Cristache</a:t>
            </a:r>
            <a:r>
              <a:rPr lang="cs-CZ" sz="2200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2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armen</a:t>
            </a:r>
            <a:r>
              <a:rPr lang="lt-LT" sz="2200" dirty="0" smtClean="0"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lt-LT" sz="2200" cap="all" dirty="0" smtClean="0">
                <a:latin typeface="Times New Roman" pitchFamily="18" charset="0"/>
                <a:cs typeface="Times New Roman" pitchFamily="18" charset="0"/>
              </a:rPr>
              <a:t>ilypaitytė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2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ina</a:t>
            </a:r>
            <a:r>
              <a:rPr lang="lt-LT" sz="2200" dirty="0" smtClean="0">
                <a:latin typeface="Times New Roman" pitchFamily="18" charset="0"/>
                <a:cs typeface="Times New Roman" pitchFamily="18" charset="0"/>
              </a:rPr>
              <a:t>, S</a:t>
            </a:r>
            <a:r>
              <a:rPr lang="lt-LT" sz="2200" cap="all" dirty="0" smtClean="0">
                <a:latin typeface="Times New Roman" pitchFamily="18" charset="0"/>
                <a:cs typeface="Times New Roman" pitchFamily="18" charset="0"/>
              </a:rPr>
              <a:t>zakály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E</a:t>
            </a: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rna</a:t>
            </a:r>
            <a:r>
              <a:rPr lang="lt-LT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lt-LT" sz="2200" cap="all" dirty="0" smtClean="0">
                <a:latin typeface="Times New Roman" pitchFamily="18" charset="0"/>
                <a:cs typeface="Times New Roman" pitchFamily="18" charset="0"/>
              </a:rPr>
              <a:t>Vicente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de-DE" sz="2200" dirty="0" smtClean="0">
                <a:latin typeface="Times New Roman" pitchFamily="18" charset="0"/>
                <a:cs typeface="Times New Roman" pitchFamily="18" charset="0"/>
              </a:rPr>
              <a:t>ara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deutsch.com 2. </a:t>
            </a:r>
            <a:r>
              <a:rPr lang="de-DE" sz="2200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Kursbuch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Německo: Hueber, 2009, ISBN 978-3-19-001659-4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Archiv autorky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248</TotalTime>
  <Words>764</Words>
  <PresentationFormat>Předvádění na obrazovce (4:3)</PresentationFormat>
  <Paragraphs>123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Lití písma</vt:lpstr>
      <vt:lpstr>Snímek 1</vt:lpstr>
      <vt:lpstr>Anotace </vt:lpstr>
      <vt:lpstr>Konjunktionen II. Subordinierende Konjunktionen</vt:lpstr>
      <vt:lpstr>Konjunktionen</vt:lpstr>
      <vt:lpstr>Subordinierende Konjunktionen</vt:lpstr>
      <vt:lpstr>Konjunktionen</vt:lpstr>
      <vt:lpstr>Subordinierende Konjunktionen</vt:lpstr>
      <vt:lpstr>Subordinierende Konjunktionen</vt:lpstr>
      <vt:lpstr>Subordinierende Konjunktionen</vt:lpstr>
      <vt:lpstr>Subordinierende Konjunktionen Hausaufgabe</vt:lpstr>
      <vt:lpstr>Subordinierende Konjunktionen Hausaufgabe</vt:lpstr>
      <vt:lpstr>Citace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Doma</cp:lastModifiedBy>
  <cp:revision>31</cp:revision>
  <dcterms:created xsi:type="dcterms:W3CDTF">2013-05-26T10:46:43Z</dcterms:created>
  <dcterms:modified xsi:type="dcterms:W3CDTF">2013-08-07T19:41:30Z</dcterms:modified>
</cp:coreProperties>
</file>