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73" r:id="rId2"/>
    <p:sldId id="271" r:id="rId3"/>
    <p:sldId id="256" r:id="rId4"/>
    <p:sldId id="259" r:id="rId5"/>
    <p:sldId id="263" r:id="rId6"/>
    <p:sldId id="258" r:id="rId7"/>
    <p:sldId id="264" r:id="rId8"/>
    <p:sldId id="260" r:id="rId9"/>
    <p:sldId id="267" r:id="rId10"/>
    <p:sldId id="261" r:id="rId11"/>
    <p:sldId id="262" r:id="rId12"/>
    <p:sldId id="268" r:id="rId13"/>
    <p:sldId id="265" r:id="rId14"/>
    <p:sldId id="269" r:id="rId15"/>
    <p:sldId id="266" r:id="rId16"/>
    <p:sldId id="270" r:id="rId17"/>
    <p:sldId id="274" r:id="rId18"/>
    <p:sldId id="272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6" d="100"/>
          <a:sy n="106" d="100"/>
        </p:scale>
        <p:origin x="-112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5990BF-490A-44BC-BDFB-2FFF2B31CE91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771D475-528B-4141-A669-D0D95DD9032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1319061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dirty="0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794994876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PhDr. Eva Fučilová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VY_32_INOVACE_09A_1</a:t>
                      </a:r>
                      <a:r>
                        <a:rPr lang="de-DE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4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_</a:t>
                      </a:r>
                      <a:r>
                        <a:rPr lang="de-DE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Präteritum_Modalverben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Jazyková kompetence v němčině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23.0</a:t>
                      </a:r>
                      <a:r>
                        <a:rPr lang="de-DE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7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Anotace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Zástupný symbol pro obsah 1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just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Tento materiál byl vytvořen pro žáky druhého, popř. třetího ročníku šestiletého gymnázia, studující německý jazyk na úrovni A2 CEFR, a to jako část jedné vyučovací hodiny v rozsahu cca 2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5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minut. </a:t>
            </a:r>
          </a:p>
          <a:p>
            <a:pPr algn="just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slouží pro výklad a interaktivní procvičení tvoření préterita modálních sloves. Vychází ze znalostí žáků o tvoření a užívání přítomného času modálních sloves a o časování slovesa „haben“ v préteritu.</a:t>
            </a:r>
          </a:p>
          <a:p>
            <a:pPr algn="just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Cí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lem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této 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prezentace je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aby žáci na základě srovnávání a vlastního vyvozování pravidel získali přehled o tvoření tvarů modálních sloves v préteritu a tyto tvary užívali ve svých vlastních projevech.</a:t>
            </a:r>
          </a:p>
          <a:p>
            <a:pPr algn="just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Metodické pokyny: Žáci postupují dle pokynů uvedených v prezentaci. K práci využívají svůj sešit pro poznámky a řešení úlohy zapisují na tabuli elektronickým perem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správné řešení 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je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uvedeno v prezentaci hned na následujícím snímku. 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je určen k interaktivní výuce.</a:t>
            </a:r>
            <a:endParaRPr lang="cs-CZ" sz="200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buNone/>
            </a:pPr>
            <a:endParaRPr lang="de-DE" sz="20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buNone/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Pozn. Na prezen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taci navazuje domácí úkol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. Z charakteru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úlohy vyplývá, že existuje mnoho řešení, která proto nejsou uvedena.</a:t>
            </a:r>
          </a:p>
          <a:p>
            <a:pPr algn="just"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de-DE" dirty="0" smtClean="0"/>
              <a:t>Präteritum von Modalverben</a:t>
            </a:r>
            <a:endParaRPr lang="cs-CZ" dirty="0"/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de-DE" sz="4400" dirty="0" smtClean="0"/>
              <a:t>Grammatik mit Spaß</a:t>
            </a:r>
            <a:endParaRPr lang="cs-CZ" sz="4400" dirty="0"/>
          </a:p>
        </p:txBody>
      </p:sp>
      <p:pic>
        <p:nvPicPr>
          <p:cNvPr id="7170" name="Picture 2" descr="C:\Users\Doma\AppData\Local\Microsoft\Windows\Temporary Internet Files\Content.IE5\MBP4IA3G\MC90044045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57290" y="3143248"/>
            <a:ext cx="2160131" cy="288685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de-DE" dirty="0" smtClean="0"/>
              <a:t>Modalverben </a:t>
            </a:r>
            <a:br>
              <a:rPr lang="de-DE" dirty="0" smtClean="0"/>
            </a:br>
            <a:r>
              <a:rPr lang="de-DE" sz="2400" dirty="0" smtClean="0"/>
              <a:t>Unterstreichen Sie im Text die Modalverben.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buNone/>
            </a:pPr>
            <a:r>
              <a:rPr lang="de-DE" sz="3600" dirty="0" smtClean="0"/>
              <a:t>Mein Vater mag Zeitungen beim Frühstück lesen. Ich darf das aber nicht machen. Er sagt, ich soll warten, bis ich groß bin. </a:t>
            </a:r>
          </a:p>
          <a:p>
            <a:pPr algn="just">
              <a:buNone/>
            </a:pPr>
            <a:r>
              <a:rPr lang="de-DE" sz="3600" dirty="0" smtClean="0"/>
              <a:t>Oft will ich fragen: „Warum muss ich warten? Warum kannst du es machen und ich nicht?“ </a:t>
            </a:r>
            <a:endParaRPr lang="cs-CZ" sz="3600" dirty="0"/>
          </a:p>
        </p:txBody>
      </p:sp>
      <p:pic>
        <p:nvPicPr>
          <p:cNvPr id="1033" name="Picture 9" descr="C:\Users\Doma\AppData\Local\Microsoft\Windows\Temporary Internet Files\Content.IE5\4ZDGG5KX\MC900433938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43636" y="4357694"/>
            <a:ext cx="2000252" cy="2000252"/>
          </a:xfrm>
          <a:prstGeom prst="rect">
            <a:avLst/>
          </a:prstGeom>
          <a:noFill/>
        </p:spPr>
      </p:pic>
      <p:pic>
        <p:nvPicPr>
          <p:cNvPr id="1035" name="Picture 11" descr="C:\Users\Doma\AppData\Local\Microsoft\Windows\Temporary Internet Files\Content.IE5\WQ5Q8PFW\MC90022891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143504" y="5651974"/>
            <a:ext cx="1272464" cy="9917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de-DE" dirty="0" smtClean="0"/>
              <a:t>Modalverben </a:t>
            </a:r>
            <a:r>
              <a:rPr lang="de-DE" sz="2400" dirty="0" smtClean="0"/>
              <a:t/>
            </a:r>
            <a:br>
              <a:rPr lang="de-DE" sz="2400" dirty="0" smtClean="0"/>
            </a:br>
            <a:r>
              <a:rPr lang="de-DE" sz="2400" dirty="0" smtClean="0"/>
              <a:t>Lösung - Kontrolle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buNone/>
            </a:pPr>
            <a:r>
              <a:rPr lang="de-DE" sz="3600" dirty="0" smtClean="0"/>
              <a:t>Mein Vater </a:t>
            </a:r>
            <a:r>
              <a:rPr lang="de-DE" sz="3600" u="sng" dirty="0" smtClean="0"/>
              <a:t>mag</a:t>
            </a:r>
            <a:r>
              <a:rPr lang="de-DE" sz="3600" dirty="0" smtClean="0"/>
              <a:t> Zeitungen beim Frühstück lesen. Ich </a:t>
            </a:r>
            <a:r>
              <a:rPr lang="de-DE" sz="3600" u="sng" dirty="0" smtClean="0"/>
              <a:t>darf</a:t>
            </a:r>
            <a:r>
              <a:rPr lang="de-DE" sz="3600" dirty="0" smtClean="0"/>
              <a:t> das aber nicht machen. Er sagt, ich </a:t>
            </a:r>
            <a:r>
              <a:rPr lang="de-DE" sz="3600" u="sng" dirty="0" smtClean="0"/>
              <a:t>soll</a:t>
            </a:r>
            <a:r>
              <a:rPr lang="de-DE" sz="3600" dirty="0" smtClean="0"/>
              <a:t> warten, bis ich groß bin. </a:t>
            </a:r>
          </a:p>
          <a:p>
            <a:pPr algn="just">
              <a:buNone/>
            </a:pPr>
            <a:r>
              <a:rPr lang="de-DE" sz="3600" dirty="0" smtClean="0"/>
              <a:t>Oft </a:t>
            </a:r>
            <a:r>
              <a:rPr lang="de-DE" sz="3600" u="sng" dirty="0" smtClean="0"/>
              <a:t>will</a:t>
            </a:r>
            <a:r>
              <a:rPr lang="de-DE" sz="3600" dirty="0" smtClean="0"/>
              <a:t> ich fragen: „Warum </a:t>
            </a:r>
            <a:r>
              <a:rPr lang="de-DE" sz="3600" u="sng" dirty="0" smtClean="0"/>
              <a:t>muss</a:t>
            </a:r>
            <a:r>
              <a:rPr lang="de-DE" sz="3600" dirty="0" smtClean="0"/>
              <a:t> ich warten? Warum </a:t>
            </a:r>
            <a:r>
              <a:rPr lang="de-DE" sz="3600" u="sng" dirty="0" smtClean="0"/>
              <a:t>kannst</a:t>
            </a:r>
            <a:r>
              <a:rPr lang="de-DE" sz="3600" dirty="0" smtClean="0"/>
              <a:t> du es machen und ich nicht?“ </a:t>
            </a:r>
            <a:endParaRPr lang="cs-CZ" sz="3600" dirty="0"/>
          </a:p>
        </p:txBody>
      </p:sp>
      <p:pic>
        <p:nvPicPr>
          <p:cNvPr id="1033" name="Picture 9" descr="C:\Users\Doma\AppData\Local\Microsoft\Windows\Temporary Internet Files\Content.IE5\4ZDGG5KX\MC900433938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43636" y="4500570"/>
            <a:ext cx="2000252" cy="2000252"/>
          </a:xfrm>
          <a:prstGeom prst="rect">
            <a:avLst/>
          </a:prstGeom>
          <a:noFill/>
        </p:spPr>
      </p:pic>
      <p:pic>
        <p:nvPicPr>
          <p:cNvPr id="5" name="Picture 11" descr="C:\Users\Doma\AppData\Local\Microsoft\Windows\Temporary Internet Files\Content.IE5\WQ5Q8PFW\MC90022891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143504" y="5651974"/>
            <a:ext cx="1272464" cy="9917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de-DE" dirty="0" smtClean="0"/>
              <a:t>Präsens von Modalverben</a:t>
            </a:r>
            <a:r>
              <a:rPr lang="de-DE" sz="2400" dirty="0" smtClean="0"/>
              <a:t> </a:t>
            </a:r>
            <a:br>
              <a:rPr lang="de-DE" sz="2400" dirty="0" smtClean="0"/>
            </a:br>
            <a:r>
              <a:rPr lang="de-DE" sz="2400" dirty="0" smtClean="0"/>
              <a:t>Ergänzen Sie in die Tabelle die Infinitivformen.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500034" y="2071678"/>
          <a:ext cx="8229600" cy="304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4400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de-DE" sz="4400" dirty="0" smtClean="0"/>
                        <a:t>ich darf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du</a:t>
                      </a:r>
                      <a:r>
                        <a:rPr lang="de-DE" sz="4400" dirty="0" smtClean="0"/>
                        <a:t> kann</a:t>
                      </a:r>
                      <a:r>
                        <a:rPr lang="cs-CZ" sz="4400" dirty="0" smtClean="0"/>
                        <a:t>st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er</a:t>
                      </a:r>
                      <a:r>
                        <a:rPr lang="cs-CZ" sz="4400" baseline="0" dirty="0" smtClean="0"/>
                        <a:t> </a:t>
                      </a:r>
                      <a:r>
                        <a:rPr lang="de-DE" sz="4400" dirty="0" smtClean="0"/>
                        <a:t>mag</a:t>
                      </a:r>
                      <a:endParaRPr lang="cs-CZ" sz="4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4400" b="1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de-DE" sz="4400" dirty="0" smtClean="0"/>
                        <a:t>ich muss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4400" dirty="0" smtClean="0"/>
                        <a:t>ich soll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4400" dirty="0" smtClean="0"/>
                        <a:t>ich will</a:t>
                      </a:r>
                      <a:endParaRPr lang="cs-CZ" sz="44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de-DE" dirty="0" smtClean="0"/>
              <a:t>Präsens von Modalverben</a:t>
            </a:r>
            <a:br>
              <a:rPr lang="de-DE" dirty="0" smtClean="0"/>
            </a:br>
            <a:r>
              <a:rPr lang="de-DE" sz="3100" dirty="0" smtClean="0"/>
              <a:t>Kontrolle</a:t>
            </a:r>
            <a:endParaRPr lang="cs-CZ" sz="3100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57200" y="1646238"/>
          <a:ext cx="8229600" cy="304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de-DE" sz="4400" dirty="0" smtClean="0"/>
                        <a:t>dürfen</a:t>
                      </a:r>
                      <a:endParaRPr lang="cs-CZ" sz="4400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4400" dirty="0" smtClean="0"/>
                        <a:t>können</a:t>
                      </a:r>
                      <a:endParaRPr lang="cs-CZ" sz="4400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4400" dirty="0" smtClean="0"/>
                        <a:t>mögen</a:t>
                      </a:r>
                      <a:endParaRPr lang="cs-CZ" sz="4400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de-DE" sz="4400" dirty="0" smtClean="0"/>
                        <a:t>ich darf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du</a:t>
                      </a:r>
                      <a:r>
                        <a:rPr lang="de-DE" sz="4400" dirty="0" smtClean="0"/>
                        <a:t> kann</a:t>
                      </a:r>
                      <a:r>
                        <a:rPr lang="cs-CZ" sz="4400" dirty="0" smtClean="0"/>
                        <a:t>st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er</a:t>
                      </a:r>
                      <a:r>
                        <a:rPr lang="de-DE" sz="4400" dirty="0" smtClean="0"/>
                        <a:t> mag</a:t>
                      </a:r>
                      <a:endParaRPr lang="cs-CZ" sz="4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de-DE" sz="4400" b="1" dirty="0" smtClean="0">
                          <a:solidFill>
                            <a:schemeClr val="tx1"/>
                          </a:solidFill>
                        </a:rPr>
                        <a:t>müssen</a:t>
                      </a:r>
                      <a:endParaRPr lang="cs-CZ" sz="4400" b="1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4400" b="1" dirty="0" smtClean="0">
                          <a:solidFill>
                            <a:schemeClr val="tx1"/>
                          </a:solidFill>
                        </a:rPr>
                        <a:t>sollen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4400" b="1" dirty="0" smtClean="0">
                          <a:solidFill>
                            <a:schemeClr val="tx1"/>
                          </a:solidFill>
                        </a:rPr>
                        <a:t>wollen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de-DE" sz="4400" dirty="0" smtClean="0"/>
                        <a:t>ich muss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4400" dirty="0" smtClean="0"/>
                        <a:t>ich soll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4400" dirty="0" smtClean="0"/>
                        <a:t>ich will</a:t>
                      </a:r>
                      <a:endParaRPr lang="cs-CZ" sz="4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098" name="Picture 2" descr="C:\Users\Doma\AppData\Local\Microsoft\Windows\Temporary Internet Files\Content.IE5\MBP4IA3G\MC90044045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00694" y="4214818"/>
            <a:ext cx="1755783" cy="23464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de-DE" dirty="0" smtClean="0"/>
              <a:t>Präteritum von Modalverben</a:t>
            </a:r>
            <a:br>
              <a:rPr lang="de-DE" dirty="0" smtClean="0"/>
            </a:br>
            <a:r>
              <a:rPr lang="de-DE" sz="3100" dirty="0" smtClean="0"/>
              <a:t>Vergleichen Sie.</a:t>
            </a:r>
            <a:endParaRPr lang="cs-CZ" sz="31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de-DE" dirty="0" smtClean="0"/>
              <a:t>Präsens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pPr algn="ctr"/>
            <a:r>
              <a:rPr lang="de-DE" dirty="0" smtClean="0"/>
              <a:t>Präteritum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pPr>
              <a:buClr>
                <a:schemeClr val="tx1"/>
              </a:buClr>
              <a:buNone/>
            </a:pPr>
            <a:r>
              <a:rPr lang="de-DE" sz="3200" dirty="0" smtClean="0"/>
              <a:t>Ich </a:t>
            </a:r>
            <a:r>
              <a:rPr lang="de-DE" sz="3200" u="sng" dirty="0" smtClean="0"/>
              <a:t>darf</a:t>
            </a:r>
            <a:r>
              <a:rPr lang="de-DE" sz="3200" dirty="0" smtClean="0"/>
              <a:t> das aber nicht machen.</a:t>
            </a:r>
          </a:p>
          <a:p>
            <a:pPr>
              <a:buClr>
                <a:schemeClr val="tx1"/>
              </a:buClr>
              <a:buNone/>
            </a:pPr>
            <a:r>
              <a:rPr lang="de-DE" sz="3200" dirty="0" smtClean="0"/>
              <a:t>Warum </a:t>
            </a:r>
            <a:r>
              <a:rPr lang="de-DE" sz="3200" u="sng" dirty="0" smtClean="0"/>
              <a:t>kannst</a:t>
            </a:r>
            <a:r>
              <a:rPr lang="de-DE" sz="3200" dirty="0" smtClean="0"/>
              <a:t> du es machen?</a:t>
            </a:r>
          </a:p>
          <a:p>
            <a:pPr>
              <a:buClr>
                <a:schemeClr val="tx1"/>
              </a:buClr>
              <a:buNone/>
            </a:pPr>
            <a:r>
              <a:rPr lang="de-DE" sz="3200" dirty="0" smtClean="0"/>
              <a:t>Warum </a:t>
            </a:r>
            <a:r>
              <a:rPr lang="de-DE" sz="3200" u="sng" dirty="0" smtClean="0"/>
              <a:t>muss</a:t>
            </a:r>
            <a:r>
              <a:rPr lang="de-DE" sz="3200" dirty="0" smtClean="0"/>
              <a:t> er warten?</a:t>
            </a:r>
          </a:p>
          <a:p>
            <a:pPr>
              <a:buClr>
                <a:schemeClr val="tx1"/>
              </a:buClr>
              <a:buNone/>
            </a:pPr>
            <a:r>
              <a:rPr lang="de-DE" sz="3200" dirty="0" smtClean="0"/>
              <a:t>Oft </a:t>
            </a:r>
            <a:r>
              <a:rPr lang="de-DE" sz="3200" u="sng" dirty="0" smtClean="0"/>
              <a:t>wollen</a:t>
            </a:r>
            <a:r>
              <a:rPr lang="de-DE" sz="3200" dirty="0" smtClean="0"/>
              <a:t> wir fragen.</a:t>
            </a:r>
            <a:endParaRPr lang="cs-CZ" sz="32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de-DE" sz="3200" dirty="0" smtClean="0"/>
              <a:t>Ich </a:t>
            </a:r>
            <a:r>
              <a:rPr lang="de-DE" sz="3200" u="sng" dirty="0" smtClean="0"/>
              <a:t>durfte</a:t>
            </a:r>
            <a:r>
              <a:rPr lang="de-DE" sz="3200" dirty="0" smtClean="0"/>
              <a:t> das aber nicht machen.</a:t>
            </a: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de-DE" sz="3200" dirty="0" smtClean="0"/>
              <a:t>Warum </a:t>
            </a:r>
            <a:r>
              <a:rPr lang="de-DE" sz="3200" u="sng" dirty="0" smtClean="0"/>
              <a:t>konntest</a:t>
            </a:r>
            <a:r>
              <a:rPr lang="de-DE" sz="3200" dirty="0" smtClean="0"/>
              <a:t> du es machen?</a:t>
            </a: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de-DE" sz="3200" dirty="0" smtClean="0"/>
              <a:t>Warum </a:t>
            </a:r>
            <a:r>
              <a:rPr lang="de-DE" sz="3200" u="sng" dirty="0" smtClean="0"/>
              <a:t>musste</a:t>
            </a:r>
            <a:r>
              <a:rPr lang="de-DE" sz="3200" dirty="0" smtClean="0"/>
              <a:t> er warten?</a:t>
            </a: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de-DE" sz="3200" dirty="0" smtClean="0"/>
              <a:t>Oft </a:t>
            </a:r>
            <a:r>
              <a:rPr lang="de-DE" sz="3200" u="sng" dirty="0" smtClean="0"/>
              <a:t>wollten</a:t>
            </a:r>
            <a:r>
              <a:rPr lang="de-DE" sz="3200" dirty="0" smtClean="0"/>
              <a:t> wir fragen.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de-DE" dirty="0" smtClean="0"/>
              <a:t>Präteritum von Modalverben</a:t>
            </a:r>
            <a:r>
              <a:rPr lang="de-DE" sz="2800" dirty="0" smtClean="0"/>
              <a:t/>
            </a:r>
            <a:br>
              <a:rPr lang="de-DE" sz="2800" dirty="0" smtClean="0"/>
            </a:br>
            <a:r>
              <a:rPr lang="de-DE" sz="2800" dirty="0" smtClean="0"/>
              <a:t>Ergänzen Sie die Tabelle</a:t>
            </a:r>
            <a:endParaRPr lang="cs-CZ" dirty="0"/>
          </a:p>
        </p:txBody>
      </p:sp>
      <p:graphicFrame>
        <p:nvGraphicFramePr>
          <p:cNvPr id="10" name="Zástupný symbol pro obsah 9"/>
          <p:cNvGraphicFramePr>
            <a:graphicFrameLocks noGrp="1"/>
          </p:cNvGraphicFramePr>
          <p:nvPr>
            <p:ph idx="1"/>
          </p:nvPr>
        </p:nvGraphicFramePr>
        <p:xfrm>
          <a:off x="457200" y="1646238"/>
          <a:ext cx="8229600" cy="45428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899481">
                <a:tc>
                  <a:txBody>
                    <a:bodyPr/>
                    <a:lstStyle/>
                    <a:p>
                      <a:pPr algn="l"/>
                      <a:r>
                        <a:rPr lang="de-DE" sz="4000" dirty="0" smtClean="0"/>
                        <a:t>dürfen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4000" dirty="0" smtClean="0"/>
                        <a:t>ich</a:t>
                      </a:r>
                      <a:r>
                        <a:rPr lang="de-DE" sz="4000" baseline="0" dirty="0" smtClean="0"/>
                        <a:t> du</a:t>
                      </a:r>
                      <a:r>
                        <a:rPr lang="de-DE" sz="4000" dirty="0" smtClean="0"/>
                        <a:t>rfte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4000" dirty="0" smtClean="0"/>
                        <a:t>durf - te</a:t>
                      </a:r>
                      <a:endParaRPr lang="cs-CZ" sz="4000" dirty="0"/>
                    </a:p>
                  </a:txBody>
                  <a:tcPr/>
                </a:tc>
              </a:tr>
              <a:tr h="899481">
                <a:tc>
                  <a:txBody>
                    <a:bodyPr/>
                    <a:lstStyle/>
                    <a:p>
                      <a:pPr algn="l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4000" dirty="0" smtClean="0"/>
                        <a:t>du konntest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sz="4000" dirty="0"/>
                    </a:p>
                  </a:txBody>
                  <a:tcPr/>
                </a:tc>
              </a:tr>
              <a:tr h="899481">
                <a:tc>
                  <a:txBody>
                    <a:bodyPr/>
                    <a:lstStyle/>
                    <a:p>
                      <a:pPr algn="l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4000" dirty="0" smtClean="0"/>
                        <a:t>er musste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sz="4000" dirty="0"/>
                    </a:p>
                  </a:txBody>
                  <a:tcPr/>
                </a:tc>
              </a:tr>
              <a:tr h="899481">
                <a:tc>
                  <a:txBody>
                    <a:bodyPr/>
                    <a:lstStyle/>
                    <a:p>
                      <a:pPr algn="l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sz="4000" dirty="0" smtClean="0"/>
                        <a:t>wir wollten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sz="4000" dirty="0"/>
                    </a:p>
                  </a:txBody>
                  <a:tcPr/>
                </a:tc>
              </a:tr>
              <a:tr h="899481">
                <a:tc gridSpan="3">
                  <a:txBody>
                    <a:bodyPr/>
                    <a:lstStyle/>
                    <a:p>
                      <a:pPr algn="ctr"/>
                      <a:r>
                        <a:rPr lang="de-DE" sz="2800" dirty="0" smtClean="0"/>
                        <a:t>Vergleichen Sie mit dem Infinitiv. Was gibt es im Präteritum von Modalverben nicht? </a:t>
                      </a:r>
                      <a:endParaRPr lang="cs-CZ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de-DE" dirty="0" smtClean="0"/>
              <a:t>Präteritum von Modalverben</a:t>
            </a:r>
            <a:r>
              <a:rPr lang="de-DE" sz="2800" dirty="0" smtClean="0"/>
              <a:t/>
            </a:r>
            <a:br>
              <a:rPr lang="de-DE" sz="2800" dirty="0" smtClean="0"/>
            </a:br>
            <a:r>
              <a:rPr lang="de-DE" sz="2800" dirty="0" smtClean="0"/>
              <a:t>Kontrollieren Sie.</a:t>
            </a:r>
            <a:endParaRPr lang="cs-CZ" dirty="0"/>
          </a:p>
        </p:txBody>
      </p:sp>
      <p:graphicFrame>
        <p:nvGraphicFramePr>
          <p:cNvPr id="10" name="Zástupný symbol pro obsah 9"/>
          <p:cNvGraphicFramePr>
            <a:graphicFrameLocks noGrp="1"/>
          </p:cNvGraphicFramePr>
          <p:nvPr>
            <p:ph idx="1"/>
          </p:nvPr>
        </p:nvGraphicFramePr>
        <p:xfrm>
          <a:off x="457200" y="1646238"/>
          <a:ext cx="8229600" cy="4568844"/>
        </p:xfrm>
        <a:graphic>
          <a:graphicData uri="http://schemas.openxmlformats.org/drawingml/2006/table">
            <a:tbl>
              <a:tblPr firstRow="1" bandRow="1"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713163">
                <a:tc>
                  <a:txBody>
                    <a:bodyPr/>
                    <a:lstStyle/>
                    <a:p>
                      <a:pPr algn="ctr"/>
                      <a:r>
                        <a:rPr lang="de-DE" sz="4000" dirty="0" smtClean="0"/>
                        <a:t>dürfen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4000" dirty="0" smtClean="0"/>
                        <a:t>ich</a:t>
                      </a:r>
                      <a:r>
                        <a:rPr lang="de-DE" sz="4000" baseline="0" dirty="0" smtClean="0"/>
                        <a:t> du</a:t>
                      </a:r>
                      <a:r>
                        <a:rPr lang="de-DE" sz="4000" dirty="0" smtClean="0"/>
                        <a:t>rfte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4000" dirty="0" smtClean="0"/>
                        <a:t>durf - te</a:t>
                      </a:r>
                      <a:endParaRPr lang="cs-CZ" sz="4000" dirty="0"/>
                    </a:p>
                  </a:txBody>
                  <a:tcPr/>
                </a:tc>
              </a:tr>
              <a:tr h="713163">
                <a:tc>
                  <a:txBody>
                    <a:bodyPr/>
                    <a:lstStyle/>
                    <a:p>
                      <a:pPr algn="ctr"/>
                      <a:r>
                        <a:rPr lang="de-DE" sz="4000" dirty="0" smtClean="0"/>
                        <a:t>können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4000" dirty="0" smtClean="0"/>
                        <a:t>du konntest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4000" b="1" dirty="0" smtClean="0"/>
                        <a:t>konn-test</a:t>
                      </a:r>
                      <a:endParaRPr lang="cs-CZ" sz="4000" b="1" dirty="0"/>
                    </a:p>
                  </a:txBody>
                  <a:tcPr/>
                </a:tc>
              </a:tr>
              <a:tr h="713163">
                <a:tc>
                  <a:txBody>
                    <a:bodyPr/>
                    <a:lstStyle/>
                    <a:p>
                      <a:pPr algn="ctr"/>
                      <a:r>
                        <a:rPr lang="de-DE" sz="4000" dirty="0" smtClean="0"/>
                        <a:t>müssen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4000" dirty="0" smtClean="0"/>
                        <a:t>er musste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4000" b="1" dirty="0" smtClean="0"/>
                        <a:t>muss-te</a:t>
                      </a:r>
                      <a:endParaRPr lang="cs-CZ" sz="4000" b="1" dirty="0"/>
                    </a:p>
                  </a:txBody>
                  <a:tcPr/>
                </a:tc>
              </a:tr>
              <a:tr h="713163">
                <a:tc>
                  <a:txBody>
                    <a:bodyPr/>
                    <a:lstStyle/>
                    <a:p>
                      <a:pPr algn="ctr"/>
                      <a:r>
                        <a:rPr lang="de-DE" sz="4000" dirty="0" smtClean="0"/>
                        <a:t>wollen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4000" dirty="0" smtClean="0"/>
                        <a:t>wir wollten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4000" b="1" dirty="0" smtClean="0"/>
                        <a:t>woll-ten</a:t>
                      </a:r>
                      <a:endParaRPr lang="cs-CZ" sz="4000" b="1" dirty="0"/>
                    </a:p>
                  </a:txBody>
                  <a:tcPr/>
                </a:tc>
              </a:tr>
              <a:tr h="858096">
                <a:tc gridSpan="3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b="1" dirty="0" smtClean="0"/>
                        <a:t>Es</a:t>
                      </a:r>
                      <a:r>
                        <a:rPr lang="cs-CZ" sz="3200" b="1" baseline="0" dirty="0" smtClean="0"/>
                        <a:t> gibt k</a:t>
                      </a:r>
                      <a:r>
                        <a:rPr lang="de-DE" sz="3200" b="1" dirty="0" smtClean="0"/>
                        <a:t>ein</a:t>
                      </a:r>
                      <a:r>
                        <a:rPr lang="cs-CZ" sz="3200" b="1" dirty="0" smtClean="0"/>
                        <a:t>en</a:t>
                      </a:r>
                      <a:r>
                        <a:rPr lang="de-DE" sz="3200" b="1" dirty="0" smtClean="0"/>
                        <a:t> Umlaut!!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58096">
                <a:tc gridSpan="3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2400" dirty="0" smtClean="0"/>
                        <a:t>Können</a:t>
                      </a:r>
                      <a:r>
                        <a:rPr lang="de-DE" sz="2400" baseline="0" dirty="0" smtClean="0"/>
                        <a:t> wir ein anderes Verb, das man ähnlich konjugiert? </a:t>
                      </a:r>
                      <a:endParaRPr lang="cs-CZ" sz="3200" dirty="0">
                        <a:ln cap="rnd" cmpd="thickThin">
                          <a:solidFill>
                            <a:schemeClr val="accent1"/>
                          </a:solidFill>
                        </a:ln>
                        <a:gradFill>
                          <a:gsLst>
                            <a:gs pos="0">
                              <a:schemeClr val="accent1">
                                <a:tint val="66000"/>
                                <a:satMod val="160000"/>
                              </a:schemeClr>
                            </a:gs>
                            <a:gs pos="50000">
                              <a:schemeClr val="accent1">
                                <a:tint val="44500"/>
                                <a:satMod val="160000"/>
                              </a:schemeClr>
                            </a:gs>
                            <a:gs pos="100000">
                              <a:schemeClr val="accent1">
                                <a:tint val="23500"/>
                                <a:satMod val="160000"/>
                              </a:schemeClr>
                            </a:gs>
                          </a:gsLst>
                          <a:lin ang="5400000" scaled="0"/>
                        </a:gradFill>
                        <a:effectLst>
                          <a:outerShdw blurRad="60007" dist="200025" dir="15000000" sy="30000" kx="-1800000" algn="bl" rotWithShape="0">
                            <a:prstClr val="black">
                              <a:alpha val="32000"/>
                            </a:prstClr>
                          </a:outerShdw>
                        </a:effectLst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074" name="Picture 2" descr="C:\Users\Doma\AppData\Local\Microsoft\Windows\Temporary Internet Files\Content.IE5\MBP4IA3G\MC90044045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86578" y="4429132"/>
            <a:ext cx="755651" cy="10098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de-DE" dirty="0" smtClean="0"/>
              <a:t>Präteritum von Modalverben </a:t>
            </a:r>
            <a:r>
              <a:rPr lang="de-DE" sz="2800" dirty="0" smtClean="0"/>
              <a:t/>
            </a:r>
            <a:br>
              <a:rPr lang="de-DE" sz="2800" dirty="0" smtClean="0"/>
            </a:br>
            <a:r>
              <a:rPr lang="de-DE" sz="2700" dirty="0" smtClean="0"/>
              <a:t>Vergleichen Sie und ergänzen Sie dann die Formen von dürfen.</a:t>
            </a:r>
            <a:endParaRPr lang="cs-CZ" sz="27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de-DE" dirty="0" smtClean="0"/>
              <a:t>haben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pPr algn="ctr"/>
            <a:r>
              <a:rPr lang="de-DE" dirty="0" smtClean="0"/>
              <a:t>dürfen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pPr marL="457200" indent="-457200">
              <a:buNone/>
            </a:pPr>
            <a:r>
              <a:rPr lang="de-DE" sz="2800" dirty="0" smtClean="0"/>
              <a:t>Sg.</a:t>
            </a:r>
          </a:p>
          <a:p>
            <a:pPr marL="457200" indent="-457200">
              <a:buNone/>
            </a:pPr>
            <a:r>
              <a:rPr lang="de-DE" sz="2800" dirty="0" smtClean="0"/>
              <a:t>1. ich hatte		-te</a:t>
            </a:r>
          </a:p>
          <a:p>
            <a:pPr marL="457200" indent="-457200">
              <a:buNone/>
            </a:pPr>
            <a:r>
              <a:rPr lang="de-DE" sz="2800" dirty="0" smtClean="0"/>
              <a:t>2. du hattest		</a:t>
            </a:r>
          </a:p>
          <a:p>
            <a:pPr marL="457200" indent="-457200">
              <a:buNone/>
            </a:pPr>
            <a:r>
              <a:rPr lang="de-DE" sz="2800" dirty="0" smtClean="0"/>
              <a:t>3. er hatte		</a:t>
            </a:r>
            <a:endParaRPr lang="cs-CZ" sz="2800" dirty="0" smtClean="0"/>
          </a:p>
          <a:p>
            <a:pPr marL="457200" indent="-457200">
              <a:buNone/>
            </a:pPr>
            <a:r>
              <a:rPr lang="de-DE" sz="2800" dirty="0" smtClean="0"/>
              <a:t>Pl.</a:t>
            </a:r>
          </a:p>
          <a:p>
            <a:pPr marL="457200" indent="-457200">
              <a:buNone/>
            </a:pPr>
            <a:r>
              <a:rPr lang="de-DE" sz="2800" dirty="0" smtClean="0"/>
              <a:t>1. wir hatten		</a:t>
            </a:r>
          </a:p>
          <a:p>
            <a:pPr marL="457200" indent="-457200">
              <a:buNone/>
            </a:pPr>
            <a:r>
              <a:rPr lang="de-DE" sz="2800" dirty="0" smtClean="0"/>
              <a:t>2. ihr hattet		</a:t>
            </a:r>
          </a:p>
          <a:p>
            <a:pPr marL="457200" indent="-457200">
              <a:buNone/>
            </a:pPr>
            <a:r>
              <a:rPr lang="de-DE" sz="2800" dirty="0" smtClean="0"/>
              <a:t>3. sie hatten		 </a:t>
            </a:r>
            <a:endParaRPr lang="cs-CZ" sz="28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>
            <a:noAutofit/>
          </a:bodyPr>
          <a:lstStyle/>
          <a:p>
            <a:pPr marL="457200" indent="-457200">
              <a:buNone/>
            </a:pPr>
            <a:r>
              <a:rPr lang="de-DE" sz="2800" dirty="0" smtClean="0"/>
              <a:t>Sg.</a:t>
            </a:r>
          </a:p>
          <a:p>
            <a:pPr marL="457200" indent="-457200">
              <a:buNone/>
            </a:pPr>
            <a:r>
              <a:rPr lang="de-DE" sz="2800" dirty="0" smtClean="0"/>
              <a:t>1. ich durfte </a:t>
            </a:r>
          </a:p>
          <a:p>
            <a:pPr marL="457200" indent="-457200">
              <a:buNone/>
            </a:pPr>
            <a:r>
              <a:rPr lang="de-DE" sz="2800" dirty="0" smtClean="0"/>
              <a:t>2. du </a:t>
            </a:r>
          </a:p>
          <a:p>
            <a:pPr marL="457200" indent="-457200">
              <a:buNone/>
            </a:pPr>
            <a:r>
              <a:rPr lang="de-DE" sz="2800" dirty="0" smtClean="0"/>
              <a:t>3. er</a:t>
            </a:r>
          </a:p>
          <a:p>
            <a:pPr marL="457200" indent="-457200">
              <a:buNone/>
            </a:pPr>
            <a:r>
              <a:rPr lang="de-DE" sz="2800" dirty="0" smtClean="0"/>
              <a:t>Pl.</a:t>
            </a:r>
          </a:p>
          <a:p>
            <a:pPr marL="457200" indent="-457200">
              <a:buNone/>
            </a:pPr>
            <a:r>
              <a:rPr lang="de-DE" sz="2800" dirty="0" smtClean="0"/>
              <a:t>1. wir</a:t>
            </a:r>
          </a:p>
          <a:p>
            <a:pPr marL="457200" indent="-457200">
              <a:buNone/>
            </a:pPr>
            <a:r>
              <a:rPr lang="de-DE" sz="2800" dirty="0" smtClean="0"/>
              <a:t>2. ihr</a:t>
            </a:r>
          </a:p>
          <a:p>
            <a:pPr marL="457200" indent="-457200">
              <a:buNone/>
            </a:pPr>
            <a:r>
              <a:rPr lang="de-DE" sz="2800" dirty="0" smtClean="0"/>
              <a:t>3. sie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de-DE" dirty="0" smtClean="0"/>
              <a:t>Präteritum von Modalverben </a:t>
            </a:r>
            <a:br>
              <a:rPr lang="de-DE" dirty="0" smtClean="0"/>
            </a:br>
            <a:r>
              <a:rPr lang="de-DE" sz="2800" dirty="0" smtClean="0"/>
              <a:t>Kontrolle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de-DE" dirty="0" smtClean="0"/>
              <a:t>haben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pPr algn="ctr"/>
            <a:r>
              <a:rPr lang="de-DE" dirty="0" smtClean="0"/>
              <a:t>dürfen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pPr marL="457200" indent="-457200">
              <a:buNone/>
            </a:pPr>
            <a:r>
              <a:rPr lang="de-DE" sz="2800" dirty="0" smtClean="0"/>
              <a:t>Sg.</a:t>
            </a:r>
          </a:p>
          <a:p>
            <a:pPr marL="457200" indent="-457200">
              <a:buNone/>
            </a:pPr>
            <a:r>
              <a:rPr lang="de-DE" sz="2800" dirty="0" smtClean="0"/>
              <a:t>1. ich hatte		-te</a:t>
            </a:r>
          </a:p>
          <a:p>
            <a:pPr marL="457200" indent="-457200">
              <a:buNone/>
            </a:pPr>
            <a:r>
              <a:rPr lang="de-DE" sz="2800" dirty="0" smtClean="0"/>
              <a:t>2. du hattest		-test</a:t>
            </a:r>
          </a:p>
          <a:p>
            <a:pPr marL="457200" indent="-457200">
              <a:buNone/>
            </a:pPr>
            <a:r>
              <a:rPr lang="de-DE" sz="2800" dirty="0" smtClean="0"/>
              <a:t>3. er hatte		-te</a:t>
            </a:r>
          </a:p>
          <a:p>
            <a:pPr marL="457200" indent="-457200">
              <a:buNone/>
            </a:pPr>
            <a:r>
              <a:rPr lang="de-DE" sz="2800" dirty="0" smtClean="0"/>
              <a:t>Pl.</a:t>
            </a:r>
          </a:p>
          <a:p>
            <a:pPr marL="457200" indent="-457200">
              <a:buNone/>
            </a:pPr>
            <a:r>
              <a:rPr lang="de-DE" sz="2800" dirty="0" smtClean="0"/>
              <a:t>1. wir hatten		-ten</a:t>
            </a:r>
          </a:p>
          <a:p>
            <a:pPr marL="457200" indent="-457200">
              <a:buNone/>
            </a:pPr>
            <a:r>
              <a:rPr lang="de-DE" sz="2800" dirty="0" smtClean="0"/>
              <a:t>2. ihr hattet		-tet</a:t>
            </a:r>
          </a:p>
          <a:p>
            <a:pPr marL="457200" indent="-457200">
              <a:buNone/>
            </a:pPr>
            <a:r>
              <a:rPr lang="de-DE" sz="2800" dirty="0" smtClean="0"/>
              <a:t>3. sie hatten		-ten </a:t>
            </a:r>
            <a:endParaRPr lang="cs-CZ" sz="28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>
            <a:noAutofit/>
          </a:bodyPr>
          <a:lstStyle/>
          <a:p>
            <a:pPr marL="457200" indent="-457200">
              <a:buNone/>
            </a:pPr>
            <a:r>
              <a:rPr lang="de-DE" sz="2800" dirty="0" smtClean="0"/>
              <a:t>Sg.</a:t>
            </a:r>
          </a:p>
          <a:p>
            <a:pPr marL="457200" indent="-457200">
              <a:buNone/>
            </a:pPr>
            <a:r>
              <a:rPr lang="de-DE" sz="2800" dirty="0" smtClean="0"/>
              <a:t>1. ich durfte</a:t>
            </a:r>
          </a:p>
          <a:p>
            <a:pPr marL="457200" indent="-457200">
              <a:buNone/>
            </a:pPr>
            <a:r>
              <a:rPr lang="de-DE" sz="2800" dirty="0" smtClean="0"/>
              <a:t>2. du durftest</a:t>
            </a:r>
          </a:p>
          <a:p>
            <a:pPr marL="457200" indent="-457200">
              <a:buNone/>
            </a:pPr>
            <a:r>
              <a:rPr lang="de-DE" sz="2800" dirty="0" smtClean="0"/>
              <a:t>3. er durfte</a:t>
            </a:r>
          </a:p>
          <a:p>
            <a:pPr marL="457200" indent="-457200">
              <a:buNone/>
            </a:pPr>
            <a:r>
              <a:rPr lang="de-DE" sz="2800" dirty="0" smtClean="0"/>
              <a:t>Pl.</a:t>
            </a:r>
          </a:p>
          <a:p>
            <a:pPr marL="457200" indent="-457200">
              <a:buNone/>
            </a:pPr>
            <a:r>
              <a:rPr lang="de-DE" sz="2800" dirty="0" smtClean="0"/>
              <a:t>1. wir durften</a:t>
            </a:r>
          </a:p>
          <a:p>
            <a:pPr marL="457200" indent="-457200">
              <a:buNone/>
            </a:pPr>
            <a:r>
              <a:rPr lang="de-DE" sz="2800" dirty="0" smtClean="0"/>
              <a:t>2. ihr durftet</a:t>
            </a:r>
          </a:p>
          <a:p>
            <a:pPr marL="457200" indent="-457200">
              <a:buNone/>
            </a:pPr>
            <a:r>
              <a:rPr lang="de-DE" sz="2800" dirty="0" smtClean="0"/>
              <a:t>3. sie durften</a:t>
            </a:r>
            <a:endParaRPr lang="cs-CZ" sz="2800" dirty="0"/>
          </a:p>
        </p:txBody>
      </p:sp>
      <p:pic>
        <p:nvPicPr>
          <p:cNvPr id="2050" name="Picture 2" descr="C:\Users\Doma\AppData\Local\Microsoft\Windows\Temporary Internet Files\Content.IE5\MBP4IA3G\MC90044045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72330" y="4357694"/>
            <a:ext cx="1368425" cy="1828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de-DE" dirty="0" smtClean="0"/>
              <a:t>Präteritum von Modalverben</a:t>
            </a:r>
            <a:br>
              <a:rPr lang="de-DE" dirty="0" smtClean="0"/>
            </a:br>
            <a:r>
              <a:rPr lang="de-DE" sz="2800" dirty="0" smtClean="0"/>
              <a:t>Ergänzen Sie dir Tabelle. Wer ist am schnellsten?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28596" y="1857364"/>
          <a:ext cx="8229600" cy="3627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de-DE" sz="2800" dirty="0" smtClean="0"/>
                        <a:t>können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2800" dirty="0" smtClean="0"/>
                        <a:t>müssen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2800" dirty="0" smtClean="0"/>
                        <a:t>wollen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2800" dirty="0" smtClean="0"/>
                        <a:t>dürfen 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de-DE" sz="2800" dirty="0" smtClean="0"/>
                        <a:t>ich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2800" dirty="0" smtClean="0"/>
                        <a:t>ich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2800" dirty="0" smtClean="0"/>
                        <a:t>ich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2800" dirty="0" smtClean="0"/>
                        <a:t>ich</a:t>
                      </a:r>
                      <a:r>
                        <a:rPr lang="de-DE" sz="2800" baseline="0" dirty="0" smtClean="0"/>
                        <a:t> durfte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de-DE" sz="2800" dirty="0" smtClean="0"/>
                        <a:t>du konntest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2800" dirty="0" smtClean="0"/>
                        <a:t>du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2800" dirty="0" smtClean="0"/>
                        <a:t>du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2800" dirty="0" smtClean="0"/>
                        <a:t>du </a:t>
                      </a:r>
                      <a:r>
                        <a:rPr lang="de-DE" sz="2800" baseline="0" dirty="0" smtClean="0"/>
                        <a:t>durf</a:t>
                      </a:r>
                      <a:r>
                        <a:rPr lang="de-DE" sz="2800" dirty="0" smtClean="0"/>
                        <a:t>test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de-DE" sz="2800" dirty="0" smtClean="0"/>
                        <a:t>er 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2800" dirty="0" smtClean="0"/>
                        <a:t>er musste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2800" dirty="0" smtClean="0"/>
                        <a:t>er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2800" dirty="0" smtClean="0"/>
                        <a:t>er </a:t>
                      </a:r>
                      <a:r>
                        <a:rPr lang="de-DE" sz="2800" baseline="0" dirty="0" smtClean="0"/>
                        <a:t>durf</a:t>
                      </a:r>
                      <a:r>
                        <a:rPr lang="de-DE" sz="2800" dirty="0" smtClean="0"/>
                        <a:t>te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de-DE" sz="2800" dirty="0" smtClean="0"/>
                        <a:t>wir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2800" dirty="0" smtClean="0"/>
                        <a:t>wir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2800" dirty="0" smtClean="0"/>
                        <a:t>wir </a:t>
                      </a:r>
                      <a:r>
                        <a:rPr lang="de-DE" sz="2800" baseline="0" dirty="0" smtClean="0"/>
                        <a:t>woll</a:t>
                      </a:r>
                      <a:r>
                        <a:rPr lang="de-DE" sz="2800" dirty="0" smtClean="0"/>
                        <a:t>ten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2800" dirty="0" smtClean="0"/>
                        <a:t>wir </a:t>
                      </a:r>
                      <a:r>
                        <a:rPr lang="de-DE" sz="2800" baseline="0" dirty="0" smtClean="0"/>
                        <a:t>durf</a:t>
                      </a:r>
                      <a:r>
                        <a:rPr lang="de-DE" sz="2800" dirty="0" smtClean="0"/>
                        <a:t>ten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de-DE" sz="2800" dirty="0" smtClean="0"/>
                        <a:t>ihr 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2800" dirty="0" smtClean="0"/>
                        <a:t>ihr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2800" dirty="0" smtClean="0"/>
                        <a:t>ihr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2800" dirty="0" smtClean="0"/>
                        <a:t>ihr </a:t>
                      </a:r>
                      <a:r>
                        <a:rPr lang="de-DE" sz="2800" baseline="0" dirty="0" smtClean="0"/>
                        <a:t>durf</a:t>
                      </a:r>
                      <a:r>
                        <a:rPr lang="de-DE" sz="2800" dirty="0" smtClean="0"/>
                        <a:t>tet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de-DE" sz="2800" dirty="0" smtClean="0"/>
                        <a:t>sie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2800" dirty="0" smtClean="0"/>
                        <a:t>sie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2800" dirty="0" smtClean="0"/>
                        <a:t>sie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2800" dirty="0" smtClean="0"/>
                        <a:t>sie </a:t>
                      </a:r>
                      <a:r>
                        <a:rPr lang="de-DE" sz="2800" baseline="0" dirty="0" smtClean="0"/>
                        <a:t>durf</a:t>
                      </a:r>
                      <a:r>
                        <a:rPr lang="de-DE" sz="2800" dirty="0" smtClean="0"/>
                        <a:t>ten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de-DE" dirty="0" smtClean="0"/>
              <a:t>Präteritum von Modalverben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err="1" smtClean="0"/>
              <a:t>Kontrolle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46238"/>
          <a:ext cx="8229600" cy="3200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de-DE" sz="2400" dirty="0" smtClean="0"/>
                        <a:t>können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2400" dirty="0" smtClean="0"/>
                        <a:t>müssen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2400" dirty="0" smtClean="0"/>
                        <a:t>wollen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sz="2400" dirty="0" smtClean="0"/>
                        <a:t>dürfen 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de-DE" sz="2400" dirty="0" smtClean="0"/>
                        <a:t>ich</a:t>
                      </a:r>
                      <a:r>
                        <a:rPr lang="de-DE" sz="2400" baseline="0" dirty="0" smtClean="0"/>
                        <a:t> konnte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2400" dirty="0" smtClean="0"/>
                        <a:t>ich</a:t>
                      </a:r>
                      <a:r>
                        <a:rPr lang="de-DE" sz="2400" baseline="0" dirty="0" smtClean="0"/>
                        <a:t> musste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2400" dirty="0" smtClean="0"/>
                        <a:t>ich</a:t>
                      </a:r>
                      <a:r>
                        <a:rPr lang="de-DE" sz="2400" baseline="0" dirty="0" smtClean="0"/>
                        <a:t> wollte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2400" dirty="0" smtClean="0"/>
                        <a:t>ich</a:t>
                      </a:r>
                      <a:r>
                        <a:rPr lang="de-DE" sz="2400" baseline="0" dirty="0" smtClean="0"/>
                        <a:t> durfte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de-DE" sz="2400" dirty="0" smtClean="0"/>
                        <a:t>du konntest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2400" dirty="0" smtClean="0"/>
                        <a:t>du musstest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2400" dirty="0" smtClean="0"/>
                        <a:t>du </a:t>
                      </a:r>
                      <a:r>
                        <a:rPr lang="de-DE" sz="2400" baseline="0" dirty="0" smtClean="0"/>
                        <a:t>woll</a:t>
                      </a:r>
                      <a:r>
                        <a:rPr lang="de-DE" sz="2400" dirty="0" smtClean="0"/>
                        <a:t>test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2400" dirty="0" smtClean="0"/>
                        <a:t>du </a:t>
                      </a:r>
                      <a:r>
                        <a:rPr lang="de-DE" sz="2400" baseline="0" dirty="0" smtClean="0"/>
                        <a:t>durf</a:t>
                      </a:r>
                      <a:r>
                        <a:rPr lang="de-DE" sz="2400" dirty="0" smtClean="0"/>
                        <a:t>test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de-DE" sz="2400" dirty="0" smtClean="0"/>
                        <a:t>er konnte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2400" dirty="0" smtClean="0"/>
                        <a:t>er musste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2400" dirty="0" smtClean="0"/>
                        <a:t>er </a:t>
                      </a:r>
                      <a:r>
                        <a:rPr lang="de-DE" sz="2400" baseline="0" dirty="0" smtClean="0"/>
                        <a:t>woll</a:t>
                      </a:r>
                      <a:r>
                        <a:rPr lang="de-DE" sz="2400" dirty="0" smtClean="0"/>
                        <a:t>te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2400" dirty="0" smtClean="0"/>
                        <a:t>er </a:t>
                      </a:r>
                      <a:r>
                        <a:rPr lang="de-DE" sz="2400" baseline="0" dirty="0" smtClean="0"/>
                        <a:t>durf</a:t>
                      </a:r>
                      <a:r>
                        <a:rPr lang="de-DE" sz="2400" dirty="0" smtClean="0"/>
                        <a:t>te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de-DE" sz="2400" dirty="0" smtClean="0"/>
                        <a:t>wir konnten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2400" dirty="0" smtClean="0"/>
                        <a:t>wir mussten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2400" dirty="0" smtClean="0"/>
                        <a:t>wir </a:t>
                      </a:r>
                      <a:r>
                        <a:rPr lang="de-DE" sz="2400" baseline="0" dirty="0" smtClean="0"/>
                        <a:t>woll</a:t>
                      </a:r>
                      <a:r>
                        <a:rPr lang="de-DE" sz="2400" dirty="0" smtClean="0"/>
                        <a:t>ten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2400" dirty="0" smtClean="0"/>
                        <a:t>wir </a:t>
                      </a:r>
                      <a:r>
                        <a:rPr lang="de-DE" sz="2400" baseline="0" dirty="0" smtClean="0"/>
                        <a:t>durf</a:t>
                      </a:r>
                      <a:r>
                        <a:rPr lang="de-DE" sz="2400" dirty="0" smtClean="0"/>
                        <a:t>ten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de-DE" sz="2400" dirty="0" smtClean="0"/>
                        <a:t>ihr konntet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2400" dirty="0" smtClean="0"/>
                        <a:t>ihr musstet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2400" dirty="0" smtClean="0"/>
                        <a:t>ihr </a:t>
                      </a:r>
                      <a:r>
                        <a:rPr lang="de-DE" sz="2400" baseline="0" dirty="0" smtClean="0"/>
                        <a:t>woll</a:t>
                      </a:r>
                      <a:r>
                        <a:rPr lang="de-DE" sz="2400" dirty="0" smtClean="0"/>
                        <a:t>tet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2400" dirty="0" smtClean="0"/>
                        <a:t>ihr </a:t>
                      </a:r>
                      <a:r>
                        <a:rPr lang="de-DE" sz="2400" baseline="0" dirty="0" smtClean="0"/>
                        <a:t>durf</a:t>
                      </a:r>
                      <a:r>
                        <a:rPr lang="de-DE" sz="2400" dirty="0" smtClean="0"/>
                        <a:t>tet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de-DE" sz="2400" dirty="0" smtClean="0"/>
                        <a:t>sie konnten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2400" dirty="0" smtClean="0"/>
                        <a:t>sie mussten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2400" dirty="0" smtClean="0"/>
                        <a:t>sie </a:t>
                      </a:r>
                      <a:r>
                        <a:rPr lang="de-DE" sz="2400" baseline="0" dirty="0" smtClean="0"/>
                        <a:t>woll</a:t>
                      </a:r>
                      <a:r>
                        <a:rPr lang="de-DE" sz="2400" dirty="0" smtClean="0"/>
                        <a:t>ten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2400" dirty="0" smtClean="0"/>
                        <a:t>sie </a:t>
                      </a:r>
                      <a:r>
                        <a:rPr lang="de-DE" sz="2400" baseline="0" dirty="0" smtClean="0"/>
                        <a:t>durf</a:t>
                      </a:r>
                      <a:r>
                        <a:rPr lang="de-DE" sz="2400" dirty="0" smtClean="0"/>
                        <a:t>ten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122" name="Picture 2" descr="C:\Users\Doma\AppData\Local\Microsoft\Windows\Temporary Internet Files\Content.IE5\MBP4IA3G\MC90044045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00496" y="4357694"/>
            <a:ext cx="1710543" cy="22860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de-DE" dirty="0" smtClean="0"/>
              <a:t>Präteritum von Modalverben</a:t>
            </a:r>
            <a:r>
              <a:rPr lang="de-DE" sz="2800" dirty="0" smtClean="0"/>
              <a:t/>
            </a:r>
            <a:br>
              <a:rPr lang="de-DE" sz="2800" dirty="0" smtClean="0"/>
            </a:br>
            <a:r>
              <a:rPr lang="de-DE" sz="2800" dirty="0" smtClean="0"/>
              <a:t>Übung – Ergänzen Sie die richtige Form vom Modalverb.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Clr>
                <a:schemeClr val="tx1"/>
              </a:buClr>
              <a:buFont typeface="Wingdings" pitchFamily="2" charset="2"/>
              <a:buChar char="v"/>
            </a:pPr>
            <a:r>
              <a:rPr lang="de-DE" sz="2800" dirty="0" smtClean="0"/>
              <a:t>(können) ______________ du einen Termin gleich ausmachen? Super!</a:t>
            </a:r>
          </a:p>
          <a:p>
            <a:pPr marL="514350" indent="-514350">
              <a:buClr>
                <a:schemeClr val="tx1"/>
              </a:buClr>
              <a:buFont typeface="Wingdings" pitchFamily="2" charset="2"/>
              <a:buChar char="v"/>
            </a:pPr>
            <a:r>
              <a:rPr lang="de-DE" sz="2800" dirty="0" smtClean="0"/>
              <a:t>Er (müssen) ____________ schnell antworten. Dann hat er eine Eins bekommen</a:t>
            </a:r>
          </a:p>
          <a:p>
            <a:pPr marL="514350" indent="-514350">
              <a:buClr>
                <a:schemeClr val="tx1"/>
              </a:buClr>
              <a:buFont typeface="Wingdings" pitchFamily="2" charset="2"/>
              <a:buChar char="v"/>
            </a:pPr>
            <a:r>
              <a:rPr lang="de-DE" sz="2800" dirty="0" smtClean="0"/>
              <a:t>(dürfen) ______________ ihr es austauschen? Ja? </a:t>
            </a:r>
          </a:p>
          <a:p>
            <a:pPr marL="514350" indent="-514350">
              <a:buClr>
                <a:schemeClr val="tx1"/>
              </a:buClr>
              <a:buFont typeface="Wingdings" pitchFamily="2" charset="2"/>
              <a:buChar char="v"/>
            </a:pPr>
            <a:r>
              <a:rPr lang="de-DE" sz="2800" dirty="0" smtClean="0"/>
              <a:t>Ich (wollen) _____________ die Chance nutzen und die Webseite machen.</a:t>
            </a:r>
          </a:p>
          <a:p>
            <a:pPr marL="514350" indent="-514350">
              <a:buClr>
                <a:schemeClr val="tx1"/>
              </a:buClr>
              <a:buFont typeface="Wingdings" pitchFamily="2" charset="2"/>
              <a:buChar char="v"/>
            </a:pPr>
            <a:r>
              <a:rPr lang="de-DE" sz="2800" dirty="0" smtClean="0"/>
              <a:t>Sie (können) _____________ dich damals gut verstehen, denn sie haben es sofort erfahren.</a:t>
            </a:r>
          </a:p>
          <a:p>
            <a:pPr marL="514350" indent="-514350">
              <a:buClr>
                <a:schemeClr val="tx1"/>
              </a:buClr>
              <a:buFont typeface="Wingdings" pitchFamily="2" charset="2"/>
              <a:buChar char="v"/>
            </a:pPr>
            <a:r>
              <a:rPr lang="de-DE" sz="2800" dirty="0" smtClean="0"/>
              <a:t>Wir (müssen) </a:t>
            </a:r>
            <a:r>
              <a:rPr lang="cs-CZ" sz="2800" smtClean="0"/>
              <a:t>________________ </a:t>
            </a:r>
            <a:r>
              <a:rPr lang="de-DE" sz="2800" smtClean="0"/>
              <a:t>es </a:t>
            </a:r>
            <a:r>
              <a:rPr lang="de-DE" sz="2800" dirty="0" smtClean="0"/>
              <a:t>dem Chefredakteur versprechen.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de-DE" dirty="0" smtClean="0"/>
              <a:t>Präteritum von Modalverben</a:t>
            </a:r>
            <a:r>
              <a:rPr lang="de-DE" sz="2800" dirty="0" smtClean="0"/>
              <a:t/>
            </a:r>
            <a:br>
              <a:rPr lang="de-DE" sz="2800" dirty="0" smtClean="0"/>
            </a:br>
            <a:r>
              <a:rPr lang="de-DE" sz="2800" dirty="0" smtClean="0"/>
              <a:t>Lösung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Clr>
                <a:schemeClr val="tx1"/>
              </a:buClr>
              <a:buFont typeface="Wingdings" pitchFamily="2" charset="2"/>
              <a:buChar char="v"/>
            </a:pPr>
            <a:r>
              <a:rPr lang="de-DE" sz="2800" u="sng" dirty="0" smtClean="0"/>
              <a:t>Konntest</a:t>
            </a:r>
            <a:r>
              <a:rPr lang="de-DE" sz="2800" dirty="0" smtClean="0"/>
              <a:t> du einen Termin gleich </a:t>
            </a:r>
            <a:endParaRPr lang="cs-CZ" sz="2800" dirty="0" smtClean="0"/>
          </a:p>
          <a:p>
            <a:pPr marL="514350" indent="-514350">
              <a:buClr>
                <a:schemeClr val="tx1"/>
              </a:buClr>
              <a:buNone/>
            </a:pPr>
            <a:r>
              <a:rPr lang="cs-CZ" sz="2800" dirty="0" smtClean="0"/>
              <a:t>	</a:t>
            </a:r>
            <a:r>
              <a:rPr lang="de-DE" sz="2800" dirty="0" smtClean="0"/>
              <a:t>ausmachen? Super!</a:t>
            </a:r>
          </a:p>
          <a:p>
            <a:pPr marL="514350" indent="-514350">
              <a:buClr>
                <a:schemeClr val="tx1"/>
              </a:buClr>
              <a:buFont typeface="Wingdings" pitchFamily="2" charset="2"/>
              <a:buChar char="v"/>
            </a:pPr>
            <a:r>
              <a:rPr lang="de-DE" sz="2800" dirty="0" smtClean="0"/>
              <a:t>Er </a:t>
            </a:r>
            <a:r>
              <a:rPr lang="de-DE" sz="2800" u="sng" dirty="0" smtClean="0"/>
              <a:t>musste</a:t>
            </a:r>
            <a:r>
              <a:rPr lang="de-DE" sz="2800" dirty="0" smtClean="0"/>
              <a:t> schnell antworten. Dann hat </a:t>
            </a:r>
            <a:endParaRPr lang="cs-CZ" sz="2800" dirty="0" smtClean="0"/>
          </a:p>
          <a:p>
            <a:pPr marL="514350" indent="-514350">
              <a:buClr>
                <a:schemeClr val="tx1"/>
              </a:buClr>
              <a:buNone/>
            </a:pPr>
            <a:r>
              <a:rPr lang="cs-CZ" sz="2800" dirty="0" smtClean="0"/>
              <a:t>	</a:t>
            </a:r>
            <a:r>
              <a:rPr lang="de-DE" sz="2800" dirty="0" smtClean="0"/>
              <a:t>er eine Eins bekommen</a:t>
            </a:r>
            <a:r>
              <a:rPr lang="cs-CZ" sz="2800" dirty="0" smtClean="0"/>
              <a:t>.</a:t>
            </a:r>
            <a:endParaRPr lang="de-DE" sz="2800" dirty="0" smtClean="0"/>
          </a:p>
          <a:p>
            <a:pPr marL="514350" indent="-514350">
              <a:buClr>
                <a:schemeClr val="tx1"/>
              </a:buClr>
              <a:buFont typeface="Wingdings" pitchFamily="2" charset="2"/>
              <a:buChar char="v"/>
            </a:pPr>
            <a:r>
              <a:rPr lang="de-DE" sz="2800" u="sng" dirty="0" smtClean="0"/>
              <a:t>Durftet</a:t>
            </a:r>
            <a:r>
              <a:rPr lang="de-DE" sz="2800" dirty="0" smtClean="0"/>
              <a:t> ihr es austauschen? Ja? </a:t>
            </a:r>
          </a:p>
          <a:p>
            <a:pPr marL="514350" indent="-514350">
              <a:buClr>
                <a:schemeClr val="tx1"/>
              </a:buClr>
              <a:buFont typeface="Wingdings" pitchFamily="2" charset="2"/>
              <a:buChar char="v"/>
            </a:pPr>
            <a:r>
              <a:rPr lang="de-DE" sz="2800" dirty="0" smtClean="0"/>
              <a:t>Ich </a:t>
            </a:r>
            <a:r>
              <a:rPr lang="de-DE" sz="2800" u="sng" dirty="0" smtClean="0"/>
              <a:t>wollte</a:t>
            </a:r>
            <a:r>
              <a:rPr lang="de-DE" sz="2800" dirty="0" smtClean="0"/>
              <a:t> die Chance nutzen und die Webseite machen.</a:t>
            </a:r>
          </a:p>
          <a:p>
            <a:pPr marL="514350" indent="-514350">
              <a:buClr>
                <a:schemeClr val="tx1"/>
              </a:buClr>
              <a:buFont typeface="Wingdings" pitchFamily="2" charset="2"/>
              <a:buChar char="v"/>
            </a:pPr>
            <a:r>
              <a:rPr lang="de-DE" sz="2800" dirty="0" smtClean="0"/>
              <a:t>Sie </a:t>
            </a:r>
            <a:r>
              <a:rPr lang="de-DE" sz="2800" u="sng" dirty="0" smtClean="0"/>
              <a:t>konnten</a:t>
            </a:r>
            <a:r>
              <a:rPr lang="de-DE" sz="2800" dirty="0" smtClean="0"/>
              <a:t> dich damals gut verstehen, denn sie haben es sofort erfahren.</a:t>
            </a:r>
          </a:p>
          <a:p>
            <a:pPr marL="514350" indent="-514350">
              <a:buClr>
                <a:schemeClr val="tx1"/>
              </a:buClr>
              <a:buFont typeface="Wingdings" pitchFamily="2" charset="2"/>
              <a:buChar char="v"/>
            </a:pPr>
            <a:r>
              <a:rPr lang="de-DE" sz="2800" dirty="0" smtClean="0"/>
              <a:t>Wir </a:t>
            </a:r>
            <a:r>
              <a:rPr lang="de-DE" sz="2800" u="sng" dirty="0" smtClean="0"/>
              <a:t>mussten</a:t>
            </a:r>
            <a:r>
              <a:rPr lang="de-DE" sz="2800" dirty="0" smtClean="0"/>
              <a:t> es dem Chefredakteur versprechen.</a:t>
            </a:r>
            <a:endParaRPr lang="cs-CZ" sz="2800" dirty="0"/>
          </a:p>
        </p:txBody>
      </p:sp>
      <p:pic>
        <p:nvPicPr>
          <p:cNvPr id="6146" name="Picture 2" descr="C:\Users\Doma\AppData\Local\Microsoft\Windows\Temporary Internet Files\Content.IE5\MBP4IA3G\MC90044045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15140" y="1452107"/>
            <a:ext cx="1511301" cy="201974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de-DE" dirty="0" smtClean="0"/>
              <a:t>Präteritum von Modalverben</a:t>
            </a:r>
            <a:r>
              <a:rPr lang="de-DE" sz="2800" dirty="0" smtClean="0"/>
              <a:t/>
            </a:r>
            <a:br>
              <a:rPr lang="de-DE" sz="2800" dirty="0" smtClean="0"/>
            </a:br>
            <a:r>
              <a:rPr lang="cs-CZ" sz="2800" dirty="0" smtClean="0"/>
              <a:t>Hausaufgaben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Clr>
                <a:schemeClr val="tx1"/>
              </a:buClr>
              <a:buNone/>
            </a:pPr>
            <a:r>
              <a:rPr lang="de-DE" i="1" dirty="0" smtClean="0"/>
              <a:t>a) Antworten Sie:</a:t>
            </a:r>
          </a:p>
          <a:p>
            <a:pPr marL="514350" indent="-514350">
              <a:buClr>
                <a:schemeClr val="tx1"/>
              </a:buClr>
              <a:buFont typeface="+mj-lt"/>
              <a:buAutoNum type="arabicPeriod"/>
            </a:pPr>
            <a:r>
              <a:rPr lang="de-DE" dirty="0" smtClean="0"/>
              <a:t>Was durftest du vor 10 Jahren nicht tun?</a:t>
            </a:r>
          </a:p>
          <a:p>
            <a:pPr marL="514350" indent="-514350">
              <a:buClr>
                <a:schemeClr val="tx1"/>
              </a:buClr>
              <a:buFont typeface="+mj-lt"/>
              <a:buAutoNum type="arabicPeriod"/>
            </a:pPr>
            <a:r>
              <a:rPr lang="de-DE" dirty="0" smtClean="0"/>
              <a:t>Konntest du früher Rad fahren oder schwimmen?</a:t>
            </a:r>
          </a:p>
          <a:p>
            <a:pPr marL="514350" indent="-514350">
              <a:buClr>
                <a:schemeClr val="tx1"/>
              </a:buClr>
              <a:buFont typeface="+mj-lt"/>
              <a:buAutoNum type="arabicPeriod"/>
            </a:pPr>
            <a:r>
              <a:rPr lang="de-DE" dirty="0" smtClean="0"/>
              <a:t>Was mussten deine Eltern machen, aber du nicht?</a:t>
            </a:r>
          </a:p>
          <a:p>
            <a:pPr marL="514350" indent="-514350">
              <a:buClr>
                <a:schemeClr val="tx1"/>
              </a:buClr>
              <a:buFont typeface="+mj-lt"/>
              <a:buAutoNum type="arabicPeriod"/>
            </a:pPr>
            <a:r>
              <a:rPr lang="de-DE" dirty="0" smtClean="0"/>
              <a:t>Welche Sportart wolltest du vor ein paar Jahren machen?</a:t>
            </a:r>
          </a:p>
          <a:p>
            <a:pPr marL="514350" indent="-514350">
              <a:buClr>
                <a:schemeClr val="tx1"/>
              </a:buClr>
              <a:buNone/>
            </a:pPr>
            <a:r>
              <a:rPr lang="de-DE" i="1" dirty="0" smtClean="0"/>
              <a:t>b) Bereiten Sie bitte 2 ähnliche Fragen für Ihre Mitschüler. </a:t>
            </a:r>
          </a:p>
          <a:p>
            <a:pPr marL="514350" indent="-514350" algn="ctr">
              <a:buClr>
                <a:schemeClr val="tx1"/>
              </a:buClr>
              <a:buNone/>
            </a:pPr>
            <a:endParaRPr lang="de-DE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Citace a zdroje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7"/>
            <a:ext cx="8229600" cy="2854333"/>
          </a:xfrm>
          <a:solidFill>
            <a:schemeClr val="accent1"/>
          </a:solidFill>
        </p:spPr>
        <p:txBody>
          <a:bodyPr>
            <a:normAutofit/>
          </a:bodyPr>
          <a:lstStyle/>
          <a:p>
            <a:pPr marL="514350" indent="-514350">
              <a:buClr>
                <a:schemeClr val="tx1"/>
              </a:buClr>
              <a:buFont typeface="+mj-lt"/>
              <a:buAutoNum type="arabicPeriod"/>
            </a:pPr>
            <a:r>
              <a:rPr lang="cs-CZ" sz="2300" dirty="0" smtClean="0"/>
              <a:t>Obrázky na snímcích 3 – 5, 7, 10, 12, 14, 16 použity z </a:t>
            </a:r>
            <a:r>
              <a:rPr lang="cs-CZ" sz="2300" dirty="0"/>
              <a:t>galerie Klipart [</a:t>
            </a:r>
            <a:r>
              <a:rPr lang="cs-CZ" sz="2300" dirty="0" smtClean="0"/>
              <a:t>cit.</a:t>
            </a:r>
            <a:r>
              <a:rPr lang="de-DE" sz="2300" dirty="0" smtClean="0"/>
              <a:t> </a:t>
            </a:r>
            <a:r>
              <a:rPr lang="cs-CZ" sz="2300" dirty="0" smtClean="0"/>
              <a:t>23.0</a:t>
            </a:r>
            <a:r>
              <a:rPr lang="de-DE" sz="2300" dirty="0" smtClean="0"/>
              <a:t>7</a:t>
            </a:r>
            <a:r>
              <a:rPr lang="cs-CZ" sz="2300" dirty="0" smtClean="0"/>
              <a:t>.2013</a:t>
            </a:r>
            <a:r>
              <a:rPr lang="cs-CZ" sz="2300" dirty="0"/>
              <a:t>]. Dostupné pod licencí Microsoft Office 2010: </a:t>
            </a:r>
            <a:r>
              <a:rPr lang="cs-CZ" sz="2300" dirty="0">
                <a:solidFill>
                  <a:schemeClr val="bg1"/>
                </a:solidFill>
              </a:rPr>
              <a:t>&lt;</a:t>
            </a:r>
            <a:r>
              <a:rPr lang="cs-CZ" sz="2300" u="sng" dirty="0">
                <a:solidFill>
                  <a:schemeClr val="bg1"/>
                </a:solidFill>
                <a:hlinkClick r:id="rId2"/>
              </a:rPr>
              <a:t>http://office.microsoft.com/cs-cz/images/</a:t>
            </a:r>
            <a:r>
              <a:rPr lang="cs-CZ" sz="2300" dirty="0">
                <a:solidFill>
                  <a:schemeClr val="bg1"/>
                </a:solidFill>
              </a:rPr>
              <a:t>&gt;. </a:t>
            </a:r>
          </a:p>
          <a:p>
            <a:pPr marL="514350" indent="-514350">
              <a:buClr>
                <a:schemeClr val="tx1"/>
              </a:buClr>
              <a:buFont typeface="+mj-lt"/>
              <a:buAutoNum type="arabicPeriod"/>
            </a:pPr>
            <a:r>
              <a:rPr lang="cs-CZ" sz="2300" cap="all" dirty="0" smtClean="0">
                <a:latin typeface="Times New Roman" pitchFamily="18" charset="0"/>
                <a:cs typeface="Times New Roman" pitchFamily="18" charset="0"/>
              </a:rPr>
              <a:t>NEUNER G</a:t>
            </a:r>
            <a:r>
              <a:rPr lang="cs-CZ" sz="2300" dirty="0" smtClean="0">
                <a:latin typeface="Times New Roman" pitchFamily="18" charset="0"/>
                <a:cs typeface="Times New Roman" pitchFamily="18" charset="0"/>
              </a:rPr>
              <a:t>erhard</a:t>
            </a:r>
            <a:r>
              <a:rPr lang="de-DE" sz="2300" dirty="0" smtClean="0">
                <a:latin typeface="Times New Roman" pitchFamily="18" charset="0"/>
                <a:cs typeface="Times New Roman" pitchFamily="18" charset="0"/>
              </a:rPr>
              <a:t>,</a:t>
            </a:r>
            <a:r>
              <a:rPr lang="cs-CZ" sz="2300" cap="all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lt-LT" sz="2300" cap="all" dirty="0" smtClean="0">
                <a:latin typeface="Times New Roman" pitchFamily="18" charset="0"/>
                <a:cs typeface="Times New Roman" pitchFamily="18" charset="0"/>
              </a:rPr>
              <a:t>Cristache</a:t>
            </a:r>
            <a:r>
              <a:rPr lang="cs-CZ" sz="2300" cap="all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lt-LT" sz="2300" dirty="0" smtClean="0">
                <a:latin typeface="Times New Roman" pitchFamily="18" charset="0"/>
                <a:cs typeface="Times New Roman" pitchFamily="18" charset="0"/>
              </a:rPr>
              <a:t>C</a:t>
            </a:r>
            <a:r>
              <a:rPr lang="de-DE" sz="2300" dirty="0" smtClean="0">
                <a:latin typeface="Times New Roman" pitchFamily="18" charset="0"/>
                <a:cs typeface="Times New Roman" pitchFamily="18" charset="0"/>
              </a:rPr>
              <a:t>armen</a:t>
            </a:r>
            <a:r>
              <a:rPr lang="lt-LT" sz="2300" dirty="0" smtClean="0">
                <a:latin typeface="Times New Roman" pitchFamily="18" charset="0"/>
                <a:cs typeface="Times New Roman" pitchFamily="18" charset="0"/>
              </a:rPr>
              <a:t>, P</a:t>
            </a:r>
            <a:r>
              <a:rPr lang="lt-LT" sz="2300" cap="all" dirty="0" smtClean="0">
                <a:latin typeface="Times New Roman" pitchFamily="18" charset="0"/>
                <a:cs typeface="Times New Roman" pitchFamily="18" charset="0"/>
              </a:rPr>
              <a:t>ilypaitytė</a:t>
            </a:r>
            <a:r>
              <a:rPr lang="cs-CZ" sz="23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lt-LT" sz="2300" dirty="0" smtClean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de-DE" sz="2300" dirty="0" smtClean="0">
                <a:latin typeface="Times New Roman" pitchFamily="18" charset="0"/>
                <a:cs typeface="Times New Roman" pitchFamily="18" charset="0"/>
              </a:rPr>
              <a:t>ina</a:t>
            </a:r>
            <a:r>
              <a:rPr lang="lt-LT" sz="2300" dirty="0" smtClean="0">
                <a:latin typeface="Times New Roman" pitchFamily="18" charset="0"/>
                <a:cs typeface="Times New Roman" pitchFamily="18" charset="0"/>
              </a:rPr>
              <a:t>, S</a:t>
            </a:r>
            <a:r>
              <a:rPr lang="lt-LT" sz="2300" cap="all" dirty="0" smtClean="0">
                <a:latin typeface="Times New Roman" pitchFamily="18" charset="0"/>
                <a:cs typeface="Times New Roman" pitchFamily="18" charset="0"/>
              </a:rPr>
              <a:t>zakály</a:t>
            </a:r>
            <a:r>
              <a:rPr lang="cs-CZ" sz="2300" dirty="0" smtClean="0">
                <a:latin typeface="Times New Roman" pitchFamily="18" charset="0"/>
                <a:cs typeface="Times New Roman" pitchFamily="18" charset="0"/>
              </a:rPr>
              <a:t> E</a:t>
            </a:r>
            <a:r>
              <a:rPr lang="de-DE" sz="2300" dirty="0" smtClean="0">
                <a:latin typeface="Times New Roman" pitchFamily="18" charset="0"/>
                <a:cs typeface="Times New Roman" pitchFamily="18" charset="0"/>
              </a:rPr>
              <a:t>rna</a:t>
            </a:r>
            <a:r>
              <a:rPr lang="lt-LT" sz="23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lt-LT" sz="2300" cap="all" dirty="0" smtClean="0">
                <a:latin typeface="Times New Roman" pitchFamily="18" charset="0"/>
                <a:cs typeface="Times New Roman" pitchFamily="18" charset="0"/>
              </a:rPr>
              <a:t>Vicente</a:t>
            </a:r>
            <a:r>
              <a:rPr lang="cs-CZ" sz="2300" dirty="0" smtClean="0">
                <a:latin typeface="Times New Roman" pitchFamily="18" charset="0"/>
                <a:cs typeface="Times New Roman" pitchFamily="18" charset="0"/>
              </a:rPr>
              <a:t> S</a:t>
            </a:r>
            <a:r>
              <a:rPr lang="de-DE" sz="2300" dirty="0" smtClean="0">
                <a:latin typeface="Times New Roman" pitchFamily="18" charset="0"/>
                <a:cs typeface="Times New Roman" pitchFamily="18" charset="0"/>
              </a:rPr>
              <a:t>ara</a:t>
            </a:r>
            <a:r>
              <a:rPr lang="cs-CZ" sz="23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300" i="1" dirty="0" smtClean="0">
                <a:latin typeface="Times New Roman" pitchFamily="18" charset="0"/>
                <a:cs typeface="Times New Roman" pitchFamily="18" charset="0"/>
              </a:rPr>
              <a:t>deutsch.com 2. </a:t>
            </a:r>
            <a:r>
              <a:rPr lang="de-DE" sz="2300" i="1" dirty="0" smtClean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2300" i="1" dirty="0" smtClean="0">
                <a:latin typeface="Times New Roman" pitchFamily="18" charset="0"/>
                <a:cs typeface="Times New Roman" pitchFamily="18" charset="0"/>
              </a:rPr>
              <a:t>Kursbuch</a:t>
            </a:r>
            <a:r>
              <a:rPr lang="cs-CZ" sz="2300" dirty="0" smtClean="0">
                <a:latin typeface="Times New Roman" pitchFamily="18" charset="0"/>
                <a:cs typeface="Times New Roman" pitchFamily="18" charset="0"/>
              </a:rPr>
              <a:t>, Německo: Hueber, 2009, ISBN 978-3-19-001659-4</a:t>
            </a:r>
          </a:p>
          <a:p>
            <a:pPr marL="514350" indent="-514350">
              <a:buClr>
                <a:schemeClr val="tx1"/>
              </a:buClr>
              <a:buFont typeface="+mj-lt"/>
              <a:buAutoNum type="arabicPeriod"/>
            </a:pPr>
            <a:r>
              <a:rPr lang="cs-CZ" sz="2300" dirty="0" smtClean="0">
                <a:latin typeface="Times New Roman" pitchFamily="18" charset="0"/>
                <a:cs typeface="Times New Roman" pitchFamily="18" charset="0"/>
              </a:rPr>
              <a:t>Archiv autorky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Vlastní 2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134</TotalTime>
  <Words>863</Words>
  <PresentationFormat>Předvádění na obrazovce (4:3)</PresentationFormat>
  <Paragraphs>206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Lití písma</vt:lpstr>
      <vt:lpstr>Snímek 1</vt:lpstr>
      <vt:lpstr>Anotace </vt:lpstr>
      <vt:lpstr>Präteritum von Modalverben</vt:lpstr>
      <vt:lpstr>Modalverben  Unterstreichen Sie im Text die Modalverben.</vt:lpstr>
      <vt:lpstr>Modalverben  Lösung - Kontrolle</vt:lpstr>
      <vt:lpstr>Präsens von Modalverben  Ergänzen Sie in die Tabelle die Infinitivformen.</vt:lpstr>
      <vt:lpstr>Präsens von Modalverben Kontrolle</vt:lpstr>
      <vt:lpstr>Präteritum von Modalverben Vergleichen Sie.</vt:lpstr>
      <vt:lpstr>Präteritum von Modalverben Ergänzen Sie die Tabelle</vt:lpstr>
      <vt:lpstr>Präteritum von Modalverben Kontrollieren Sie.</vt:lpstr>
      <vt:lpstr>Präteritum von Modalverben  Vergleichen Sie und ergänzen Sie dann die Formen von dürfen.</vt:lpstr>
      <vt:lpstr>Präteritum von Modalverben  Kontrolle</vt:lpstr>
      <vt:lpstr>Präteritum von Modalverben Ergänzen Sie dir Tabelle. Wer ist am schnellsten?</vt:lpstr>
      <vt:lpstr>Präteritum von Modalverben Kontrolle</vt:lpstr>
      <vt:lpstr>Präteritum von Modalverben Übung – Ergänzen Sie die richtige Form vom Modalverb.</vt:lpstr>
      <vt:lpstr>Präteritum von Modalverben Lösung</vt:lpstr>
      <vt:lpstr>Präteritum von Modalverben Hausaufgaben</vt:lpstr>
      <vt:lpstr>Citace a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Präteritum von Modalverben</dc:title>
  <dc:creator>Doma</dc:creator>
  <cp:lastModifiedBy>Doma</cp:lastModifiedBy>
  <cp:revision>18</cp:revision>
  <dcterms:created xsi:type="dcterms:W3CDTF">2013-07-23T06:37:00Z</dcterms:created>
  <dcterms:modified xsi:type="dcterms:W3CDTF">2013-08-07T19:41:46Z</dcterms:modified>
</cp:coreProperties>
</file>