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8" r:id="rId2"/>
    <p:sldId id="259" r:id="rId3"/>
    <p:sldId id="256" r:id="rId4"/>
    <p:sldId id="263" r:id="rId5"/>
    <p:sldId id="262" r:id="rId6"/>
    <p:sldId id="264" r:id="rId7"/>
    <p:sldId id="266" r:id="rId8"/>
    <p:sldId id="267" r:id="rId9"/>
    <p:sldId id="269" r:id="rId10"/>
    <p:sldId id="268" r:id="rId11"/>
    <p:sldId id="270" r:id="rId12"/>
    <p:sldId id="272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1C2038-F887-4465-B773-EB611C6D5B61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BD2C29-756A-4AE7-BD7D-5AF4CBB5AAD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gi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VY_32_INOVACE_09A_1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Reflexive_Verben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30.0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pro žáky druhého, popř. třetího ročníku šestiletého gymnázia, studující německý jazyk na úrovni A2 CEFR, a to jako část jedné vyučovací hodiny v rozsahu cca 2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minut.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pro výklad a interaktivní procvičení časování zvratných sloves. Vychází ze znalostí žáků o skloňování osobních zájmen v akuzativu a o časování sloves v prézentu.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Zasahuje i do oblasti lexikální a rozšiřuje slovní zásobu o nová zvratná slovesa.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této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prezentace 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aby se žáci na základě spolupráce s učitelem již při vyvozování pravidel a výkladu naučili časovat slovesa se zvratných zájmenem v akuzativu.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Metodické pokyny: Žáci postupují dle pokynů uvedených v prezentaci. K práci využívají svůj sešit pro poznámky a řešení úlohy zapisují na tabuli elektronickým perem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řešení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uvedeno v prezentaci hned na následujícím snímku.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  <a:endParaRPr lang="cs-CZ" sz="200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Pozn. </a:t>
            </a:r>
            <a:r>
              <a:rPr lang="de-DE" sz="19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závěr je zařazena skupinová práce – ústní procvičování tvarů ve druhé osobě. Otázky lze předem připravit a kartičky rozdat, aniž by studenti sami text tvořili.</a:t>
            </a:r>
          </a:p>
          <a:p>
            <a:pPr algn="just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de-DE" sz="5400" b="1" dirty="0" smtClean="0"/>
              <a:t>Reflexive Verben</a:t>
            </a:r>
            <a:endParaRPr lang="cs-CZ" sz="54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Grammatik mit Spa</a:t>
            </a:r>
            <a:r>
              <a:rPr lang="de-DE" sz="4000" b="1" dirty="0" smtClean="0"/>
              <a:t>ß</a:t>
            </a:r>
            <a:endParaRPr lang="cs-CZ" sz="4000" b="1" dirty="0"/>
          </a:p>
        </p:txBody>
      </p:sp>
      <p:pic>
        <p:nvPicPr>
          <p:cNvPr id="6" name="Picture 2" descr="C:\Users\Doma\AppData\Local\Microsoft\Windows\Temporary Internet Files\Content.IE5\MBP4IA3G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3143248"/>
            <a:ext cx="2160131" cy="28868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de-DE" dirty="0" smtClean="0"/>
              <a:t>	„Das bin ich. Ich bin wieder spät aufgestanden. Mein Bus ist schon abgefahren. Was nun??? </a:t>
            </a:r>
            <a:r>
              <a:rPr lang="de-DE" u="sng" dirty="0" smtClean="0"/>
              <a:t>Ich beeile mich</a:t>
            </a:r>
            <a:r>
              <a:rPr lang="de-DE" dirty="0" smtClean="0"/>
              <a:t>, ich muss um 8 Uhr in der Schule sein. Ich laufe also!“</a:t>
            </a:r>
          </a:p>
          <a:p>
            <a:pPr algn="just">
              <a:buNone/>
            </a:pPr>
            <a:endParaRPr lang="de-DE" dirty="0" smtClean="0"/>
          </a:p>
          <a:p>
            <a:pPr algn="just">
              <a:buNone/>
            </a:pPr>
            <a:r>
              <a:rPr lang="de-DE" dirty="0" smtClean="0"/>
              <a:t>	</a:t>
            </a:r>
            <a:r>
              <a:rPr lang="de-DE" sz="2800" dirty="0" smtClean="0"/>
              <a:t>Schreiben Sie bitte die </a:t>
            </a:r>
          </a:p>
          <a:p>
            <a:pPr algn="just">
              <a:buNone/>
            </a:pPr>
            <a:r>
              <a:rPr lang="de-DE" sz="2800" dirty="0" smtClean="0"/>
              <a:t>	unterstrichene Form</a:t>
            </a:r>
          </a:p>
          <a:p>
            <a:pPr algn="just">
              <a:buNone/>
            </a:pPr>
            <a:r>
              <a:rPr lang="de-DE" sz="2800" dirty="0" smtClean="0"/>
              <a:t>	ins Heft.</a:t>
            </a:r>
            <a:endParaRPr lang="cs-CZ" sz="2800" dirty="0"/>
          </a:p>
        </p:txBody>
      </p:sp>
      <p:pic>
        <p:nvPicPr>
          <p:cNvPr id="6" name="Zástupný symbol pro obsah 5" descr="MH90042826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0694" y="3286124"/>
            <a:ext cx="3095625" cy="2857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/>
              <a:t>	</a:t>
            </a:r>
            <a:r>
              <a:rPr lang="de-DE" sz="2600" dirty="0" smtClean="0"/>
              <a:t>Schreiben Sie wieder die unterstrichenen Formen ins Heft:</a:t>
            </a:r>
          </a:p>
          <a:p>
            <a:pPr>
              <a:buNone/>
            </a:pPr>
            <a:r>
              <a:rPr lang="de-DE" dirty="0" smtClean="0"/>
              <a:t>	„Das bist doch du! Auch </a:t>
            </a:r>
            <a:r>
              <a:rPr lang="de-DE" u="sng" dirty="0" smtClean="0"/>
              <a:t>du beeilst dich</a:t>
            </a:r>
            <a:r>
              <a:rPr lang="de-DE" dirty="0" smtClean="0"/>
              <a:t>. Mach schnell!!!“</a:t>
            </a:r>
          </a:p>
          <a:p>
            <a:pPr>
              <a:buNone/>
            </a:pPr>
            <a:r>
              <a:rPr lang="de-DE" dirty="0" smtClean="0"/>
              <a:t>	</a:t>
            </a:r>
          </a:p>
          <a:p>
            <a:pPr>
              <a:buNone/>
            </a:pPr>
            <a:r>
              <a:rPr lang="de-DE" dirty="0" smtClean="0"/>
              <a:t>	„</a:t>
            </a:r>
            <a:r>
              <a:rPr lang="de-DE" u="sng" dirty="0" smtClean="0"/>
              <a:t>Wir beeilen uns</a:t>
            </a:r>
            <a:r>
              <a:rPr lang="de-DE" dirty="0" smtClean="0"/>
              <a:t> also beide.“</a:t>
            </a:r>
          </a:p>
          <a:p>
            <a:pPr>
              <a:buNone/>
            </a:pPr>
            <a:r>
              <a:rPr lang="de-DE" dirty="0" smtClean="0"/>
              <a:t>	</a:t>
            </a:r>
          </a:p>
          <a:p>
            <a:pPr>
              <a:buNone/>
            </a:pPr>
            <a:r>
              <a:rPr lang="de-DE" dirty="0" smtClean="0"/>
              <a:t>	Und Sie? </a:t>
            </a:r>
            <a:r>
              <a:rPr lang="de-DE" u="sng" dirty="0" smtClean="0"/>
              <a:t>Beeilen Sie </a:t>
            </a:r>
          </a:p>
          <a:p>
            <a:pPr>
              <a:buNone/>
            </a:pPr>
            <a:r>
              <a:rPr lang="de-DE" dirty="0" smtClean="0"/>
              <a:t>	</a:t>
            </a:r>
            <a:r>
              <a:rPr lang="de-DE" u="sng" dirty="0" smtClean="0"/>
              <a:t>sich</a:t>
            </a:r>
            <a:r>
              <a:rPr lang="de-DE" dirty="0" smtClean="0"/>
              <a:t> oft?</a:t>
            </a:r>
            <a:endParaRPr lang="cs-CZ" dirty="0"/>
          </a:p>
        </p:txBody>
      </p:sp>
      <p:pic>
        <p:nvPicPr>
          <p:cNvPr id="8" name="Obrázek 7" descr="MH90039832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3000372"/>
            <a:ext cx="2881311" cy="28813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599" cy="44259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14"/>
                <a:gridCol w="1857388"/>
                <a:gridCol w="1214446"/>
                <a:gridCol w="500066"/>
                <a:gridCol w="857256"/>
                <a:gridCol w="1867572"/>
                <a:gridCol w="1175657"/>
              </a:tblGrid>
              <a:tr h="370840">
                <a:tc gridSpan="7">
                  <a:txBody>
                    <a:bodyPr/>
                    <a:lstStyle/>
                    <a:p>
                      <a:r>
                        <a:rPr lang="de-DE" sz="3200" dirty="0" smtClean="0"/>
                        <a:t>Schreiben Sie jetzt</a:t>
                      </a:r>
                      <a:r>
                        <a:rPr lang="de-DE" sz="3200" baseline="0" dirty="0" smtClean="0"/>
                        <a:t> die fehlenden reflexiven Formen in die Tabelle.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ich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beeile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wir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beeilen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du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beeilst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ihr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beeilt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euch</a:t>
                      </a:r>
                      <a:endParaRPr lang="cs-CZ" sz="3200" dirty="0"/>
                    </a:p>
                  </a:txBody>
                  <a:tcPr/>
                </a:tc>
              </a:tr>
              <a:tr h="2200928"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er</a:t>
                      </a:r>
                    </a:p>
                    <a:p>
                      <a:r>
                        <a:rPr lang="de-DE" sz="3200" dirty="0" smtClean="0"/>
                        <a:t>sie</a:t>
                      </a:r>
                    </a:p>
                    <a:p>
                      <a:r>
                        <a:rPr lang="de-DE" sz="3200" dirty="0" smtClean="0"/>
                        <a:t>es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dirty="0" smtClean="0"/>
                    </a:p>
                    <a:p>
                      <a:r>
                        <a:rPr lang="de-DE" sz="3200" dirty="0" smtClean="0"/>
                        <a:t>beeilt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dirty="0" smtClean="0"/>
                    </a:p>
                    <a:p>
                      <a:r>
                        <a:rPr lang="de-DE" sz="3200" dirty="0" smtClean="0"/>
                        <a:t>sich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sie</a:t>
                      </a:r>
                    </a:p>
                    <a:p>
                      <a:r>
                        <a:rPr lang="de-DE" sz="3200" dirty="0" smtClean="0"/>
                        <a:t>Sie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dirty="0" smtClean="0"/>
                    </a:p>
                    <a:p>
                      <a:r>
                        <a:rPr lang="de-DE" sz="3200" dirty="0" smtClean="0"/>
                        <a:t>beeilen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 descr="MH9001963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0958" y="4857760"/>
            <a:ext cx="1190622" cy="1190622"/>
          </a:xfrm>
          <a:prstGeom prst="rect">
            <a:avLst/>
          </a:prstGeom>
        </p:spPr>
      </p:pic>
      <p:pic>
        <p:nvPicPr>
          <p:cNvPr id="5" name="Obrázek 4" descr="MH9001963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3570" y="4857760"/>
            <a:ext cx="1928826" cy="1190622"/>
          </a:xfrm>
          <a:prstGeom prst="rect">
            <a:avLst/>
          </a:prstGeom>
        </p:spPr>
      </p:pic>
      <p:pic>
        <p:nvPicPr>
          <p:cNvPr id="6" name="Obrázek 5" descr="MH9001963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14" y="4857760"/>
            <a:ext cx="4429156" cy="11906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57158" y="2643182"/>
          <a:ext cx="8358248" cy="265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9562"/>
                <a:gridCol w="2089562"/>
                <a:gridCol w="2089562"/>
                <a:gridCol w="2089562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71472" y="1571612"/>
            <a:ext cx="80010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de-DE" sz="2800" dirty="0" smtClean="0"/>
              <a:t>Reflexiv gebraucht werden auch die folgenden Verben. Wer kann ergänzen, wie man es auf Deutsch sagt?</a:t>
            </a:r>
          </a:p>
        </p:txBody>
      </p:sp>
      <p:pic>
        <p:nvPicPr>
          <p:cNvPr id="8" name="Obrázek 7" descr="MH90042554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2857496"/>
            <a:ext cx="1840059" cy="1785950"/>
          </a:xfrm>
          <a:prstGeom prst="rect">
            <a:avLst/>
          </a:prstGeom>
        </p:spPr>
      </p:pic>
      <p:pic>
        <p:nvPicPr>
          <p:cNvPr id="9" name="Obrázek 8" descr="MH90044229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1736" y="2857496"/>
            <a:ext cx="1857388" cy="1803563"/>
          </a:xfrm>
          <a:prstGeom prst="rect">
            <a:avLst/>
          </a:prstGeom>
        </p:spPr>
      </p:pic>
      <p:pic>
        <p:nvPicPr>
          <p:cNvPr id="10" name="Obrázek 9" descr="MH90044222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876" y="2857496"/>
            <a:ext cx="1785950" cy="1785950"/>
          </a:xfrm>
          <a:prstGeom prst="rect">
            <a:avLst/>
          </a:prstGeom>
        </p:spPr>
      </p:pic>
      <p:pic>
        <p:nvPicPr>
          <p:cNvPr id="11" name="Obrázek 10" descr="MB900283559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5140" y="2857496"/>
            <a:ext cx="1828800" cy="1828800"/>
          </a:xfrm>
          <a:prstGeom prst="rect">
            <a:avLst/>
          </a:prstGeom>
        </p:spPr>
      </p:pic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57158" y="5929330"/>
          <a:ext cx="835824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9561"/>
                <a:gridCol w="2089561"/>
                <a:gridCol w="2089561"/>
                <a:gridCol w="208956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sich erholen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sich langweilen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sich streiten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sich freuen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Übung 1</a:t>
            </a:r>
          </a:p>
          <a:p>
            <a:pPr>
              <a:buClr>
                <a:schemeClr val="tx1"/>
              </a:buClr>
              <a:buNone/>
            </a:pPr>
            <a:r>
              <a:rPr lang="de-DE" dirty="0" smtClean="0"/>
              <a:t>	Schreiben Sie jetzt bitte alle Formen von einem Verb – z. B. sich erholen. </a:t>
            </a:r>
          </a:p>
          <a:p>
            <a:pPr>
              <a:buClr>
                <a:schemeClr val="tx1"/>
              </a:buClr>
              <a:buNone/>
            </a:pPr>
            <a:endParaRPr lang="de-DE" dirty="0" smtClean="0"/>
          </a:p>
          <a:p>
            <a:pPr>
              <a:buClr>
                <a:schemeClr val="tx1"/>
              </a:buClr>
              <a:buNone/>
            </a:pPr>
            <a:r>
              <a:rPr lang="de-DE" dirty="0" smtClean="0"/>
              <a:t>	</a:t>
            </a:r>
            <a:endParaRPr lang="cs-CZ" dirty="0"/>
          </a:p>
        </p:txBody>
      </p:sp>
      <p:graphicFrame>
        <p:nvGraphicFramePr>
          <p:cNvPr id="6" name="Zástupný symbol pro obsah 6"/>
          <p:cNvGraphicFramePr>
            <a:graphicFrameLocks/>
          </p:cNvGraphicFramePr>
          <p:nvPr/>
        </p:nvGraphicFramePr>
        <p:xfrm>
          <a:off x="500034" y="3357563"/>
          <a:ext cx="8229599" cy="27742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14"/>
                <a:gridCol w="1857388"/>
                <a:gridCol w="1214446"/>
                <a:gridCol w="500066"/>
                <a:gridCol w="857256"/>
                <a:gridCol w="1867572"/>
                <a:gridCol w="1175657"/>
              </a:tblGrid>
              <a:tr h="549297">
                <a:tc>
                  <a:txBody>
                    <a:bodyPr/>
                    <a:lstStyle/>
                    <a:p>
                      <a:r>
                        <a:rPr lang="de-DE" sz="3200" b="0" dirty="0" smtClean="0">
                          <a:solidFill>
                            <a:schemeClr val="bg1"/>
                          </a:solidFill>
                        </a:rPr>
                        <a:t>ich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3200" b="0" dirty="0" smtClean="0">
                          <a:solidFill>
                            <a:schemeClr val="bg1"/>
                          </a:solidFill>
                        </a:rPr>
                        <a:t>erhole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3200" b="0" dirty="0" smtClean="0">
                          <a:solidFill>
                            <a:schemeClr val="bg1"/>
                          </a:solidFill>
                        </a:rPr>
                        <a:t>wir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549297"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du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ihr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1616050"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er</a:t>
                      </a:r>
                    </a:p>
                    <a:p>
                      <a:r>
                        <a:rPr lang="de-DE" sz="3200" dirty="0" smtClean="0"/>
                        <a:t>sie</a:t>
                      </a:r>
                    </a:p>
                    <a:p>
                      <a:r>
                        <a:rPr lang="de-DE" sz="3200" dirty="0" smtClean="0"/>
                        <a:t>es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sie</a:t>
                      </a:r>
                    </a:p>
                    <a:p>
                      <a:r>
                        <a:rPr lang="de-DE" sz="3200" dirty="0" smtClean="0"/>
                        <a:t>Sie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Lösung 1</a:t>
            </a:r>
          </a:p>
          <a:p>
            <a:pPr>
              <a:buClr>
                <a:schemeClr val="tx1"/>
              </a:buClr>
              <a:buNone/>
            </a:pPr>
            <a:r>
              <a:rPr lang="de-DE" dirty="0" smtClean="0"/>
              <a:t>	Kontrollieren Sie die Formen und korrigieren Sie dir Fehler. </a:t>
            </a:r>
          </a:p>
          <a:p>
            <a:pPr>
              <a:buClr>
                <a:schemeClr val="tx1"/>
              </a:buClr>
              <a:buNone/>
            </a:pPr>
            <a:endParaRPr lang="de-DE" dirty="0" smtClean="0"/>
          </a:p>
          <a:p>
            <a:pPr>
              <a:buClr>
                <a:schemeClr val="tx1"/>
              </a:buClr>
              <a:buNone/>
            </a:pPr>
            <a:r>
              <a:rPr lang="de-DE" dirty="0" smtClean="0"/>
              <a:t>	</a:t>
            </a:r>
            <a:endParaRPr lang="cs-CZ" dirty="0"/>
          </a:p>
        </p:txBody>
      </p:sp>
      <p:graphicFrame>
        <p:nvGraphicFramePr>
          <p:cNvPr id="6" name="Zástupný symbol pro obsah 6"/>
          <p:cNvGraphicFramePr>
            <a:graphicFrameLocks/>
          </p:cNvGraphicFramePr>
          <p:nvPr/>
        </p:nvGraphicFramePr>
        <p:xfrm>
          <a:off x="500034" y="3357563"/>
          <a:ext cx="8229599" cy="27742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14"/>
                <a:gridCol w="1857388"/>
                <a:gridCol w="1214446"/>
                <a:gridCol w="500066"/>
                <a:gridCol w="857256"/>
                <a:gridCol w="1867572"/>
                <a:gridCol w="1175657"/>
              </a:tblGrid>
              <a:tr h="549297">
                <a:tc>
                  <a:txBody>
                    <a:bodyPr/>
                    <a:lstStyle/>
                    <a:p>
                      <a:r>
                        <a:rPr lang="de-DE" sz="3200" b="0" dirty="0" smtClean="0">
                          <a:solidFill>
                            <a:schemeClr val="bg1"/>
                          </a:solidFill>
                        </a:rPr>
                        <a:t>ich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3200" b="0" dirty="0" smtClean="0">
                          <a:solidFill>
                            <a:schemeClr val="bg1"/>
                          </a:solidFill>
                        </a:rPr>
                        <a:t>erhole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mich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3200" b="0" dirty="0" smtClean="0">
                          <a:solidFill>
                            <a:schemeClr val="bg1"/>
                          </a:solidFill>
                        </a:rPr>
                        <a:t>wir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3200" b="0" dirty="0" smtClean="0">
                          <a:solidFill>
                            <a:schemeClr val="bg1"/>
                          </a:solidFill>
                        </a:rPr>
                        <a:t>erholen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uns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549297"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du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erholst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b="1" dirty="0" smtClean="0"/>
                        <a:t>dich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ihr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erholt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b="1" dirty="0" smtClean="0"/>
                        <a:t>euch</a:t>
                      </a:r>
                      <a:endParaRPr lang="cs-CZ" sz="3200" b="1" dirty="0"/>
                    </a:p>
                  </a:txBody>
                  <a:tcPr/>
                </a:tc>
              </a:tr>
              <a:tr h="1616050"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er</a:t>
                      </a:r>
                    </a:p>
                    <a:p>
                      <a:r>
                        <a:rPr lang="de-DE" sz="3200" dirty="0" smtClean="0"/>
                        <a:t>sie</a:t>
                      </a:r>
                    </a:p>
                    <a:p>
                      <a:r>
                        <a:rPr lang="de-DE" sz="3200" dirty="0" smtClean="0"/>
                        <a:t>es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dirty="0" smtClean="0"/>
                    </a:p>
                    <a:p>
                      <a:r>
                        <a:rPr lang="de-DE" sz="3200" dirty="0" smtClean="0"/>
                        <a:t>erholt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b="1" dirty="0" smtClean="0"/>
                    </a:p>
                    <a:p>
                      <a:r>
                        <a:rPr lang="de-DE" sz="3200" b="1" dirty="0" smtClean="0"/>
                        <a:t>sich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/>
                        <a:t>sie</a:t>
                      </a:r>
                    </a:p>
                    <a:p>
                      <a:r>
                        <a:rPr lang="de-DE" sz="3200" dirty="0" smtClean="0"/>
                        <a:t>Sie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dirty="0" smtClean="0"/>
                    </a:p>
                    <a:p>
                      <a:r>
                        <a:rPr lang="de-DE" sz="3200" dirty="0" smtClean="0"/>
                        <a:t>erholen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sz="3200" b="1" dirty="0" smtClean="0"/>
                    </a:p>
                    <a:p>
                      <a:r>
                        <a:rPr lang="de-DE" sz="3200" b="1" dirty="0" smtClean="0"/>
                        <a:t>sich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de-DE" sz="2600" dirty="0" smtClean="0"/>
              <a:t>Übung 2</a:t>
            </a:r>
          </a:p>
          <a:p>
            <a:pPr>
              <a:buClr>
                <a:schemeClr val="tx1"/>
              </a:buClr>
              <a:buNone/>
            </a:pPr>
            <a:r>
              <a:rPr lang="de-DE" sz="2600" dirty="0" smtClean="0"/>
              <a:t>	Ergänzen Sie die folgenden Verben.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Meine Schwester will meinen Rock tragen. Das will</a:t>
            </a:r>
          </a:p>
          <a:p>
            <a:pPr marL="514350" indent="-514350">
              <a:buClr>
                <a:schemeClr val="tx1"/>
              </a:buClr>
              <a:buNone/>
            </a:pPr>
            <a:r>
              <a:rPr lang="de-DE" sz="2600" dirty="0" smtClean="0"/>
              <a:t>	ich aber nicht, deshalb ____________ wir ____ oft.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Draußen regnet es den ganzen Tag, ich weiß nicht, </a:t>
            </a:r>
          </a:p>
          <a:p>
            <a:pPr marL="514350" indent="-514350">
              <a:buClr>
                <a:schemeClr val="tx1"/>
              </a:buClr>
              <a:buNone/>
            </a:pPr>
            <a:r>
              <a:rPr lang="de-DE" sz="2600" dirty="0" smtClean="0"/>
              <a:t>	was ich machen soll. Ich ________________ ___ 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Morgen hat meine Schwester ihren Geburtstag. Sie ___________ ____ schon riesig.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Unsere Eltern verbringen eine Woche in Karlsbad. </a:t>
            </a:r>
          </a:p>
          <a:p>
            <a:pPr marL="514350" indent="-514350">
              <a:buClr>
                <a:schemeClr val="tx1"/>
              </a:buClr>
              <a:buNone/>
            </a:pPr>
            <a:r>
              <a:rPr lang="de-DE" sz="2600" dirty="0" smtClean="0"/>
              <a:t>	Sie ______________ ______ dort am besten.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endParaRPr lang="de-DE" sz="2600" dirty="0" smtClean="0"/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endParaRPr lang="cs-CZ" sz="26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001024" y="2071678"/>
          <a:ext cx="857256" cy="4000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256"/>
              </a:tblGrid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 descr="MH90042385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24" y="2143116"/>
            <a:ext cx="857256" cy="857256"/>
          </a:xfrm>
          <a:prstGeom prst="rect">
            <a:avLst/>
          </a:prstGeom>
        </p:spPr>
      </p:pic>
      <p:pic>
        <p:nvPicPr>
          <p:cNvPr id="9" name="Obrázek 8" descr="MH9004238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24" y="4143380"/>
            <a:ext cx="833433" cy="833433"/>
          </a:xfrm>
          <a:prstGeom prst="rect">
            <a:avLst/>
          </a:prstGeom>
        </p:spPr>
      </p:pic>
      <p:pic>
        <p:nvPicPr>
          <p:cNvPr id="11" name="Obrázek 10" descr="MH90042381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24" y="3143248"/>
            <a:ext cx="857256" cy="857256"/>
          </a:xfrm>
          <a:prstGeom prst="rect">
            <a:avLst/>
          </a:prstGeom>
        </p:spPr>
      </p:pic>
      <p:pic>
        <p:nvPicPr>
          <p:cNvPr id="12" name="Obrázek 11" descr="MH900423169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1024" y="5143512"/>
            <a:ext cx="857256" cy="857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de-DE" sz="2600" dirty="0" smtClean="0"/>
              <a:t>Übung 2</a:t>
            </a:r>
          </a:p>
          <a:p>
            <a:pPr>
              <a:buClr>
                <a:schemeClr val="tx1"/>
              </a:buClr>
              <a:buNone/>
            </a:pPr>
            <a:r>
              <a:rPr lang="de-DE" sz="2600" dirty="0" smtClean="0"/>
              <a:t>	Ergänzen Sie die folgenden Verben.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Meine Schwester will meinen Rock tragen. Das will</a:t>
            </a:r>
          </a:p>
          <a:p>
            <a:pPr marL="514350" indent="-514350">
              <a:buClr>
                <a:schemeClr val="tx1"/>
              </a:buClr>
              <a:buNone/>
            </a:pPr>
            <a:r>
              <a:rPr lang="de-DE" sz="2600" dirty="0" smtClean="0"/>
              <a:t>	ich aber nicht, deshalb streiten wir uns oft.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Draußen regnet es den ganzen Tag, ich weiß nicht, </a:t>
            </a:r>
          </a:p>
          <a:p>
            <a:pPr marL="514350" indent="-514350">
              <a:buClr>
                <a:schemeClr val="tx1"/>
              </a:buClr>
              <a:buNone/>
            </a:pPr>
            <a:r>
              <a:rPr lang="de-DE" sz="2600" dirty="0" smtClean="0"/>
              <a:t>	was ich machen soll. Ich langweile mich 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Morgen hat meine Schwester ihren Geburtstag. Sie freut sich schon riesig.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r>
              <a:rPr lang="de-DE" sz="2600" dirty="0" smtClean="0"/>
              <a:t>Unsere Eltern verbringen eine Woche in Karlsbad. </a:t>
            </a:r>
          </a:p>
          <a:p>
            <a:pPr marL="514350" indent="-514350">
              <a:buClr>
                <a:schemeClr val="tx1"/>
              </a:buClr>
              <a:buNone/>
            </a:pPr>
            <a:r>
              <a:rPr lang="de-DE" sz="2600" dirty="0" smtClean="0"/>
              <a:t>	Sie erholen sich dort am besten.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endParaRPr lang="de-DE" sz="2600" dirty="0" smtClean="0"/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§"/>
            </a:pPr>
            <a:endParaRPr lang="cs-CZ" sz="26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001024" y="2071678"/>
          <a:ext cx="857256" cy="4000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256"/>
              </a:tblGrid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0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 descr="MH90042385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24" y="2143116"/>
            <a:ext cx="857256" cy="857256"/>
          </a:xfrm>
          <a:prstGeom prst="rect">
            <a:avLst/>
          </a:prstGeom>
        </p:spPr>
      </p:pic>
      <p:pic>
        <p:nvPicPr>
          <p:cNvPr id="9" name="Obrázek 8" descr="MH9004238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24" y="4143380"/>
            <a:ext cx="833433" cy="833433"/>
          </a:xfrm>
          <a:prstGeom prst="rect">
            <a:avLst/>
          </a:prstGeom>
        </p:spPr>
      </p:pic>
      <p:pic>
        <p:nvPicPr>
          <p:cNvPr id="11" name="Obrázek 10" descr="MH90042381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24" y="3143248"/>
            <a:ext cx="857256" cy="857256"/>
          </a:xfrm>
          <a:prstGeom prst="rect">
            <a:avLst/>
          </a:prstGeom>
        </p:spPr>
      </p:pic>
      <p:pic>
        <p:nvPicPr>
          <p:cNvPr id="12" name="Obrázek 11" descr="MH900423169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1024" y="5143512"/>
            <a:ext cx="857256" cy="857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Reflexive Verben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de-DE" dirty="0" smtClean="0"/>
              <a:t>Übung 3</a:t>
            </a:r>
          </a:p>
          <a:p>
            <a:pPr>
              <a:buClr>
                <a:schemeClr val="tx1"/>
              </a:buClr>
              <a:buNone/>
            </a:pPr>
            <a:r>
              <a:rPr lang="de-DE" dirty="0" smtClean="0"/>
              <a:t>Sprechen Sie in der Gruppe miteinander. 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Bilden Sie 2 Fragen mit den neuen Verben und schreiben Sie sie auf Karten. Eine Frage schreiben Sie an die Tafel bitte, ich kontrolliere!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Sammeln und mischen Sie die Karten, dann verteilen Sie sie in der Gruppe.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Kontrollieren Sie, ob der zugeteilte Text richtig ist, korrigieren Sie eventuell die Fehler, und fragen Sie andere Mitschüler in ihrer Gruppe.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de-DE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640019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300" dirty="0" smtClean="0"/>
              <a:t>Obrázky </a:t>
            </a:r>
            <a:r>
              <a:rPr lang="de-DE" sz="2300" dirty="0" smtClean="0"/>
              <a:t> </a:t>
            </a:r>
            <a:r>
              <a:rPr lang="cs-CZ" sz="2300" dirty="0" smtClean="0"/>
              <a:t>na snímcích </a:t>
            </a:r>
            <a:r>
              <a:rPr lang="de-DE" sz="2300" dirty="0" smtClean="0"/>
              <a:t>3 – 7, 10 – 11 </a:t>
            </a:r>
            <a:r>
              <a:rPr lang="cs-CZ" sz="2300" dirty="0" smtClean="0"/>
              <a:t>použity z </a:t>
            </a:r>
            <a:r>
              <a:rPr lang="cs-CZ" sz="2300" dirty="0"/>
              <a:t>galerie Klipart [</a:t>
            </a:r>
            <a:r>
              <a:rPr lang="cs-CZ" sz="2300" dirty="0" smtClean="0"/>
              <a:t>cit.</a:t>
            </a:r>
            <a:r>
              <a:rPr lang="de-DE" sz="2300" dirty="0" smtClean="0"/>
              <a:t> </a:t>
            </a:r>
            <a:r>
              <a:rPr lang="cs-CZ" sz="2300" dirty="0" smtClean="0"/>
              <a:t>3</a:t>
            </a:r>
            <a:r>
              <a:rPr lang="de-DE" sz="2300" dirty="0" smtClean="0"/>
              <a:t>0</a:t>
            </a:r>
            <a:r>
              <a:rPr lang="cs-CZ" sz="2300" dirty="0" smtClean="0"/>
              <a:t>.0</a:t>
            </a:r>
            <a:r>
              <a:rPr lang="de-DE" sz="2300" dirty="0" smtClean="0"/>
              <a:t>7</a:t>
            </a:r>
            <a:r>
              <a:rPr lang="cs-CZ" sz="2300" dirty="0" smtClean="0"/>
              <a:t>.2013</a:t>
            </a:r>
            <a:r>
              <a:rPr lang="cs-CZ" sz="2300" dirty="0"/>
              <a:t>]. Dostupné pod licencí Microsoft Office 2010: </a:t>
            </a:r>
            <a:r>
              <a:rPr lang="cs-CZ" sz="2300" dirty="0">
                <a:solidFill>
                  <a:schemeClr val="bg1"/>
                </a:solidFill>
              </a:rPr>
              <a:t>&lt;</a:t>
            </a:r>
            <a:r>
              <a:rPr lang="cs-CZ" sz="2300" u="sng" dirty="0">
                <a:solidFill>
                  <a:schemeClr val="bg1"/>
                </a:solidFill>
                <a:hlinkClick r:id="rId2"/>
              </a:rPr>
              <a:t>http://office.microsoft.com/cs-cz/images/</a:t>
            </a:r>
            <a:r>
              <a:rPr lang="cs-CZ" sz="2300" dirty="0">
                <a:solidFill>
                  <a:schemeClr val="bg1"/>
                </a:solidFill>
              </a:rPr>
              <a:t>&gt;. 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300" cap="all" dirty="0" smtClean="0"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3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3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300" i="1" dirty="0" smtClean="0"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3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300" i="1" dirty="0" smtClean="0"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, Německo: Hueber, 2009, ISBN 978-3-19-001659-4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Archiv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123</TotalTime>
  <Words>492</Words>
  <PresentationFormat>Předvádění na obrazovce (4:3)</PresentationFormat>
  <Paragraphs>146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Snímek 1</vt:lpstr>
      <vt:lpstr>Anotace </vt:lpstr>
      <vt:lpstr>Reflexive Verben</vt:lpstr>
      <vt:lpstr>Reflexive Verben</vt:lpstr>
      <vt:lpstr>Reflexive Verben</vt:lpstr>
      <vt:lpstr>Reflexive Verben</vt:lpstr>
      <vt:lpstr>Reflexive Verben</vt:lpstr>
      <vt:lpstr>Reflexive Verben</vt:lpstr>
      <vt:lpstr>Reflexive Verben</vt:lpstr>
      <vt:lpstr>Reflexive Verben</vt:lpstr>
      <vt:lpstr>Reflexive Verben</vt:lpstr>
      <vt:lpstr>Reflexive Verben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Doma</cp:lastModifiedBy>
  <cp:revision>15</cp:revision>
  <dcterms:created xsi:type="dcterms:W3CDTF">2013-07-29T19:47:01Z</dcterms:created>
  <dcterms:modified xsi:type="dcterms:W3CDTF">2013-08-07T19:42:10Z</dcterms:modified>
</cp:coreProperties>
</file>