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8" r:id="rId2"/>
    <p:sldId id="279" r:id="rId3"/>
    <p:sldId id="281" r:id="rId4"/>
    <p:sldId id="266" r:id="rId5"/>
    <p:sldId id="274" r:id="rId6"/>
    <p:sldId id="267" r:id="rId7"/>
    <p:sldId id="269" r:id="rId8"/>
    <p:sldId id="270" r:id="rId9"/>
    <p:sldId id="271" r:id="rId10"/>
    <p:sldId id="272" r:id="rId11"/>
    <p:sldId id="275" r:id="rId12"/>
    <p:sldId id="261" r:id="rId13"/>
    <p:sldId id="28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E47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 autoAdjust="0"/>
    <p:restoredTop sz="94643" autoAdjust="0"/>
  </p:normalViewPr>
  <p:slideViewPr>
    <p:cSldViewPr>
      <p:cViewPr>
        <p:scale>
          <a:sx n="81" d="100"/>
          <a:sy n="81" d="100"/>
        </p:scale>
        <p:origin x="-83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C6AF78-DF71-4261-83E4-258B8DB80EF7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D748BF-C792-428A-ABE6-64E8E925A3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242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D748BF-C792-428A-ABE6-64E8E925A3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97688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E1001-C609-42FD-AE68-4567CCFC590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C816DC-9B91-4AC1-A968-5D88CD263C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323511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VY_32_INOVACE_09B_08_Charakteristik_Aussehen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 (německý jazyk)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 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buNone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Tento materiál byl vytvořen pro žáky prvních dvou ročníků šestiletého gymnázia, studující německý jazyk na úrovni A2 CEFR, a to jako část jedné vyučovací hodiny v rozsahu cca 25 minut.. </a:t>
            </a:r>
          </a:p>
          <a:p>
            <a:pPr algn="just">
              <a:buNone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Materiál slouží pro prezentaci a interaktivní procvičení slovní zásoby tematického celku Charakteristika, zaměřuje se na vnější charakteristiku, tj. vzhled.</a:t>
            </a:r>
          </a:p>
          <a:p>
            <a:pPr algn="just">
              <a:buNone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pPr algn="just">
              <a:buNone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Cílem je v návaznosti na předcházející znalosti rozšířit slovní zásobu určenou pro popis a charakteristiku osoby, a to především osoby blízké, např. spolužáka, přičemž je ve cvičeních kladen důraz jak na písemný, tak na ústní projev.</a:t>
            </a:r>
          </a:p>
          <a:p>
            <a:pPr algn="just">
              <a:buNone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Metodické pokyny: Žáci postupují podle pokynů uvedených v prezentaci.  K práci využívají svůj sešit pro poznámky a zapsání nové slovní zásoby. Řešení úloh zapisují na tabuli elektronickým perem</a:t>
            </a:r>
            <a:r>
              <a:rPr lang="de-DE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správné řešení či srovnání obsahuje vždy následující snímek. </a:t>
            </a:r>
          </a:p>
          <a:p>
            <a:pPr algn="just">
              <a:buNone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Pozn. 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 materiálem souvisí stylistický domácí úkol.</a:t>
            </a:r>
            <a:endParaRPr lang="cs-CZ" sz="2000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Charakteristik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Aussehen</a:t>
            </a:r>
            <a:endParaRPr lang="cs-CZ" sz="4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925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Charakteristik - Aussehen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Picture 4" descr="C:\Users\Doma\AppData\Local\Microsoft\Windows\Temporary Internet Files\Content.IE5\TZ325UWD\MP90044233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 bwMode="auto">
          <a:xfrm>
            <a:off x="817726" y="1600200"/>
            <a:ext cx="3317548" cy="4525963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Wie finden Sie die Person auf dem Bild? </a:t>
            </a:r>
            <a:endParaRPr lang="de-DE" dirty="0" smtClean="0">
              <a:solidFill>
                <a:schemeClr val="bg1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schemeClr val="bg1"/>
                </a:solidFill>
              </a:rPr>
              <a:t>Ist sie</a:t>
            </a:r>
            <a:r>
              <a:rPr lang="de-DE" dirty="0" smtClean="0">
                <a:solidFill>
                  <a:schemeClr val="bg1"/>
                </a:solidFill>
              </a:rPr>
              <a:t> unsympathisch oder sympathisch? </a:t>
            </a:r>
          </a:p>
          <a:p>
            <a:pPr marL="914400" lvl="1" indent="-514350">
              <a:buFont typeface="+mj-lt"/>
              <a:buAutoNum type="alphaLcParenR"/>
            </a:pPr>
            <a:r>
              <a:rPr lang="de-DE" dirty="0" smtClean="0">
                <a:solidFill>
                  <a:schemeClr val="bg1"/>
                </a:solidFill>
              </a:rPr>
              <a:t>Ist sie lustig (</a:t>
            </a:r>
            <a:r>
              <a:rPr lang="de-DE" dirty="0" smtClean="0">
                <a:solidFill>
                  <a:schemeClr val="bg1"/>
                </a:solidFill>
                <a:sym typeface="Wingdings" pitchFamily="2" charset="2"/>
              </a:rPr>
              <a:t></a:t>
            </a:r>
            <a:r>
              <a:rPr lang="de-DE" dirty="0" smtClean="0">
                <a:solidFill>
                  <a:schemeClr val="bg1"/>
                </a:solidFill>
              </a:rPr>
              <a:t>) oder traurig (</a:t>
            </a:r>
            <a:r>
              <a:rPr lang="de-DE" dirty="0" smtClean="0">
                <a:solidFill>
                  <a:schemeClr val="bg1"/>
                </a:solidFill>
                <a:sym typeface="Wingdings" pitchFamily="2" charset="2"/>
              </a:rPr>
              <a:t></a:t>
            </a:r>
            <a:r>
              <a:rPr lang="de-DE" dirty="0" smtClean="0">
                <a:solidFill>
                  <a:schemeClr val="bg1"/>
                </a:solidFill>
              </a:rPr>
              <a:t>)?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solidFill>
                  <a:schemeClr val="bg1"/>
                </a:solidFill>
              </a:rPr>
              <a:t>Was hat sie an? </a:t>
            </a:r>
          </a:p>
          <a:p>
            <a:pPr marL="914400" lvl="1" indent="-514350">
              <a:buFont typeface="+mj-lt"/>
              <a:buAutoNum type="alphaLcParenR"/>
            </a:pPr>
            <a:r>
              <a:rPr lang="de-DE" dirty="0" smtClean="0">
                <a:solidFill>
                  <a:schemeClr val="bg1"/>
                </a:solidFill>
              </a:rPr>
              <a:t>Eine Hose oder einen Rock?  </a:t>
            </a:r>
          </a:p>
          <a:p>
            <a:pPr marL="914400" lvl="1" indent="-514350">
              <a:buFont typeface="+mj-lt"/>
              <a:buAutoNum type="alphaLcParenR"/>
            </a:pPr>
            <a:r>
              <a:rPr lang="de-DE" dirty="0" smtClean="0">
                <a:solidFill>
                  <a:schemeClr val="bg1"/>
                </a:solidFill>
              </a:rPr>
              <a:t>Ein Top oder eine Bluse?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solidFill>
                  <a:schemeClr val="bg1"/>
                </a:solidFill>
              </a:rPr>
              <a:t>Welche Farbe hat ihre Kleidung? 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</a:t>
            </a:r>
            <a:r>
              <a:rPr lang="de-DE" sz="2400" dirty="0" smtClean="0">
                <a:solidFill>
                  <a:schemeClr val="bg1"/>
                </a:solidFill>
              </a:rPr>
              <a:t>Ist sie weiß oder schwarz? </a:t>
            </a:r>
          </a:p>
          <a:p>
            <a:pPr marL="514350" indent="-514350">
              <a:buNone/>
            </a:pPr>
            <a:r>
              <a:rPr lang="de-DE" dirty="0" smtClean="0">
                <a:solidFill>
                  <a:schemeClr val="bg1"/>
                </a:solidFill>
              </a:rPr>
              <a:t>Notieren Sie Ihre Antworten ins Heft.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Charakteristik - Aussehen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None/>
            </a:pPr>
            <a:r>
              <a:rPr lang="de-DE" dirty="0" smtClean="0">
                <a:solidFill>
                  <a:schemeClr val="bg1"/>
                </a:solidFill>
              </a:rPr>
              <a:t>Übung 1: Jetzt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de-DE" dirty="0" smtClean="0">
                <a:solidFill>
                  <a:schemeClr val="bg1"/>
                </a:solidFill>
              </a:rPr>
              <a:t>kommt die erste Aufgabe </a:t>
            </a:r>
            <a:r>
              <a:rPr lang="cs-CZ" dirty="0" smtClean="0">
                <a:solidFill>
                  <a:schemeClr val="bg1"/>
                </a:solidFill>
              </a:rPr>
              <a:t>-</a:t>
            </a:r>
            <a:r>
              <a:rPr lang="de-DE" dirty="0" smtClean="0">
                <a:solidFill>
                  <a:schemeClr val="bg1"/>
                </a:solidFill>
              </a:rPr>
              <a:t> ergänzen Sie den Text:</a:t>
            </a:r>
          </a:p>
          <a:p>
            <a:pPr>
              <a:buNone/>
            </a:pPr>
            <a:r>
              <a:rPr lang="de-DE" dirty="0" smtClean="0">
                <a:solidFill>
                  <a:schemeClr val="bg1"/>
                </a:solidFill>
              </a:rPr>
              <a:t>Die Person / die Frau ist ___________</a:t>
            </a:r>
            <a:r>
              <a:rPr lang="de-DE" b="1" dirty="0" smtClean="0">
                <a:solidFill>
                  <a:schemeClr val="bg1"/>
                </a:solidFill>
              </a:rPr>
              <a:t>und ______</a:t>
            </a:r>
            <a:r>
              <a:rPr lang="de-DE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de-DE" dirty="0" smtClean="0">
                <a:solidFill>
                  <a:schemeClr val="bg1"/>
                </a:solidFill>
              </a:rPr>
              <a:t>Sie hat </a:t>
            </a:r>
            <a:r>
              <a:rPr lang="de-DE" b="1" dirty="0" smtClean="0">
                <a:solidFill>
                  <a:schemeClr val="bg1"/>
                </a:solidFill>
              </a:rPr>
              <a:t>eine ____ </a:t>
            </a:r>
            <a:r>
              <a:rPr lang="de-DE" dirty="0" smtClean="0">
                <a:solidFill>
                  <a:schemeClr val="bg1"/>
                </a:solidFill>
              </a:rPr>
              <a:t>und </a:t>
            </a:r>
            <a:r>
              <a:rPr lang="de-DE" b="1" dirty="0" smtClean="0">
                <a:solidFill>
                  <a:schemeClr val="bg1"/>
                </a:solidFill>
              </a:rPr>
              <a:t>ein ___</a:t>
            </a:r>
            <a:r>
              <a:rPr lang="de-DE" dirty="0" smtClean="0">
                <a:solidFill>
                  <a:schemeClr val="bg1"/>
                </a:solidFill>
              </a:rPr>
              <a:t>. Sie sind ____. </a:t>
            </a:r>
          </a:p>
          <a:p>
            <a:pPr>
              <a:buNone/>
            </a:pPr>
            <a:r>
              <a:rPr lang="de-DE" dirty="0" smtClean="0">
                <a:solidFill>
                  <a:schemeClr val="bg1"/>
                </a:solidFill>
              </a:rPr>
              <a:t>______________________</a:t>
            </a:r>
          </a:p>
          <a:p>
            <a:pPr marL="514350" indent="-514350">
              <a:buNone/>
            </a:pPr>
            <a:r>
              <a:rPr lang="de-DE" dirty="0" smtClean="0">
                <a:solidFill>
                  <a:schemeClr val="bg1"/>
                </a:solidFill>
              </a:rPr>
              <a:t>Übung 2: Ergänzen Sie bitte die weiteren Farben in die Tabelle und notieren Sie sie auch ins Heft.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de-DE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9124" y="1571612"/>
            <a:ext cx="4038600" cy="4525963"/>
          </a:xfrm>
        </p:spPr>
        <p:txBody>
          <a:bodyPr>
            <a:normAutofit fontScale="85000" lnSpcReduction="10000"/>
          </a:bodyPr>
          <a:lstStyle/>
          <a:p>
            <a:pPr fontAlgn="t"/>
            <a:endParaRPr lang="cs-CZ" b="1" dirty="0" smtClean="0"/>
          </a:p>
          <a:p>
            <a:pPr fontAlgn="t">
              <a:buNone/>
            </a:pPr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4876" y="1714488"/>
          <a:ext cx="3500462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008"/>
                <a:gridCol w="235745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Charakteristik - Aussehen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de-DE" sz="2200" dirty="0" smtClean="0">
                <a:solidFill>
                  <a:schemeClr val="bg1"/>
                </a:solidFill>
              </a:rPr>
              <a:t>Kontrolle 1: Sicher haben Sie Recht.  Hier vergleichen Sie mit meiner Meinung:</a:t>
            </a:r>
          </a:p>
          <a:p>
            <a:pPr>
              <a:buNone/>
            </a:pPr>
            <a:r>
              <a:rPr lang="de-DE" sz="2200" i="1" dirty="0" smtClean="0">
                <a:solidFill>
                  <a:schemeClr val="bg1"/>
                </a:solidFill>
              </a:rPr>
              <a:t>Die Person / die Frau ist </a:t>
            </a:r>
            <a:r>
              <a:rPr lang="de-DE" sz="2200" b="1" i="1" u="sng" dirty="0" smtClean="0">
                <a:solidFill>
                  <a:schemeClr val="bg1"/>
                </a:solidFill>
              </a:rPr>
              <a:t>sympathisch</a:t>
            </a:r>
            <a:r>
              <a:rPr lang="de-DE" sz="2200" b="1" i="1" dirty="0" smtClean="0">
                <a:solidFill>
                  <a:schemeClr val="bg1"/>
                </a:solidFill>
              </a:rPr>
              <a:t> und </a:t>
            </a:r>
            <a:r>
              <a:rPr lang="de-DE" sz="2200" b="1" i="1" u="sng" dirty="0" smtClean="0">
                <a:solidFill>
                  <a:schemeClr val="bg1"/>
                </a:solidFill>
              </a:rPr>
              <a:t>lustig</a:t>
            </a:r>
            <a:r>
              <a:rPr lang="de-DE" sz="2200" i="1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de-DE" sz="2200" i="1" dirty="0" smtClean="0">
                <a:solidFill>
                  <a:schemeClr val="bg1"/>
                </a:solidFill>
              </a:rPr>
              <a:t>Sie hat </a:t>
            </a:r>
            <a:r>
              <a:rPr lang="de-DE" sz="2200" b="1" i="1" dirty="0" smtClean="0">
                <a:solidFill>
                  <a:schemeClr val="bg1"/>
                </a:solidFill>
              </a:rPr>
              <a:t>eine </a:t>
            </a:r>
            <a:r>
              <a:rPr lang="de-DE" sz="2200" b="1" i="1" u="sng" dirty="0" smtClean="0">
                <a:solidFill>
                  <a:schemeClr val="bg1"/>
                </a:solidFill>
              </a:rPr>
              <a:t>Hose</a:t>
            </a:r>
            <a:r>
              <a:rPr lang="de-DE" sz="2200" b="1" i="1" dirty="0" smtClean="0">
                <a:solidFill>
                  <a:schemeClr val="bg1"/>
                </a:solidFill>
              </a:rPr>
              <a:t> </a:t>
            </a:r>
            <a:r>
              <a:rPr lang="de-DE" sz="2200" i="1" dirty="0" smtClean="0">
                <a:solidFill>
                  <a:schemeClr val="bg1"/>
                </a:solidFill>
              </a:rPr>
              <a:t>und </a:t>
            </a:r>
            <a:r>
              <a:rPr lang="de-DE" sz="2200" b="1" i="1" dirty="0" smtClean="0">
                <a:solidFill>
                  <a:schemeClr val="bg1"/>
                </a:solidFill>
              </a:rPr>
              <a:t>ein </a:t>
            </a:r>
            <a:r>
              <a:rPr lang="de-DE" sz="2200" b="1" i="1" u="sng" dirty="0" smtClean="0">
                <a:solidFill>
                  <a:schemeClr val="bg1"/>
                </a:solidFill>
              </a:rPr>
              <a:t>Top</a:t>
            </a:r>
            <a:r>
              <a:rPr lang="de-DE" sz="2200" i="1" dirty="0" smtClean="0">
                <a:solidFill>
                  <a:schemeClr val="bg1"/>
                </a:solidFill>
              </a:rPr>
              <a:t>. Sie sind </a:t>
            </a:r>
            <a:r>
              <a:rPr lang="de-DE" sz="2200" b="1" i="1" u="sng" dirty="0" smtClean="0">
                <a:solidFill>
                  <a:schemeClr val="bg1"/>
                </a:solidFill>
              </a:rPr>
              <a:t>weiß</a:t>
            </a:r>
            <a:r>
              <a:rPr lang="de-DE" sz="2200" dirty="0" smtClean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de-DE" sz="2000" dirty="0" smtClean="0">
                <a:solidFill>
                  <a:schemeClr val="bg1"/>
                </a:solidFill>
              </a:rPr>
              <a:t>______________________________</a:t>
            </a:r>
          </a:p>
          <a:p>
            <a:pPr>
              <a:buNone/>
            </a:pPr>
            <a:r>
              <a:rPr lang="de-DE" sz="2200" dirty="0" smtClean="0">
                <a:solidFill>
                  <a:schemeClr val="bg1"/>
                </a:solidFill>
              </a:rPr>
              <a:t>Kontrolle 2: Vergleichen Sie. Richtig gemacht? </a:t>
            </a:r>
          </a:p>
          <a:p>
            <a:pPr>
              <a:buFont typeface="Wingdings"/>
              <a:buChar char="J"/>
            </a:pPr>
            <a:r>
              <a:rPr lang="de-DE" sz="2200" dirty="0" smtClean="0">
                <a:solidFill>
                  <a:schemeClr val="bg1"/>
                </a:solidFill>
                <a:sym typeface="Wingdings" pitchFamily="2" charset="2"/>
              </a:rPr>
              <a:t>Ja? </a:t>
            </a:r>
          </a:p>
          <a:p>
            <a:pPr>
              <a:buFont typeface="Wingdings"/>
              <a:buChar char="L"/>
            </a:pPr>
            <a:r>
              <a:rPr lang="de-DE" sz="2200" dirty="0" smtClean="0">
                <a:solidFill>
                  <a:schemeClr val="bg1"/>
                </a:solidFill>
                <a:sym typeface="Wingdings" pitchFamily="2" charset="2"/>
              </a:rPr>
              <a:t>Nein? Dann korrigieren Sie.</a:t>
            </a:r>
            <a:endParaRPr lang="de-DE" sz="2200" dirty="0" smtClean="0">
              <a:solidFill>
                <a:schemeClr val="bg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</p:nvPr>
        </p:nvGraphicFramePr>
        <p:xfrm>
          <a:off x="4786314" y="1928802"/>
          <a:ext cx="3067072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650"/>
                <a:gridCol w="205742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>
                          <a:solidFill>
                            <a:srgbClr val="FF0000"/>
                          </a:solidFill>
                        </a:rPr>
                        <a:t>ROT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>
                          <a:solidFill>
                            <a:srgbClr val="FFFF00"/>
                          </a:solidFill>
                        </a:rPr>
                        <a:t>GELB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>
                          <a:solidFill>
                            <a:srgbClr val="0070C0"/>
                          </a:solidFill>
                        </a:rPr>
                        <a:t>BLAU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>
                          <a:solidFill>
                            <a:srgbClr val="00B050"/>
                          </a:solidFill>
                        </a:rPr>
                        <a:t>GRÜN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ORANGE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BRAUN</a:t>
                      </a:r>
                      <a:endParaRPr lang="cs-CZ" sz="24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>
                          <a:solidFill>
                            <a:srgbClr val="7030A0"/>
                          </a:solidFill>
                        </a:rPr>
                        <a:t>LILA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GRAU</a:t>
                      </a:r>
                      <a:endParaRPr lang="cs-CZ" sz="24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Charakteristik - Aussehen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de-DE" dirty="0" smtClean="0">
                <a:solidFill>
                  <a:schemeClr val="bg1"/>
                </a:solidFill>
              </a:rPr>
              <a:t>Sie ist</a:t>
            </a:r>
          </a:p>
          <a:p>
            <a:pPr marL="514350" indent="-514350">
              <a:buAutoNum type="alphaLcParenR"/>
            </a:pPr>
            <a:r>
              <a:rPr lang="de-DE" dirty="0" smtClean="0">
                <a:solidFill>
                  <a:schemeClr val="bg1"/>
                </a:solidFill>
              </a:rPr>
              <a:t>groß  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>
              <a:buAutoNum type="alphaLcParenR"/>
            </a:pPr>
            <a:r>
              <a:rPr lang="de-DE" dirty="0" smtClean="0">
                <a:solidFill>
                  <a:schemeClr val="bg1"/>
                </a:solidFill>
              </a:rPr>
              <a:t>mittelgroß 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>
              <a:buAutoNum type="alphaLcParenR"/>
            </a:pPr>
            <a:r>
              <a:rPr lang="de-DE" dirty="0" smtClean="0">
                <a:solidFill>
                  <a:schemeClr val="bg1"/>
                </a:solidFill>
              </a:rPr>
              <a:t>klein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bg1"/>
                </a:solidFill>
              </a:rPr>
              <a:t>d</a:t>
            </a:r>
            <a:r>
              <a:rPr lang="de-DE" dirty="0" smtClean="0">
                <a:solidFill>
                  <a:schemeClr val="bg1"/>
                </a:solidFill>
              </a:rPr>
              <a:t>ünn 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>
              <a:buAutoNum type="alphaLcParenR"/>
            </a:pPr>
            <a:r>
              <a:rPr lang="de-DE" dirty="0" smtClean="0">
                <a:solidFill>
                  <a:schemeClr val="bg1"/>
                </a:solidFill>
              </a:rPr>
              <a:t>schlank 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>
              <a:buAutoNum type="alphaLcParenR"/>
            </a:pPr>
            <a:r>
              <a:rPr lang="de-DE" dirty="0" smtClean="0">
                <a:solidFill>
                  <a:schemeClr val="bg1"/>
                </a:solidFill>
              </a:rPr>
              <a:t>vollschlank 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>
              <a:buAutoNum type="alphaLcParenR"/>
            </a:pPr>
            <a:r>
              <a:rPr lang="de-DE" dirty="0" smtClean="0">
                <a:solidFill>
                  <a:schemeClr val="bg1"/>
                </a:solidFill>
              </a:rPr>
              <a:t>dick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Doma\AppData\Local\Microsoft\Windows\Temporary Internet Files\Content.IE5\TZ325UWD\MP90044233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3000372"/>
            <a:ext cx="2316065" cy="315969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071538" y="1714488"/>
            <a:ext cx="34290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de-DE" sz="2400" dirty="0" smtClean="0">
                <a:solidFill>
                  <a:schemeClr val="bg1"/>
                </a:solidFill>
              </a:rPr>
              <a:t>Jetzt beschreiben wir die Frau – zuerst ihre Figur. Notieren Sie Ihre Antwort</a:t>
            </a:r>
            <a:r>
              <a:rPr lang="de-DE" sz="20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" name="Obousměrná svislá šipka 6"/>
          <p:cNvSpPr/>
          <p:nvPr/>
        </p:nvSpPr>
        <p:spPr>
          <a:xfrm>
            <a:off x="6072198" y="1643050"/>
            <a:ext cx="484632" cy="1144714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ousměrná svislá šipka 7"/>
          <p:cNvSpPr/>
          <p:nvPr/>
        </p:nvSpPr>
        <p:spPr>
          <a:xfrm>
            <a:off x="7500958" y="3071810"/>
            <a:ext cx="484632" cy="644648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ousměrná svislá šipka 8"/>
          <p:cNvSpPr/>
          <p:nvPr/>
        </p:nvSpPr>
        <p:spPr>
          <a:xfrm>
            <a:off x="6929454" y="2428868"/>
            <a:ext cx="484632" cy="857256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ousměrná vodorovná šipka 9"/>
          <p:cNvSpPr/>
          <p:nvPr/>
        </p:nvSpPr>
        <p:spPr>
          <a:xfrm>
            <a:off x="6500826" y="3714752"/>
            <a:ext cx="64294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ousměrná vodorovná šipka 10"/>
          <p:cNvSpPr/>
          <p:nvPr/>
        </p:nvSpPr>
        <p:spPr>
          <a:xfrm>
            <a:off x="6786578" y="4214818"/>
            <a:ext cx="785818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ousměrná vodorovná šipka 11"/>
          <p:cNvSpPr/>
          <p:nvPr/>
        </p:nvSpPr>
        <p:spPr>
          <a:xfrm>
            <a:off x="6929454" y="4714884"/>
            <a:ext cx="1071570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ousměrná vodorovná šipka 12"/>
          <p:cNvSpPr/>
          <p:nvPr/>
        </p:nvSpPr>
        <p:spPr>
          <a:xfrm>
            <a:off x="7143768" y="5214950"/>
            <a:ext cx="1500198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Charakteristik - Aussehen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18676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de-DE" dirty="0" smtClean="0">
                <a:solidFill>
                  <a:schemeClr val="bg1"/>
                </a:solidFill>
              </a:rPr>
              <a:t>Die Antworten sind sicher nicht gleich. Meine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de-DE" dirty="0" smtClean="0">
                <a:solidFill>
                  <a:schemeClr val="bg1"/>
                </a:solidFill>
              </a:rPr>
              <a:t>Meinung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endParaRPr lang="de-DE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de-DE" i="1" dirty="0" smtClean="0">
                <a:solidFill>
                  <a:schemeClr val="bg1"/>
                </a:solidFill>
              </a:rPr>
              <a:t>Ich finde die Frau </a:t>
            </a:r>
            <a:r>
              <a:rPr lang="de-DE" i="1" u="sng" dirty="0" smtClean="0">
                <a:solidFill>
                  <a:schemeClr val="bg1"/>
                </a:solidFill>
              </a:rPr>
              <a:t>mittelgroß und schlank</a:t>
            </a:r>
            <a:r>
              <a:rPr lang="de-DE" dirty="0" smtClean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endParaRPr lang="de-DE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de-DE" dirty="0" smtClean="0">
                <a:solidFill>
                  <a:schemeClr val="bg1"/>
                </a:solidFill>
              </a:rPr>
              <a:t>Und wie ist Ihre Meinung? Sprechen Sie jetzt mit Ihrem Partner in der Gruppe darüber und vergleichen Sie Ihre Antworten. Dann sprechen Sie noch über die </a:t>
            </a:r>
            <a:r>
              <a:rPr lang="cs-CZ" dirty="0" smtClean="0">
                <a:solidFill>
                  <a:schemeClr val="bg1"/>
                </a:solidFill>
              </a:rPr>
              <a:t>Mits</a:t>
            </a:r>
            <a:r>
              <a:rPr lang="de-DE" dirty="0" smtClean="0">
                <a:solidFill>
                  <a:schemeClr val="bg1"/>
                </a:solidFill>
              </a:rPr>
              <a:t>chüler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de-DE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Charakteristik - Aussehen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de-DE" sz="2400" dirty="0" smtClean="0">
                <a:solidFill>
                  <a:schemeClr val="bg1"/>
                </a:solidFill>
              </a:rPr>
              <a:t>Wir kommen zur nächsten Frage: Wie sind die Haare von dieser Frau? Streichen Sie die falsche Antwort.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de-DE" dirty="0" smtClean="0">
                <a:solidFill>
                  <a:schemeClr val="bg1"/>
                </a:solidFill>
              </a:rPr>
              <a:t>blond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schwarz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dunkelbraun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hellbraun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kurz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lang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mittellang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glatt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lockig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Users\Doma\AppData\Local\Microsoft\Windows\Temporary Internet Files\Content.IE5\AB9UVGZV\MP90044233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3214686"/>
            <a:ext cx="3571900" cy="2678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Charakteristik - Aussehen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de-DE" dirty="0" smtClean="0">
                <a:solidFill>
                  <a:schemeClr val="bg1"/>
                </a:solidFill>
              </a:rPr>
              <a:t>Kontrolle: Wie sind also die Haare von dieser Frau?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de-DE" dirty="0" smtClean="0">
                <a:solidFill>
                  <a:srgbClr val="FFC000"/>
                </a:solidFill>
              </a:rPr>
              <a:t>blond </a:t>
            </a:r>
          </a:p>
          <a:p>
            <a:r>
              <a:rPr lang="de-DE" strike="sngStrike" dirty="0" smtClean="0">
                <a:solidFill>
                  <a:schemeClr val="bg1"/>
                </a:solidFill>
              </a:rPr>
              <a:t>schwarz</a:t>
            </a:r>
          </a:p>
          <a:p>
            <a:r>
              <a:rPr lang="de-DE" strike="sngStrike" dirty="0" smtClean="0">
                <a:solidFill>
                  <a:schemeClr val="bg1"/>
                </a:solidFill>
              </a:rPr>
              <a:t>dunkelbraun</a:t>
            </a:r>
          </a:p>
          <a:p>
            <a:r>
              <a:rPr lang="de-DE" strike="sngStrike" dirty="0" smtClean="0">
                <a:solidFill>
                  <a:schemeClr val="bg1"/>
                </a:solidFill>
              </a:rPr>
              <a:t>hellbraun </a:t>
            </a:r>
          </a:p>
          <a:p>
            <a:r>
              <a:rPr lang="de-DE" strike="sngStrike" dirty="0" smtClean="0">
                <a:solidFill>
                  <a:schemeClr val="bg1"/>
                </a:solidFill>
              </a:rPr>
              <a:t>kurz</a:t>
            </a:r>
          </a:p>
          <a:p>
            <a:r>
              <a:rPr lang="de-DE" strike="sngStrike" dirty="0" smtClean="0">
                <a:solidFill>
                  <a:schemeClr val="bg1"/>
                </a:solidFill>
              </a:rPr>
              <a:t>lang</a:t>
            </a:r>
          </a:p>
          <a:p>
            <a:r>
              <a:rPr lang="de-DE" dirty="0" smtClean="0">
                <a:solidFill>
                  <a:srgbClr val="FFC000"/>
                </a:solidFill>
              </a:rPr>
              <a:t>mittellang</a:t>
            </a:r>
          </a:p>
          <a:p>
            <a:r>
              <a:rPr lang="de-DE" dirty="0" smtClean="0">
                <a:solidFill>
                  <a:srgbClr val="FFC000"/>
                </a:solidFill>
              </a:rPr>
              <a:t>glatt</a:t>
            </a:r>
          </a:p>
          <a:p>
            <a:r>
              <a:rPr lang="de-DE" strike="sngStrike" dirty="0" smtClean="0">
                <a:solidFill>
                  <a:schemeClr val="bg1"/>
                </a:solidFill>
              </a:rPr>
              <a:t>lockig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Picture 3" descr="C:\Users\Doma\AppData\Local\Microsoft\Windows\Temporary Internet Files\Content.IE5\AB9UVGZV\MP90044233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928934"/>
            <a:ext cx="3571900" cy="2678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Charakteristik - </a:t>
            </a:r>
            <a:r>
              <a:rPr lang="de-DE" dirty="0" smtClean="0">
                <a:solidFill>
                  <a:schemeClr val="bg1"/>
                </a:solidFill>
              </a:rPr>
              <a:t>Aussehen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de-DE" dirty="0" smtClean="0">
                <a:solidFill>
                  <a:schemeClr val="bg1"/>
                </a:solidFill>
              </a:rPr>
              <a:t>Was kann man noch beschreiben?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Gesicht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de-DE" dirty="0" smtClean="0">
                <a:solidFill>
                  <a:schemeClr val="bg1"/>
                </a:solidFill>
              </a:rPr>
              <a:t>Augen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Nase</a:t>
            </a:r>
          </a:p>
          <a:p>
            <a:r>
              <a:rPr lang="de-DE" dirty="0" smtClean="0">
                <a:solidFill>
                  <a:schemeClr val="bg1"/>
                </a:solidFill>
              </a:rPr>
              <a:t>Mund</a:t>
            </a:r>
          </a:p>
          <a:p>
            <a:pPr>
              <a:buNone/>
            </a:pPr>
            <a:endParaRPr lang="de-DE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0628" y="1600200"/>
            <a:ext cx="3286148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2214546" y="2000240"/>
            <a:ext cx="2786082" cy="785818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214546" y="2714620"/>
            <a:ext cx="2786082" cy="228601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Doma\AppData\Local\Microsoft\Windows\Temporary Internet Files\Content.IE5\IECUKICW\MP90040049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500279"/>
            <a:ext cx="3286148" cy="4819710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>
            <a:off x="2071670" y="3214686"/>
            <a:ext cx="4000528" cy="214314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2071670" y="2928934"/>
            <a:ext cx="5000660" cy="28575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000232" y="3643314"/>
            <a:ext cx="5000660" cy="21431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2071670" y="4071942"/>
            <a:ext cx="4929222" cy="35719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Charakteristik - </a:t>
            </a:r>
            <a:r>
              <a:rPr lang="de-DE" dirty="0" smtClean="0">
                <a:solidFill>
                  <a:schemeClr val="bg1"/>
                </a:solidFill>
              </a:rPr>
              <a:t>Aussehen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de-DE" sz="3600" dirty="0" smtClean="0">
                <a:solidFill>
                  <a:schemeClr val="bg1"/>
                </a:solidFill>
              </a:rPr>
              <a:t>Benutzen Sie die Wörter und beschreiben Sie </a:t>
            </a:r>
            <a:r>
              <a:rPr lang="cs-CZ" sz="3600" dirty="0" smtClean="0">
                <a:solidFill>
                  <a:schemeClr val="bg1"/>
                </a:solidFill>
              </a:rPr>
              <a:t>zu Hause</a:t>
            </a:r>
            <a:r>
              <a:rPr lang="de-DE" sz="3600" dirty="0" smtClean="0">
                <a:solidFill>
                  <a:schemeClr val="bg1"/>
                </a:solidFill>
              </a:rPr>
              <a:t> Ihren Mitschüler oder Ihre Mitschülerin nach den folgenden Fragen:</a:t>
            </a:r>
          </a:p>
          <a:p>
            <a:r>
              <a:rPr lang="de-DE" b="1" dirty="0" smtClean="0">
                <a:solidFill>
                  <a:schemeClr val="bg1"/>
                </a:solidFill>
              </a:rPr>
              <a:t>Wie finden Sie ihn/sie?</a:t>
            </a:r>
          </a:p>
          <a:p>
            <a:r>
              <a:rPr lang="de-DE" b="1" dirty="0" smtClean="0">
                <a:solidFill>
                  <a:schemeClr val="bg1"/>
                </a:solidFill>
              </a:rPr>
              <a:t>Wie ist seine/ihre  Figur?</a:t>
            </a:r>
          </a:p>
          <a:p>
            <a:r>
              <a:rPr lang="de-DE" b="1" dirty="0" smtClean="0">
                <a:solidFill>
                  <a:schemeClr val="bg1"/>
                </a:solidFill>
              </a:rPr>
              <a:t>Wie sehen seine/ihre Haare aus?</a:t>
            </a:r>
          </a:p>
          <a:p>
            <a:r>
              <a:rPr lang="de-DE" b="1" dirty="0" smtClean="0">
                <a:solidFill>
                  <a:schemeClr val="bg1"/>
                </a:solidFill>
              </a:rPr>
              <a:t>Was hat er/sie heute an, was trägt er/sie?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2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olidFill>
                  <a:srgbClr val="0070C0"/>
                </a:solidFill>
              </a:rPr>
              <a:t>Obrázky na snímcích 4, 7, 9 - 11 - galerie </a:t>
            </a:r>
            <a:r>
              <a:rPr lang="cs-CZ" sz="2000" dirty="0">
                <a:solidFill>
                  <a:srgbClr val="0070C0"/>
                </a:solidFill>
              </a:rPr>
              <a:t>Kliparty kvalitně [cit.17.02.2013]. </a:t>
            </a:r>
            <a:r>
              <a:rPr lang="cs-CZ" sz="2000" dirty="0" smtClean="0">
                <a:solidFill>
                  <a:srgbClr val="0070C0"/>
                </a:solidFill>
              </a:rPr>
              <a:t>Dostupné </a:t>
            </a:r>
            <a:r>
              <a:rPr lang="cs-CZ" sz="2000" dirty="0">
                <a:solidFill>
                  <a:srgbClr val="0070C0"/>
                </a:solidFill>
              </a:rPr>
              <a:t>pod licencí Microsoft Office 2010: &lt;</a:t>
            </a:r>
            <a:r>
              <a:rPr lang="cs-CZ" sz="2000" u="sng" dirty="0">
                <a:solidFill>
                  <a:srgbClr val="0070C0"/>
                </a:solidFill>
                <a:hlinkClick r:id="rId2"/>
              </a:rPr>
              <a:t>http://office.microsoft.com/cs-cz/images/</a:t>
            </a:r>
            <a:r>
              <a:rPr lang="cs-CZ" sz="2000" dirty="0">
                <a:solidFill>
                  <a:srgbClr val="0070C0"/>
                </a:solidFill>
              </a:rPr>
              <a:t>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NEUNER G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Německo: Hueber, 2009, ISBN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978-3-19-001659-4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sz="20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364</TotalTime>
  <Words>637</Words>
  <Application>Microsoft Office PowerPoint</Application>
  <PresentationFormat>Předvádění na obrazovce (4:3)</PresentationFormat>
  <Paragraphs>115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 </vt:lpstr>
      <vt:lpstr>Charakteristik</vt:lpstr>
      <vt:lpstr>Charakteristik - Aussehen</vt:lpstr>
      <vt:lpstr>Charakteristik - Aussehen</vt:lpstr>
      <vt:lpstr>Charakteristik - Aussehen</vt:lpstr>
      <vt:lpstr>Charakteristik - Aussehen</vt:lpstr>
      <vt:lpstr>Charakteristik - Aussehen</vt:lpstr>
      <vt:lpstr>Charakteristik - Aussehen</vt:lpstr>
      <vt:lpstr>Charakteristik - Aussehen</vt:lpstr>
      <vt:lpstr>Charakteristik - Aussehen</vt:lpstr>
      <vt:lpstr>Charakteristik - Aussehen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Doma</dc:creator>
  <cp:lastModifiedBy>Eva Fučilová</cp:lastModifiedBy>
  <cp:revision>50</cp:revision>
  <dcterms:created xsi:type="dcterms:W3CDTF">2013-02-02T17:13:54Z</dcterms:created>
  <dcterms:modified xsi:type="dcterms:W3CDTF">2013-06-26T12:03:36Z</dcterms:modified>
</cp:coreProperties>
</file>