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activeX/activeX35.xml" ContentType="application/vnd.ms-office.activeX+xml"/>
  <Override PartName="/ppt/activeX/activeX44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activeX/activeX42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activeX/activeX20.xml" ContentType="application/vnd.ms-office.activeX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activeX/activeX43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Default Extension="jpeg" ContentType="image/jpeg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Override PartName="/ppt/vbaProject.bin" ContentType="application/vnd.ms-office.vbaProject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activeX/activeX8.xml" ContentType="application/vnd.ms-office.activeX+xml"/>
  <Override PartName="/ppt/activeX/activeX39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99" r:id="rId4"/>
    <p:sldId id="300" r:id="rId5"/>
    <p:sldId id="302" r:id="rId6"/>
    <p:sldId id="303" r:id="rId7"/>
    <p:sldId id="305" r:id="rId8"/>
    <p:sldId id="307" r:id="rId9"/>
    <p:sldId id="308" r:id="rId10"/>
    <p:sldId id="260" r:id="rId11"/>
    <p:sldId id="298" r:id="rId12"/>
    <p:sldId id="301" r:id="rId13"/>
    <p:sldId id="306" r:id="rId14"/>
    <p:sldId id="309" r:id="rId15"/>
    <p:sldId id="292" r:id="rId16"/>
    <p:sldId id="304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CC0099"/>
    <a:srgbClr val="FF7C80"/>
    <a:srgbClr val="FF9966"/>
    <a:srgbClr val="660066"/>
    <a:srgbClr val="336600"/>
    <a:srgbClr val="CCFF66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40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06/relationships/vbaProject" Target="vbaProject.bin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12" Type="http://schemas.openxmlformats.org/officeDocument/2006/relationships/image" Target="../media/image32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11" Type="http://schemas.openxmlformats.org/officeDocument/2006/relationships/image" Target="../media/image31.wmf"/><Relationship Id="rId5" Type="http://schemas.openxmlformats.org/officeDocument/2006/relationships/image" Target="../media/image25.wmf"/><Relationship Id="rId10" Type="http://schemas.openxmlformats.org/officeDocument/2006/relationships/image" Target="../media/image30.wmf"/><Relationship Id="rId4" Type="http://schemas.openxmlformats.org/officeDocument/2006/relationships/image" Target="../media/image24.wmf"/><Relationship Id="rId9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4" Type="http://schemas.openxmlformats.org/officeDocument/2006/relationships/image" Target="../media/image3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099BC-1329-41ED-BA8D-7C9523E648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F94A6-F926-4A80-A782-EFC7F951E5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477FB-4D5A-44F3-9F32-0C217896DF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3542B-B3CE-4F6F-ADFE-C463C0C904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A9F8A-D7D1-43C9-97FE-2ED633E730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C8F1D-A9A8-41E9-A0D1-842E07927E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984C3-5ABC-4E73-B34E-6001CC447A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E6A45-0C70-4C68-BD2D-23BB017B7C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FFE215-896A-4A86-9FAF-3F30AD617F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CEE3A-5896-4F6E-86F3-AD3C501FE5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9B8CF-E425-4293-9BCB-75576A3BBA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41F1457-897D-45E5-B9D1-71CCD804BD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control" Target="../activeX/activeX12.xml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control" Target="../activeX/activeX11.xml"/><Relationship Id="rId2" Type="http://schemas.openxmlformats.org/officeDocument/2006/relationships/control" Target="../activeX/activeX1.xml"/><Relationship Id="rId16" Type="http://schemas.openxmlformats.org/officeDocument/2006/relationships/hyperlink" Target="http://cs.wikipedia.org/wiki/Ploutvono%C5%BEci" TargetMode="Externa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5" Type="http://schemas.openxmlformats.org/officeDocument/2006/relationships/control" Target="../activeX/activeX4.xml"/><Relationship Id="rId15" Type="http://schemas.openxmlformats.org/officeDocument/2006/relationships/image" Target="../media/image8.jpeg"/><Relationship Id="rId10" Type="http://schemas.openxmlformats.org/officeDocument/2006/relationships/control" Target="../activeX/activeX9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7/73/Harbour_seal.jpg" TargetMode="External"/><Relationship Id="rId3" Type="http://schemas.openxmlformats.org/officeDocument/2006/relationships/control" Target="../activeX/activeX14.xml"/><Relationship Id="rId7" Type="http://schemas.openxmlformats.org/officeDocument/2006/relationships/hyperlink" Target="http://cs.wikipedia.org/wiki/Tule%C5%88ovit%C3%AD" TargetMode="External"/><Relationship Id="rId2" Type="http://schemas.openxmlformats.org/officeDocument/2006/relationships/control" Target="../activeX/activeX13.xml"/><Relationship Id="rId1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12.jpeg"/><Relationship Id="rId5" Type="http://schemas.openxmlformats.org/officeDocument/2006/relationships/control" Target="../activeX/activeX16.xml"/><Relationship Id="rId10" Type="http://schemas.openxmlformats.org/officeDocument/2006/relationships/hyperlink" Target="//upload.wikimedia.org/wikipedia/commons/e/ed/Mirounga_leonina_male.JPG" TargetMode="External"/><Relationship Id="rId4" Type="http://schemas.openxmlformats.org/officeDocument/2006/relationships/control" Target="../activeX/activeX15.xml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c/ce/Noaa-walrus22.jpg" TargetMode="External"/><Relationship Id="rId3" Type="http://schemas.openxmlformats.org/officeDocument/2006/relationships/control" Target="../activeX/activeX18.xml"/><Relationship Id="rId7" Type="http://schemas.openxmlformats.org/officeDocument/2006/relationships/hyperlink" Target="http://cs.wikipedia.org/wiki/Mro%C5%BEovit%C3%AD" TargetMode="External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3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16.png"/><Relationship Id="rId5" Type="http://schemas.openxmlformats.org/officeDocument/2006/relationships/control" Target="../activeX/activeX20.xml"/><Relationship Id="rId10" Type="http://schemas.openxmlformats.org/officeDocument/2006/relationships/image" Target="../media/image15.jpeg"/><Relationship Id="rId4" Type="http://schemas.openxmlformats.org/officeDocument/2006/relationships/control" Target="../activeX/activeX19.xml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control" Target="../activeX/activeX22.xml"/><Relationship Id="rId7" Type="http://schemas.openxmlformats.org/officeDocument/2006/relationships/image" Target="../media/image19.jpeg"/><Relationship Id="rId2" Type="http://schemas.openxmlformats.org/officeDocument/2006/relationships/control" Target="../activeX/activeX21.xml"/><Relationship Id="rId1" Type="http://schemas.openxmlformats.org/officeDocument/2006/relationships/vmlDrawing" Target="../drawings/vmlDrawing4.vml"/><Relationship Id="rId6" Type="http://schemas.openxmlformats.org/officeDocument/2006/relationships/hyperlink" Target="//upload.wikimedia.org/wikipedia/commons/6/68/Arctocephalus_pusillus.jpg" TargetMode="External"/><Relationship Id="rId5" Type="http://schemas.openxmlformats.org/officeDocument/2006/relationships/hyperlink" Target="http://cs.wikipedia.org/wiki/Lachtanovit%C3%AD" TargetMode="External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//upload.wikimedia.org/wikipedia/commons/2/21/Lion_de_mer_Amn%C3%A9ville_01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9.xml"/><Relationship Id="rId13" Type="http://schemas.openxmlformats.org/officeDocument/2006/relationships/control" Target="../activeX/activeX34.xml"/><Relationship Id="rId3" Type="http://schemas.openxmlformats.org/officeDocument/2006/relationships/control" Target="../activeX/activeX24.xml"/><Relationship Id="rId7" Type="http://schemas.openxmlformats.org/officeDocument/2006/relationships/control" Target="../activeX/activeX28.xml"/><Relationship Id="rId12" Type="http://schemas.openxmlformats.org/officeDocument/2006/relationships/control" Target="../activeX/activeX33.xml"/><Relationship Id="rId2" Type="http://schemas.openxmlformats.org/officeDocument/2006/relationships/control" Target="../activeX/activeX23.xml"/><Relationship Id="rId16" Type="http://schemas.openxmlformats.org/officeDocument/2006/relationships/hyperlink" Target="http://cs.wikipedia.org/wiki/Ploutvono%C5%BEci" TargetMode="Externa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7.xml"/><Relationship Id="rId11" Type="http://schemas.openxmlformats.org/officeDocument/2006/relationships/control" Target="../activeX/activeX32.xml"/><Relationship Id="rId5" Type="http://schemas.openxmlformats.org/officeDocument/2006/relationships/control" Target="../activeX/activeX26.xml"/><Relationship Id="rId15" Type="http://schemas.openxmlformats.org/officeDocument/2006/relationships/image" Target="../media/image8.jpeg"/><Relationship Id="rId10" Type="http://schemas.openxmlformats.org/officeDocument/2006/relationships/control" Target="../activeX/activeX31.xml"/><Relationship Id="rId4" Type="http://schemas.openxmlformats.org/officeDocument/2006/relationships/control" Target="../activeX/activeX25.xml"/><Relationship Id="rId9" Type="http://schemas.openxmlformats.org/officeDocument/2006/relationships/control" Target="../activeX/activeX30.xml"/><Relationship Id="rId1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7/73/Harbour_seal.jpg" TargetMode="External"/><Relationship Id="rId3" Type="http://schemas.openxmlformats.org/officeDocument/2006/relationships/control" Target="../activeX/activeX36.xml"/><Relationship Id="rId7" Type="http://schemas.openxmlformats.org/officeDocument/2006/relationships/hyperlink" Target="http://cs.wikipedia.org/wiki/Tule%C5%88ovit%C3%AD" TargetMode="External"/><Relationship Id="rId2" Type="http://schemas.openxmlformats.org/officeDocument/2006/relationships/control" Target="../activeX/activeX35.xml"/><Relationship Id="rId1" Type="http://schemas.openxmlformats.org/officeDocument/2006/relationships/vmlDrawing" Target="../drawings/vmlDrawing6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12.jpeg"/><Relationship Id="rId5" Type="http://schemas.openxmlformats.org/officeDocument/2006/relationships/control" Target="../activeX/activeX38.xml"/><Relationship Id="rId10" Type="http://schemas.openxmlformats.org/officeDocument/2006/relationships/hyperlink" Target="//upload.wikimedia.org/wikipedia/commons/e/ed/Mirounga_leonina_male.JPG" TargetMode="External"/><Relationship Id="rId4" Type="http://schemas.openxmlformats.org/officeDocument/2006/relationships/control" Target="../activeX/activeX37.xml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c/ce/Noaa-walrus22.jpg" TargetMode="External"/><Relationship Id="rId3" Type="http://schemas.openxmlformats.org/officeDocument/2006/relationships/control" Target="../activeX/activeX40.xml"/><Relationship Id="rId7" Type="http://schemas.openxmlformats.org/officeDocument/2006/relationships/hyperlink" Target="http://cs.wikipedia.org/wiki/Mro%C5%BEovit%C3%AD" TargetMode="External"/><Relationship Id="rId2" Type="http://schemas.openxmlformats.org/officeDocument/2006/relationships/control" Target="../activeX/activeX39.xml"/><Relationship Id="rId1" Type="http://schemas.openxmlformats.org/officeDocument/2006/relationships/vmlDrawing" Target="../drawings/vmlDrawing7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16.png"/><Relationship Id="rId5" Type="http://schemas.openxmlformats.org/officeDocument/2006/relationships/control" Target="../activeX/activeX42.xml"/><Relationship Id="rId10" Type="http://schemas.openxmlformats.org/officeDocument/2006/relationships/image" Target="../media/image15.jpeg"/><Relationship Id="rId4" Type="http://schemas.openxmlformats.org/officeDocument/2006/relationships/control" Target="../activeX/activeX41.xml"/><Relationship Id="rId9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control" Target="../activeX/activeX44.xml"/><Relationship Id="rId7" Type="http://schemas.openxmlformats.org/officeDocument/2006/relationships/image" Target="../media/image19.jpeg"/><Relationship Id="rId2" Type="http://schemas.openxmlformats.org/officeDocument/2006/relationships/control" Target="../activeX/activeX43.xml"/><Relationship Id="rId1" Type="http://schemas.openxmlformats.org/officeDocument/2006/relationships/vmlDrawing" Target="../drawings/vmlDrawing8.vml"/><Relationship Id="rId6" Type="http://schemas.openxmlformats.org/officeDocument/2006/relationships/hyperlink" Target="//upload.wikimedia.org/wikipedia/commons/6/68/Arctocephalus_pusillus.jpg" TargetMode="External"/><Relationship Id="rId5" Type="http://schemas.openxmlformats.org/officeDocument/2006/relationships/hyperlink" Target="http://cs.wikipedia.org/wiki/Lachtanovit%C3%AD" TargetMode="External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arbour_seal.jpg" TargetMode="External"/><Relationship Id="rId7" Type="http://schemas.openxmlformats.org/officeDocument/2006/relationships/hyperlink" Target="http://cs.wikipedia.org/wiki/Soubor:Noaa-walrus24.jpg" TargetMode="External"/><Relationship Id="rId2" Type="http://schemas.openxmlformats.org/officeDocument/2006/relationships/hyperlink" Target="http://cs.wikipedia.org/wiki/Soubor:Steller_sea_lion_bull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Noaa-walrus12.jpg" TargetMode="External"/><Relationship Id="rId5" Type="http://schemas.openxmlformats.org/officeDocument/2006/relationships/hyperlink" Target="http://cs.wikipedia.org/wiki/Soubor:Noaa-walrus22.jpg" TargetMode="External"/><Relationship Id="rId4" Type="http://schemas.openxmlformats.org/officeDocument/2006/relationships/hyperlink" Target="http://cs.wikipedia.org/wiki/Soubor:Mirounga_leonina_male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alrusLyd2.png" TargetMode="External"/><Relationship Id="rId2" Type="http://schemas.openxmlformats.org/officeDocument/2006/relationships/hyperlink" Target="http://cs.wikipedia.org/wiki/Soubor:Walrus_-_Kamogawa_Seaworld_-_pup_-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Lion_de_mer_Amn%C3%A9ville_01.jpg" TargetMode="External"/><Relationship Id="rId4" Type="http://schemas.openxmlformats.org/officeDocument/2006/relationships/hyperlink" Target="http://cs.wikipedia.org/wiki/Soubor:Arctocephalus_pusillu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ctrTitle" idx="4294967295"/>
          </p:nvPr>
        </p:nvSpPr>
        <p:spPr>
          <a:xfrm>
            <a:off x="611188" y="1341438"/>
            <a:ext cx="7772400" cy="1223962"/>
          </a:xfrm>
        </p:spPr>
        <p:txBody>
          <a:bodyPr/>
          <a:lstStyle/>
          <a:p>
            <a:pPr eaLnBrk="1" hangingPunct="1"/>
            <a:r>
              <a:rPr lang="cs-CZ" sz="4000" b="1" smtClean="0"/>
              <a:t>PLOUTVONOŽCI</a:t>
            </a:r>
          </a:p>
        </p:txBody>
      </p:sp>
      <p:sp>
        <p:nvSpPr>
          <p:cNvPr id="10243" name="Podnadpis 2"/>
          <p:cNvSpPr>
            <a:spLocks noGrp="1"/>
          </p:cNvSpPr>
          <p:nvPr>
            <p:ph type="subTitle" idx="4294967295"/>
          </p:nvPr>
        </p:nvSpPr>
        <p:spPr>
          <a:xfrm>
            <a:off x="1403350" y="2708275"/>
            <a:ext cx="6400800" cy="2328863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smtClean="0">
                <a:solidFill>
                  <a:srgbClr val="898989"/>
                </a:solidFill>
              </a:rPr>
              <a:t>Základní škola a Mateřská škola Valašské Meziříčí, Poličná 276, okres Vsetín, příspěvková organizace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smtClean="0">
                <a:solidFill>
                  <a:srgbClr val="898989"/>
                </a:solidFill>
              </a:rPr>
              <a:t> projekt č. CZ.1.07/1.4.00/21.1504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smtClean="0">
                <a:solidFill>
                  <a:srgbClr val="898989"/>
                </a:solidFill>
              </a:rPr>
              <a:t>Č. DUMu: VY_52_INOVACE_426 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smtClean="0">
                <a:solidFill>
                  <a:srgbClr val="898989"/>
                </a:solidFill>
              </a:rPr>
              <a:t>Tématický celek: Obratlovci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smtClean="0">
                <a:solidFill>
                  <a:srgbClr val="898989"/>
                </a:solidFill>
              </a:rPr>
              <a:t>Autor: Zuzana Šutariková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endParaRPr lang="cs-CZ" sz="2000" smtClean="0">
              <a:solidFill>
                <a:srgbClr val="898989"/>
              </a:solidFill>
            </a:endParaRP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5" name="TextovéPole 5"/>
          <p:cNvSpPr txBox="1">
            <a:spLocks noChangeArrowheads="1"/>
          </p:cNvSpPr>
          <p:nvPr/>
        </p:nvSpPr>
        <p:spPr bwMode="auto">
          <a:xfrm>
            <a:off x="0" y="4568825"/>
            <a:ext cx="91440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rgbClr val="000000"/>
                </a:solidFill>
              </a:rPr>
              <a:t>Anotace:	</a:t>
            </a:r>
            <a:r>
              <a:rPr lang="cs-CZ" dirty="0" smtClean="0">
                <a:solidFill>
                  <a:srgbClr val="000000"/>
                </a:solidFill>
              </a:rPr>
              <a:t> Materiál </a:t>
            </a:r>
            <a:r>
              <a:rPr lang="cs-CZ" dirty="0">
                <a:solidFill>
                  <a:srgbClr val="000000"/>
                </a:solidFill>
              </a:rPr>
              <a:t>je určen pro práci s interaktivní tabulí nebo v počítačové učebně.</a:t>
            </a:r>
          </a:p>
          <a:p>
            <a:r>
              <a:rPr lang="cs-CZ" dirty="0">
                <a:solidFill>
                  <a:srgbClr val="000000"/>
                </a:solidFill>
              </a:rPr>
              <a:t>	Slouží k doplnění učiva Ploutvonožci. </a:t>
            </a:r>
          </a:p>
          <a:p>
            <a:r>
              <a:rPr lang="cs-CZ" dirty="0">
                <a:solidFill>
                  <a:srgbClr val="000000"/>
                </a:solidFill>
              </a:rPr>
              <a:t>	Je vhodný k samostatné práci žáků na počítači, </a:t>
            </a:r>
            <a:r>
              <a:rPr lang="cs-CZ" dirty="0" smtClean="0">
                <a:solidFill>
                  <a:srgbClr val="000000"/>
                </a:solidFill>
              </a:rPr>
              <a:t>která </a:t>
            </a:r>
            <a:r>
              <a:rPr lang="cs-CZ" dirty="0">
                <a:solidFill>
                  <a:srgbClr val="000000"/>
                </a:solidFill>
              </a:rPr>
              <a:t>vede k aktivnímu 	vyhledávání informací a k práci se zdrojem informací. V prezentaci je využito 	textových polí, do kterých mohou žáci samostatně dopisovat své odpovědi.</a:t>
            </a:r>
            <a:r>
              <a:rPr lang="cs-CZ" dirty="0"/>
              <a:t> 	</a:t>
            </a:r>
            <a:r>
              <a:rPr lang="cs-CZ" dirty="0">
                <a:solidFill>
                  <a:srgbClr val="000000"/>
                </a:solidFill>
              </a:rPr>
              <a:t>Materiál obsahuje obrázky živočichů, dále hypertextové odkazy na internetovou 	encyklopedii a videa živočichů.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2420938"/>
            <a:ext cx="7772400" cy="1470025"/>
          </a:xfrm>
        </p:spPr>
        <p:txBody>
          <a:bodyPr/>
          <a:lstStyle/>
          <a:p>
            <a:pPr eaLnBrk="1" hangingPunct="1"/>
            <a:r>
              <a:rPr lang="cs-CZ" sz="7200" b="1" smtClean="0"/>
              <a:t>PLOUTVONOŽCI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2" descr="Soubor:Steller sea lion bull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862388"/>
            <a:ext cx="4530725" cy="299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9" name="Text Box 3"/>
          <p:cNvSpPr txBox="1">
            <a:spLocks noChangeArrowheads="1"/>
          </p:cNvSpPr>
          <p:nvPr/>
        </p:nvSpPr>
        <p:spPr bwMode="auto">
          <a:xfrm>
            <a:off x="971550" y="0"/>
            <a:ext cx="7200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4800" b="1"/>
              <a:t>PLOUTVONOŽCI</a:t>
            </a:r>
          </a:p>
        </p:txBody>
      </p:sp>
      <p:sp>
        <p:nvSpPr>
          <p:cNvPr id="1040" name="AutoShape 4">
            <a:hlinkClick r:id="rId16" highlightClick="1"/>
          </p:cNvPr>
          <p:cNvSpPr>
            <a:spLocks noChangeArrowheads="1"/>
          </p:cNvSpPr>
          <p:nvPr/>
        </p:nvSpPr>
        <p:spPr bwMode="auto">
          <a:xfrm>
            <a:off x="7164388" y="188913"/>
            <a:ext cx="1657350" cy="4318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41" name="Text Box 5"/>
          <p:cNvSpPr txBox="1">
            <a:spLocks noChangeArrowheads="1"/>
          </p:cNvSpPr>
          <p:nvPr/>
        </p:nvSpPr>
        <p:spPr bwMode="auto">
          <a:xfrm>
            <a:off x="323850" y="836613"/>
            <a:ext cx="8950325" cy="529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400"/>
              <a:t>Mezi ploutvonožce se řadí tři čeledi:</a:t>
            </a:r>
          </a:p>
          <a:p>
            <a:r>
              <a:rPr lang="cs-CZ"/>
              <a:t>1)</a:t>
            </a:r>
          </a:p>
          <a:p>
            <a:r>
              <a:rPr lang="cs-CZ"/>
              <a:t>2)</a:t>
            </a:r>
          </a:p>
          <a:p>
            <a:r>
              <a:rPr lang="cs-CZ"/>
              <a:t>3)</a:t>
            </a:r>
          </a:p>
          <a:p>
            <a:r>
              <a:rPr lang="cs-CZ" sz="2400"/>
              <a:t>Kde ploutvonožci žijí?</a:t>
            </a:r>
          </a:p>
          <a:p>
            <a:endParaRPr lang="cs-CZ" sz="2400"/>
          </a:p>
          <a:p>
            <a:r>
              <a:rPr lang="cs-CZ" sz="2400"/>
              <a:t>Jsou dobří plavci, mohou dosáhnout rychlosti až: </a:t>
            </a:r>
          </a:p>
          <a:p>
            <a:endParaRPr lang="cs-CZ" sz="2400"/>
          </a:p>
          <a:p>
            <a:r>
              <a:rPr lang="cs-CZ" sz="2400"/>
              <a:t>Co jim umožňuje obratný pohyb ve vodě? </a:t>
            </a:r>
          </a:p>
          <a:p>
            <a:endParaRPr lang="cs-CZ" sz="2400"/>
          </a:p>
          <a:p>
            <a:endParaRPr lang="cs-CZ" sz="2400"/>
          </a:p>
          <a:p>
            <a:endParaRPr lang="cs-CZ" sz="2400"/>
          </a:p>
          <a:p>
            <a:endParaRPr lang="cs-CZ" sz="2400"/>
          </a:p>
          <a:p>
            <a:r>
              <a:rPr lang="cs-CZ" sz="2400"/>
              <a:t>				       Čím se živí narozená mláďata 				       a dospělci ploutvonožců?</a:t>
            </a:r>
          </a:p>
        </p:txBody>
      </p:sp>
      <p:sp>
        <p:nvSpPr>
          <p:cNvPr id="1042" name="Text Box 9"/>
          <p:cNvSpPr txBox="1">
            <a:spLocks noChangeArrowheads="1"/>
          </p:cNvSpPr>
          <p:nvPr/>
        </p:nvSpPr>
        <p:spPr bwMode="auto">
          <a:xfrm>
            <a:off x="611188" y="3068638"/>
            <a:ext cx="106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 45 km/h</a:t>
            </a:r>
          </a:p>
        </p:txBody>
      </p:sp>
      <p:sp>
        <p:nvSpPr>
          <p:cNvPr id="1043" name="Text Box 10"/>
          <p:cNvSpPr txBox="1">
            <a:spLocks noChangeArrowheads="1"/>
          </p:cNvSpPr>
          <p:nvPr/>
        </p:nvSpPr>
        <p:spPr bwMode="auto">
          <a:xfrm>
            <a:off x="2268538" y="3068638"/>
            <a:ext cx="106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 30 km/h</a:t>
            </a:r>
          </a:p>
        </p:txBody>
      </p:sp>
      <p:sp>
        <p:nvSpPr>
          <p:cNvPr id="1044" name="Text Box 11"/>
          <p:cNvSpPr txBox="1">
            <a:spLocks noChangeArrowheads="1"/>
          </p:cNvSpPr>
          <p:nvPr/>
        </p:nvSpPr>
        <p:spPr bwMode="auto">
          <a:xfrm>
            <a:off x="4140200" y="3068638"/>
            <a:ext cx="106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 70 km/h</a:t>
            </a:r>
          </a:p>
        </p:txBody>
      </p:sp>
    </p:spTree>
    <p:controls>
      <p:control spid="1026" r:id="rId2" imgW="142920" imgH="142920"/>
      <p:control spid="1027" r:id="rId3" imgW="142920" imgH="142920"/>
      <p:control spid="1028" r:id="rId4" imgW="142920" imgH="142920"/>
      <p:control spid="1029" r:id="rId5" imgW="2590920" imgH="285840"/>
      <p:control spid="1030" r:id="rId6" imgW="2590920" imgH="285840"/>
      <p:control spid="1031" r:id="rId7" imgW="2590920" imgH="285840"/>
      <p:control spid="1032" r:id="rId8" imgW="4248000" imgH="285840"/>
      <p:control spid="1033" r:id="rId9" imgW="4248000" imgH="285840"/>
      <p:control spid="1034" r:id="rId10" imgW="4248000" imgH="285840"/>
      <p:control spid="1035" r:id="rId11" imgW="4248000" imgH="285840"/>
      <p:control spid="1036" r:id="rId12" imgW="4248000" imgH="285840"/>
      <p:control spid="1037" r:id="rId13" imgW="345744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3"/>
          <p:cNvSpPr txBox="1">
            <a:spLocks noChangeArrowheads="1"/>
          </p:cNvSpPr>
          <p:nvPr/>
        </p:nvSpPr>
        <p:spPr bwMode="auto">
          <a:xfrm>
            <a:off x="971550" y="0"/>
            <a:ext cx="7200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4800" b="1"/>
              <a:t>PLOUTVONOŽCI</a:t>
            </a:r>
          </a:p>
        </p:txBody>
      </p:sp>
      <p:sp>
        <p:nvSpPr>
          <p:cNvPr id="2055" name="AutoShape 4">
            <a:hlinkClick r:id="rId7" highlightClick="1"/>
          </p:cNvPr>
          <p:cNvSpPr>
            <a:spLocks noChangeArrowheads="1"/>
          </p:cNvSpPr>
          <p:nvPr/>
        </p:nvSpPr>
        <p:spPr bwMode="auto">
          <a:xfrm>
            <a:off x="7164388" y="692150"/>
            <a:ext cx="1657350" cy="4318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6" name="Text Box 20"/>
          <p:cNvSpPr txBox="1">
            <a:spLocks noChangeArrowheads="1"/>
          </p:cNvSpPr>
          <p:nvPr/>
        </p:nvSpPr>
        <p:spPr bwMode="auto">
          <a:xfrm>
            <a:off x="323850" y="765175"/>
            <a:ext cx="82073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cs-CZ" sz="2400" b="1" u="sng"/>
              <a:t>TULEŇOVITÍ</a:t>
            </a:r>
          </a:p>
          <a:p>
            <a:pPr marL="342900" indent="-342900"/>
            <a:r>
              <a:rPr lang="cs-CZ" sz="2400" b="1"/>
              <a:t>	</a:t>
            </a:r>
            <a:r>
              <a:rPr lang="cs-CZ" sz="2400"/>
              <a:t>Napiš popis vzhledu a rozdíly od ostatních ploutvonožců:</a:t>
            </a:r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r>
              <a:rPr lang="cs-CZ" sz="2400"/>
              <a:t>	Napiš názvy těchto tuleňovitých ploutvonožců:</a:t>
            </a:r>
          </a:p>
        </p:txBody>
      </p:sp>
      <p:pic>
        <p:nvPicPr>
          <p:cNvPr id="2057" name="Picture 25" descr="Soubor:Harbour seal.jpg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/>
          <a:srcRect l="14764"/>
          <a:stretch>
            <a:fillRect/>
          </a:stretch>
        </p:blipFill>
        <p:spPr bwMode="auto">
          <a:xfrm>
            <a:off x="0" y="3068638"/>
            <a:ext cx="4356100" cy="337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7" descr="Soubor:Mirounga leonina male.JPG">
            <a:hlinkClick r:id="rId10" action="ppaction://hlinkfile"/>
          </p:cNvPr>
          <p:cNvPicPr>
            <a:picLocks noChangeAspect="1" noChangeArrowheads="1"/>
          </p:cNvPicPr>
          <p:nvPr/>
        </p:nvPicPr>
        <p:blipFill>
          <a:blip r:embed="rId11" cstate="print"/>
          <a:srcRect t="8685" r="14764"/>
          <a:stretch>
            <a:fillRect/>
          </a:stretch>
        </p:blipFill>
        <p:spPr bwMode="auto">
          <a:xfrm>
            <a:off x="4500563" y="3059113"/>
            <a:ext cx="464343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2050" r:id="rId2" imgW="8067600" imgH="285840"/>
      <p:control spid="2051" r:id="rId3" imgW="8067600" imgH="285840"/>
      <p:control spid="2052" r:id="rId4" imgW="2952720" imgH="285840"/>
      <p:control spid="2053" r:id="rId5" imgW="295272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4"/>
          <p:cNvSpPr txBox="1">
            <a:spLocks noChangeArrowheads="1"/>
          </p:cNvSpPr>
          <p:nvPr/>
        </p:nvSpPr>
        <p:spPr bwMode="auto">
          <a:xfrm>
            <a:off x="323850" y="765175"/>
            <a:ext cx="86423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/>
            <a:r>
              <a:rPr lang="cs-CZ" sz="2400" b="1"/>
              <a:t>3) </a:t>
            </a:r>
            <a:r>
              <a:rPr lang="cs-CZ" sz="2400" b="1" u="sng"/>
              <a:t>MROŽOVITÍ</a:t>
            </a:r>
          </a:p>
          <a:p>
            <a:pPr marL="342900" indent="-342900"/>
            <a:r>
              <a:rPr lang="cs-CZ" sz="2400" b="1"/>
              <a:t>	</a:t>
            </a:r>
            <a:r>
              <a:rPr lang="cs-CZ" sz="2400"/>
              <a:t>Napiš popis vzhledu a rozdíly od ostatních ploutvonožců:</a:t>
            </a:r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r>
              <a:rPr lang="cs-CZ" sz="2400"/>
              <a:t>Mezi mrožovité ploutvonožce patří pouze jeden žijící zástupce:</a:t>
            </a:r>
          </a:p>
        </p:txBody>
      </p:sp>
      <p:sp>
        <p:nvSpPr>
          <p:cNvPr id="3079" name="Text Box 2"/>
          <p:cNvSpPr txBox="1">
            <a:spLocks noChangeArrowheads="1"/>
          </p:cNvSpPr>
          <p:nvPr/>
        </p:nvSpPr>
        <p:spPr bwMode="auto">
          <a:xfrm>
            <a:off x="971550" y="0"/>
            <a:ext cx="7200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4800" b="1"/>
              <a:t>PLOUTVONOŽCI</a:t>
            </a:r>
          </a:p>
        </p:txBody>
      </p:sp>
      <p:sp>
        <p:nvSpPr>
          <p:cNvPr id="3080" name="AutoShape 3">
            <a:hlinkClick r:id="rId7" highlightClick="1"/>
          </p:cNvPr>
          <p:cNvSpPr>
            <a:spLocks noChangeArrowheads="1"/>
          </p:cNvSpPr>
          <p:nvPr/>
        </p:nvSpPr>
        <p:spPr bwMode="auto">
          <a:xfrm>
            <a:off x="7164388" y="692150"/>
            <a:ext cx="1657350" cy="4318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081" name="Picture 12" descr="Soubor:Noaa-walrus22.jpg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/>
          <a:srcRect l="13287"/>
          <a:stretch>
            <a:fillRect/>
          </a:stretch>
        </p:blipFill>
        <p:spPr bwMode="auto">
          <a:xfrm>
            <a:off x="0" y="3724275"/>
            <a:ext cx="435610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4" descr="Soubor:Noaa-walrus1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538" y="3721100"/>
            <a:ext cx="4716462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6" descr="Soubor:WalrusLyd2.png"/>
          <p:cNvPicPr>
            <a:picLocks noChangeAspect="1" noChangeArrowheads="1"/>
          </p:cNvPicPr>
          <p:nvPr/>
        </p:nvPicPr>
        <p:blipFill>
          <a:blip r:embed="rId11" cstate="print"/>
          <a:srcRect b="10065"/>
          <a:stretch>
            <a:fillRect/>
          </a:stretch>
        </p:blipFill>
        <p:spPr bwMode="auto">
          <a:xfrm>
            <a:off x="5219700" y="1557338"/>
            <a:ext cx="3635375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3074" r:id="rId2" imgW="4181400" imgH="285840"/>
      <p:control spid="3075" r:id="rId3" imgW="4181400" imgH="285840"/>
      <p:control spid="3076" r:id="rId4" imgW="2952720" imgH="285840"/>
      <p:control spid="3077" r:id="rId5" imgW="418140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Soubor:Walrus - Kamogawa Seaworld - pup 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0"/>
            <a:ext cx="8640763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10"/>
          <p:cNvSpPr txBox="1">
            <a:spLocks noChangeArrowheads="1"/>
          </p:cNvSpPr>
          <p:nvPr/>
        </p:nvSpPr>
        <p:spPr bwMode="auto">
          <a:xfrm>
            <a:off x="539750" y="260350"/>
            <a:ext cx="3213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chemeClr val="bg1"/>
                </a:solidFill>
              </a:rPr>
              <a:t>mládě mrože ledního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oubor:Noaa-walrus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AutoShape 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3850" y="692150"/>
            <a:ext cx="3384550" cy="1008063"/>
          </a:xfrm>
          <a:prstGeom prst="actionButtonBlank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MROŽ LEDNÍ </a:t>
            </a:r>
          </a:p>
          <a:p>
            <a:pPr algn="ctr"/>
            <a:r>
              <a:rPr lang="cs-CZ"/>
              <a:t>-</a:t>
            </a:r>
          </a:p>
          <a:p>
            <a:pPr algn="ctr"/>
            <a:r>
              <a:rPr lang="cs-CZ"/>
              <a:t>odkaz na další zajímavosti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23850" y="765175"/>
            <a:ext cx="82073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cs-CZ" sz="2400" b="1" u="sng"/>
              <a:t>LACHTANOVITÍ</a:t>
            </a:r>
          </a:p>
          <a:p>
            <a:pPr marL="342900" indent="-342900"/>
            <a:r>
              <a:rPr lang="cs-CZ" sz="2400" b="1"/>
              <a:t>	</a:t>
            </a:r>
            <a:r>
              <a:rPr lang="cs-CZ" sz="2400"/>
              <a:t>Napiš popis vzhledu a rozdíly od ostatních ploutvonožců:</a:t>
            </a:r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</p:txBody>
      </p:sp>
      <p:sp>
        <p:nvSpPr>
          <p:cNvPr id="4101" name="Text Box 2"/>
          <p:cNvSpPr txBox="1">
            <a:spLocks noChangeArrowheads="1"/>
          </p:cNvSpPr>
          <p:nvPr/>
        </p:nvSpPr>
        <p:spPr bwMode="auto">
          <a:xfrm>
            <a:off x="971550" y="0"/>
            <a:ext cx="7200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4800" b="1"/>
              <a:t>PLOUTVONOŽCI</a:t>
            </a:r>
          </a:p>
        </p:txBody>
      </p:sp>
      <p:sp>
        <p:nvSpPr>
          <p:cNvPr id="4102" name="AutoShape 3">
            <a:hlinkClick r:id="rId5" highlightClick="1"/>
          </p:cNvPr>
          <p:cNvSpPr>
            <a:spLocks noChangeArrowheads="1"/>
          </p:cNvSpPr>
          <p:nvPr/>
        </p:nvSpPr>
        <p:spPr bwMode="auto">
          <a:xfrm>
            <a:off x="7164388" y="692150"/>
            <a:ext cx="1657350" cy="4318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4103" name="Picture 12" descr="Soubor:Arctocephalus pusillus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636838"/>
            <a:ext cx="4464050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Text Box 13"/>
          <p:cNvSpPr txBox="1">
            <a:spLocks noChangeArrowheads="1"/>
          </p:cNvSpPr>
          <p:nvPr/>
        </p:nvSpPr>
        <p:spPr bwMode="auto">
          <a:xfrm>
            <a:off x="950913" y="6329363"/>
            <a:ext cx="206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lachtan jihoafrický </a:t>
            </a:r>
          </a:p>
        </p:txBody>
      </p:sp>
      <p:pic>
        <p:nvPicPr>
          <p:cNvPr id="4105" name="Picture 14" descr="Soubor:Steller sea lion bul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13275" y="2924175"/>
            <a:ext cx="4530725" cy="299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Text Box 15"/>
          <p:cNvSpPr txBox="1">
            <a:spLocks noChangeArrowheads="1"/>
          </p:cNvSpPr>
          <p:nvPr/>
        </p:nvSpPr>
        <p:spPr bwMode="auto">
          <a:xfrm>
            <a:off x="5867400" y="6021388"/>
            <a:ext cx="159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lachtan ušatý </a:t>
            </a:r>
          </a:p>
        </p:txBody>
      </p:sp>
    </p:spTree>
    <p:controls>
      <p:control spid="4098" r:id="rId2" imgW="8067600" imgH="285840"/>
      <p:control spid="4099" r:id="rId3" imgW="806760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Soubor:Lion de mer Amnéville 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04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6"/>
          <p:cNvSpPr txBox="1">
            <a:spLocks noChangeArrowheads="1"/>
          </p:cNvSpPr>
          <p:nvPr/>
        </p:nvSpPr>
        <p:spPr bwMode="auto">
          <a:xfrm>
            <a:off x="179388" y="6165850"/>
            <a:ext cx="206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lachtan kalifornský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2420938"/>
            <a:ext cx="7772400" cy="1470025"/>
          </a:xfrm>
        </p:spPr>
        <p:txBody>
          <a:bodyPr/>
          <a:lstStyle/>
          <a:p>
            <a:pPr eaLnBrk="1" hangingPunct="1"/>
            <a:r>
              <a:rPr lang="cs-CZ" sz="9600" b="1" smtClean="0"/>
              <a:t>ŘEŠENÍ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4" name="Text Box 9"/>
          <p:cNvSpPr txBox="1">
            <a:spLocks noChangeArrowheads="1"/>
          </p:cNvSpPr>
          <p:nvPr/>
        </p:nvSpPr>
        <p:spPr bwMode="auto">
          <a:xfrm>
            <a:off x="611188" y="2997200"/>
            <a:ext cx="106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 45 km/h</a:t>
            </a:r>
          </a:p>
        </p:txBody>
      </p:sp>
      <p:pic>
        <p:nvPicPr>
          <p:cNvPr id="5135" name="Picture 2" descr="Soubor:Steller sea lion bull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862388"/>
            <a:ext cx="4530725" cy="299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6" name="Text Box 3"/>
          <p:cNvSpPr txBox="1">
            <a:spLocks noChangeArrowheads="1"/>
          </p:cNvSpPr>
          <p:nvPr/>
        </p:nvSpPr>
        <p:spPr bwMode="auto">
          <a:xfrm>
            <a:off x="971550" y="0"/>
            <a:ext cx="7200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4800" b="1"/>
              <a:t>PLOUTVONOŽCI</a:t>
            </a:r>
          </a:p>
        </p:txBody>
      </p:sp>
      <p:sp>
        <p:nvSpPr>
          <p:cNvPr id="5137" name="AutoShape 4">
            <a:hlinkClick r:id="rId16" highlightClick="1"/>
          </p:cNvPr>
          <p:cNvSpPr>
            <a:spLocks noChangeArrowheads="1"/>
          </p:cNvSpPr>
          <p:nvPr/>
        </p:nvSpPr>
        <p:spPr bwMode="auto">
          <a:xfrm>
            <a:off x="7164388" y="188913"/>
            <a:ext cx="1657350" cy="4318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8" name="Text Box 5"/>
          <p:cNvSpPr txBox="1">
            <a:spLocks noChangeArrowheads="1"/>
          </p:cNvSpPr>
          <p:nvPr/>
        </p:nvSpPr>
        <p:spPr bwMode="auto">
          <a:xfrm>
            <a:off x="323850" y="836613"/>
            <a:ext cx="8950325" cy="529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400"/>
              <a:t>Mezi ploutvonožce se řadí tři čeledi:</a:t>
            </a:r>
          </a:p>
          <a:p>
            <a:r>
              <a:rPr lang="cs-CZ"/>
              <a:t>1)</a:t>
            </a:r>
          </a:p>
          <a:p>
            <a:r>
              <a:rPr lang="cs-CZ"/>
              <a:t>2)</a:t>
            </a:r>
          </a:p>
          <a:p>
            <a:r>
              <a:rPr lang="cs-CZ"/>
              <a:t>3)</a:t>
            </a:r>
          </a:p>
          <a:p>
            <a:r>
              <a:rPr lang="cs-CZ" sz="2400"/>
              <a:t>Kde ploutvonožci žijí?</a:t>
            </a:r>
          </a:p>
          <a:p>
            <a:r>
              <a:rPr lang="cs-CZ" sz="2400"/>
              <a:t>Jsou dobří plavci, mohou dosáhnout rychlosti až: </a:t>
            </a:r>
          </a:p>
          <a:p>
            <a:endParaRPr lang="cs-CZ" sz="2400"/>
          </a:p>
          <a:p>
            <a:endParaRPr lang="cs-CZ" sz="2400"/>
          </a:p>
          <a:p>
            <a:r>
              <a:rPr lang="cs-CZ" sz="2400"/>
              <a:t>Co jim umožňuje obratný pohyb ve vodě? </a:t>
            </a:r>
          </a:p>
          <a:p>
            <a:endParaRPr lang="cs-CZ" sz="2400"/>
          </a:p>
          <a:p>
            <a:endParaRPr lang="cs-CZ" sz="2400"/>
          </a:p>
          <a:p>
            <a:endParaRPr lang="cs-CZ" sz="2400"/>
          </a:p>
          <a:p>
            <a:endParaRPr lang="cs-CZ" sz="2400"/>
          </a:p>
          <a:p>
            <a:r>
              <a:rPr lang="cs-CZ" sz="2400"/>
              <a:t>				       Čím se živí narozená mláďata 				       a dospělci ploutvonožců?</a:t>
            </a:r>
          </a:p>
        </p:txBody>
      </p:sp>
      <p:sp>
        <p:nvSpPr>
          <p:cNvPr id="5139" name="Text Box 10"/>
          <p:cNvSpPr txBox="1">
            <a:spLocks noChangeArrowheads="1"/>
          </p:cNvSpPr>
          <p:nvPr/>
        </p:nvSpPr>
        <p:spPr bwMode="auto">
          <a:xfrm>
            <a:off x="2339975" y="2997200"/>
            <a:ext cx="106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 30 km/h</a:t>
            </a:r>
          </a:p>
        </p:txBody>
      </p:sp>
      <p:sp>
        <p:nvSpPr>
          <p:cNvPr id="5140" name="Text Box 11"/>
          <p:cNvSpPr txBox="1">
            <a:spLocks noChangeArrowheads="1"/>
          </p:cNvSpPr>
          <p:nvPr/>
        </p:nvSpPr>
        <p:spPr bwMode="auto">
          <a:xfrm>
            <a:off x="4140200" y="2997200"/>
            <a:ext cx="106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 70 km/h</a:t>
            </a:r>
          </a:p>
        </p:txBody>
      </p:sp>
    </p:spTree>
    <p:controls>
      <p:control spid="5122" r:id="rId2" imgW="142920" imgH="142920"/>
      <p:control spid="5123" r:id="rId3" imgW="142920" imgH="142920"/>
      <p:control spid="5124" r:id="rId4" imgW="142920" imgH="142920"/>
      <p:control spid="5125" r:id="rId5" imgW="2590920" imgH="285840"/>
      <p:control spid="5126" r:id="rId6" imgW="2590920" imgH="285840"/>
      <p:control spid="5127" r:id="rId7" imgW="2590920" imgH="285840"/>
      <p:control spid="5128" r:id="rId8" imgW="4248000" imgH="285840"/>
      <p:control spid="5129" r:id="rId9" imgW="4248000" imgH="285840"/>
      <p:control spid="5130" r:id="rId10" imgW="4248000" imgH="285840"/>
      <p:control spid="5131" r:id="rId11" imgW="4248000" imgH="285840"/>
      <p:control spid="5132" r:id="rId12" imgW="4248000" imgH="285840"/>
      <p:control spid="5133" r:id="rId13" imgW="345744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2"/>
          <p:cNvSpPr txBox="1">
            <a:spLocks noChangeArrowheads="1"/>
          </p:cNvSpPr>
          <p:nvPr/>
        </p:nvSpPr>
        <p:spPr bwMode="auto">
          <a:xfrm>
            <a:off x="971550" y="0"/>
            <a:ext cx="7200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4800" b="1"/>
              <a:t>PLOUTVONOŽCI</a:t>
            </a:r>
          </a:p>
        </p:txBody>
      </p:sp>
      <p:sp>
        <p:nvSpPr>
          <p:cNvPr id="6151" name="AutoShape 3">
            <a:hlinkClick r:id="rId7" highlightClick="1"/>
          </p:cNvPr>
          <p:cNvSpPr>
            <a:spLocks noChangeArrowheads="1"/>
          </p:cNvSpPr>
          <p:nvPr/>
        </p:nvSpPr>
        <p:spPr bwMode="auto">
          <a:xfrm>
            <a:off x="7235825" y="260350"/>
            <a:ext cx="1657350" cy="4318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52" name="Text Box 4"/>
          <p:cNvSpPr txBox="1">
            <a:spLocks noChangeArrowheads="1"/>
          </p:cNvSpPr>
          <p:nvPr/>
        </p:nvSpPr>
        <p:spPr bwMode="auto">
          <a:xfrm>
            <a:off x="323850" y="765175"/>
            <a:ext cx="82073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cs-CZ" sz="2400" b="1" u="sng"/>
              <a:t>TULEŇOVITÍ</a:t>
            </a:r>
          </a:p>
          <a:p>
            <a:pPr marL="342900" indent="-342900"/>
            <a:r>
              <a:rPr lang="cs-CZ" sz="2400" b="1"/>
              <a:t>	</a:t>
            </a:r>
            <a:r>
              <a:rPr lang="cs-CZ" sz="2400"/>
              <a:t>Napiš popis vzhledu a rozdíly od ostatních ploutvonožců:</a:t>
            </a:r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r>
              <a:rPr lang="cs-CZ" sz="2400"/>
              <a:t>	Napiš názvy těchto tuleňovitých ploutvonožců:</a:t>
            </a:r>
          </a:p>
        </p:txBody>
      </p:sp>
      <p:pic>
        <p:nvPicPr>
          <p:cNvPr id="6153" name="Picture 7" descr="Soubor:Harbour seal.jpg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/>
          <a:srcRect l="14764"/>
          <a:stretch>
            <a:fillRect/>
          </a:stretch>
        </p:blipFill>
        <p:spPr bwMode="auto">
          <a:xfrm>
            <a:off x="0" y="3068638"/>
            <a:ext cx="4356100" cy="337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8" descr="Soubor:Mirounga leonina male.JPG">
            <a:hlinkClick r:id="rId10" action="ppaction://hlinkfile"/>
          </p:cNvPr>
          <p:cNvPicPr>
            <a:picLocks noChangeAspect="1" noChangeArrowheads="1"/>
          </p:cNvPicPr>
          <p:nvPr/>
        </p:nvPicPr>
        <p:blipFill>
          <a:blip r:embed="rId11" cstate="print"/>
          <a:srcRect t="8685" r="14764"/>
          <a:stretch>
            <a:fillRect/>
          </a:stretch>
        </p:blipFill>
        <p:spPr bwMode="auto">
          <a:xfrm>
            <a:off x="4500563" y="3059113"/>
            <a:ext cx="464343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6146" r:id="rId2" imgW="8067600" imgH="285840"/>
      <p:control spid="6147" r:id="rId3" imgW="8067600" imgH="285840"/>
      <p:control spid="6148" r:id="rId4" imgW="2952720" imgH="285840"/>
      <p:control spid="6149" r:id="rId5" imgW="295272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Text Box 2"/>
          <p:cNvSpPr txBox="1">
            <a:spLocks noChangeArrowheads="1"/>
          </p:cNvSpPr>
          <p:nvPr/>
        </p:nvSpPr>
        <p:spPr bwMode="auto">
          <a:xfrm>
            <a:off x="971550" y="0"/>
            <a:ext cx="7200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4800" b="1"/>
              <a:t>PLOUTVONOŽCI</a:t>
            </a:r>
          </a:p>
        </p:txBody>
      </p:sp>
      <p:sp>
        <p:nvSpPr>
          <p:cNvPr id="7175" name="AutoShape 3">
            <a:hlinkClick r:id="rId7" highlightClick="1"/>
          </p:cNvPr>
          <p:cNvSpPr>
            <a:spLocks noChangeArrowheads="1"/>
          </p:cNvSpPr>
          <p:nvPr/>
        </p:nvSpPr>
        <p:spPr bwMode="auto">
          <a:xfrm>
            <a:off x="7164388" y="692150"/>
            <a:ext cx="1657350" cy="4318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176" name="Text Box 4"/>
          <p:cNvSpPr txBox="1">
            <a:spLocks noChangeArrowheads="1"/>
          </p:cNvSpPr>
          <p:nvPr/>
        </p:nvSpPr>
        <p:spPr bwMode="auto">
          <a:xfrm>
            <a:off x="323850" y="765175"/>
            <a:ext cx="86423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/>
            <a:r>
              <a:rPr lang="cs-CZ" sz="2400" b="1"/>
              <a:t>3) </a:t>
            </a:r>
            <a:r>
              <a:rPr lang="cs-CZ" sz="2400" b="1" u="sng"/>
              <a:t>MROŽOVITÍ</a:t>
            </a:r>
          </a:p>
          <a:p>
            <a:pPr marL="342900" indent="-342900"/>
            <a:r>
              <a:rPr lang="cs-CZ" sz="2400" b="1"/>
              <a:t>	</a:t>
            </a:r>
            <a:r>
              <a:rPr lang="cs-CZ" sz="2400"/>
              <a:t>Napiš popis vzhledu a rozdíly od ostatních ploutvonožců:</a:t>
            </a:r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r>
              <a:rPr lang="cs-CZ" sz="2400"/>
              <a:t>Mezi mrožovité ploutvonožce patří pouze jeden žijící zástupce:</a:t>
            </a:r>
          </a:p>
        </p:txBody>
      </p:sp>
      <p:pic>
        <p:nvPicPr>
          <p:cNvPr id="7177" name="Picture 8" descr="Soubor:Noaa-walrus22.jpg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/>
          <a:srcRect l="13287"/>
          <a:stretch>
            <a:fillRect/>
          </a:stretch>
        </p:blipFill>
        <p:spPr bwMode="auto">
          <a:xfrm>
            <a:off x="0" y="3724275"/>
            <a:ext cx="435610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9" descr="Soubor:Noaa-walrus1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538" y="3721100"/>
            <a:ext cx="4716462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10" descr="Soubor:WalrusLyd2.png"/>
          <p:cNvPicPr>
            <a:picLocks noChangeAspect="1" noChangeArrowheads="1"/>
          </p:cNvPicPr>
          <p:nvPr/>
        </p:nvPicPr>
        <p:blipFill>
          <a:blip r:embed="rId11" cstate="print"/>
          <a:srcRect b="10065"/>
          <a:stretch>
            <a:fillRect/>
          </a:stretch>
        </p:blipFill>
        <p:spPr bwMode="auto">
          <a:xfrm>
            <a:off x="5219700" y="1557338"/>
            <a:ext cx="3635375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7170" r:id="rId2" imgW="4181400" imgH="285840"/>
      <p:control spid="7171" r:id="rId3" imgW="4181400" imgH="285840"/>
      <p:control spid="7172" r:id="rId4" imgW="2952720" imgH="285840"/>
      <p:control spid="7173" r:id="rId5" imgW="418140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23850" y="765175"/>
            <a:ext cx="82073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cs-CZ" sz="2400" b="1" u="sng"/>
              <a:t>LACHTANOVITÍ</a:t>
            </a:r>
          </a:p>
          <a:p>
            <a:pPr marL="342900" indent="-342900"/>
            <a:r>
              <a:rPr lang="cs-CZ" sz="2400" b="1"/>
              <a:t>	</a:t>
            </a:r>
            <a:r>
              <a:rPr lang="cs-CZ" sz="2400"/>
              <a:t>Napiš popis vzhledu a rozdíly od ostatních ploutvonožců:</a:t>
            </a:r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  <a:p>
            <a:pPr marL="342900" indent="-342900"/>
            <a:endParaRPr lang="cs-CZ" sz="2400"/>
          </a:p>
        </p:txBody>
      </p:sp>
      <p:sp>
        <p:nvSpPr>
          <p:cNvPr id="8197" name="Text Box 2"/>
          <p:cNvSpPr txBox="1">
            <a:spLocks noChangeArrowheads="1"/>
          </p:cNvSpPr>
          <p:nvPr/>
        </p:nvSpPr>
        <p:spPr bwMode="auto">
          <a:xfrm>
            <a:off x="971550" y="0"/>
            <a:ext cx="7200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s-CZ" sz="4800" b="1"/>
              <a:t>PLOUTVONOŽCI</a:t>
            </a:r>
          </a:p>
        </p:txBody>
      </p:sp>
      <p:sp>
        <p:nvSpPr>
          <p:cNvPr id="8198" name="AutoShape 3">
            <a:hlinkClick r:id="rId5" highlightClick="1"/>
          </p:cNvPr>
          <p:cNvSpPr>
            <a:spLocks noChangeArrowheads="1"/>
          </p:cNvSpPr>
          <p:nvPr/>
        </p:nvSpPr>
        <p:spPr bwMode="auto">
          <a:xfrm>
            <a:off x="7164388" y="692150"/>
            <a:ext cx="1657350" cy="4318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8199" name="Picture 7" descr="Soubor:Arctocephalus pusillus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636838"/>
            <a:ext cx="4464050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950913" y="6329363"/>
            <a:ext cx="206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lachtan jihoafrický </a:t>
            </a:r>
          </a:p>
        </p:txBody>
      </p:sp>
      <p:pic>
        <p:nvPicPr>
          <p:cNvPr id="8201" name="Picture 9" descr="Soubor:Steller sea lion bul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13275" y="2924175"/>
            <a:ext cx="4530725" cy="299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5867400" y="6021388"/>
            <a:ext cx="159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lachtan ušatý </a:t>
            </a:r>
          </a:p>
        </p:txBody>
      </p:sp>
    </p:spTree>
    <p:controls>
      <p:control spid="8194" r:id="rId2" imgW="8067600" imgH="285840"/>
      <p:control spid="8195" r:id="rId3" imgW="8067600" imgH="2858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 idx="4294967295"/>
          </p:nvPr>
        </p:nvSpPr>
        <p:spPr>
          <a:xfrm>
            <a:off x="468313" y="-100013"/>
            <a:ext cx="8229600" cy="836613"/>
          </a:xfrm>
        </p:spPr>
        <p:txBody>
          <a:bodyPr/>
          <a:lstStyle/>
          <a:p>
            <a:pPr eaLnBrk="1" hangingPunct="1"/>
            <a:r>
              <a:rPr lang="cs-CZ" smtClean="0"/>
              <a:t>Citace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549275"/>
            <a:ext cx="8964613" cy="4525963"/>
          </a:xfrm>
        </p:spPr>
        <p:txBody>
          <a:bodyPr/>
          <a:lstStyle/>
          <a:p>
            <a:pPr eaLnBrk="1" hangingPunct="1"/>
            <a:r>
              <a:rPr lang="cs-CZ" sz="2400" smtClean="0">
                <a:hlinkClick r:id="rId2"/>
              </a:rPr>
              <a:t>http://cs.wikipedia.org/wiki/Soubor:Steller_sea_lion_bull.jpg</a:t>
            </a:r>
            <a:r>
              <a:rPr lang="cs-CZ" smtClean="0"/>
              <a:t> </a:t>
            </a:r>
            <a:r>
              <a:rPr lang="cs-CZ" sz="2400" smtClean="0"/>
              <a:t>(volné dílo)</a:t>
            </a:r>
          </a:p>
          <a:p>
            <a:pPr eaLnBrk="1" hangingPunct="1"/>
            <a:r>
              <a:rPr lang="cs-CZ" sz="2400" smtClean="0">
                <a:hlinkClick r:id="rId3"/>
              </a:rPr>
              <a:t>http://cs.wikipedia.org/wiki/Soubor:Harbour_seal.jpg</a:t>
            </a:r>
            <a:r>
              <a:rPr lang="cs-CZ" sz="2400" smtClean="0"/>
              <a:t> (volné dílo)</a:t>
            </a:r>
          </a:p>
          <a:p>
            <a:pPr eaLnBrk="1" hangingPunct="1"/>
            <a:r>
              <a:rPr lang="cs-CZ" sz="2400" smtClean="0"/>
              <a:t>NAVEZ, B</a:t>
            </a:r>
            <a:r>
              <a:rPr lang="cs-CZ" sz="2400" b="1" i="1" smtClean="0"/>
              <a:t>. </a:t>
            </a:r>
            <a:r>
              <a:rPr lang="cs-CZ" sz="2400" i="1" smtClean="0"/>
              <a:t>Mirounga leonina male.JPG</a:t>
            </a:r>
            <a:r>
              <a:rPr lang="cs-CZ" smtClean="0"/>
              <a:t> </a:t>
            </a:r>
            <a:r>
              <a:rPr lang="cs-CZ" sz="2400" smtClean="0"/>
              <a:t>[online]. </a:t>
            </a:r>
          </a:p>
          <a:p>
            <a:pPr eaLnBrk="1" hangingPunct="1">
              <a:buFontTx/>
              <a:buNone/>
            </a:pPr>
            <a:r>
              <a:rPr lang="cs-CZ" sz="2400" smtClean="0"/>
              <a:t>	8.listopadu 2011 16:09. [cit. 2011-11-08]. Dostupný z WWW:</a:t>
            </a:r>
            <a:r>
              <a:rPr lang="cs-CZ" sz="2400" b="1" smtClean="0"/>
              <a:t> </a:t>
            </a:r>
            <a:r>
              <a:rPr lang="cs-CZ" sz="2400" smtClean="0"/>
              <a:t>&lt;</a:t>
            </a:r>
            <a:r>
              <a:rPr lang="cs-CZ" sz="2400" smtClean="0">
                <a:hlinkClick r:id="rId4"/>
              </a:rPr>
              <a:t>http://cs.wikipedia.org/wiki/Soubor:Mirounga_leonina_male.JPG</a:t>
            </a:r>
            <a:r>
              <a:rPr lang="cs-CZ" sz="2400" smtClean="0"/>
              <a:t>&gt;.</a:t>
            </a:r>
          </a:p>
          <a:p>
            <a:pPr eaLnBrk="1" hangingPunct="1"/>
            <a:r>
              <a:rPr lang="cs-CZ" sz="2400" smtClean="0">
                <a:hlinkClick r:id="rId5"/>
              </a:rPr>
              <a:t>http://cs.wikipedia.org/wiki/Soubor:Noaa-walrus22.jpg</a:t>
            </a:r>
            <a:r>
              <a:rPr lang="cs-CZ" sz="2400" smtClean="0"/>
              <a:t> (volné dílo)</a:t>
            </a:r>
          </a:p>
          <a:p>
            <a:pPr eaLnBrk="1" hangingPunct="1"/>
            <a:r>
              <a:rPr lang="cs-CZ" sz="2400" smtClean="0">
                <a:hlinkClick r:id="rId6"/>
              </a:rPr>
              <a:t>http://cs.wikipedia.org/wiki/Soubor:Noaa-walrus12.jpg</a:t>
            </a:r>
            <a:r>
              <a:rPr lang="cs-CZ" smtClean="0"/>
              <a:t> </a:t>
            </a:r>
            <a:r>
              <a:rPr lang="cs-CZ" sz="2400" smtClean="0"/>
              <a:t>(volné dílo)</a:t>
            </a:r>
          </a:p>
          <a:p>
            <a:pPr eaLnBrk="1" hangingPunct="1"/>
            <a:r>
              <a:rPr lang="cs-CZ" sz="2400" smtClean="0">
                <a:hlinkClick r:id="rId7"/>
              </a:rPr>
              <a:t>http://cs.wikipedia.org/wiki/Soubor:Noaa-walrus24.jpg</a:t>
            </a:r>
            <a:r>
              <a:rPr lang="cs-CZ" smtClean="0"/>
              <a:t> </a:t>
            </a:r>
            <a:r>
              <a:rPr lang="cs-CZ" sz="2400" smtClean="0"/>
              <a:t>(volné dílo)</a:t>
            </a:r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>
              <a:buFontTx/>
              <a:buNone/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 idx="4294967295"/>
          </p:nvPr>
        </p:nvSpPr>
        <p:spPr>
          <a:xfrm>
            <a:off x="468313" y="-100013"/>
            <a:ext cx="8229600" cy="836613"/>
          </a:xfrm>
        </p:spPr>
        <p:txBody>
          <a:bodyPr/>
          <a:lstStyle/>
          <a:p>
            <a:pPr eaLnBrk="1" hangingPunct="1"/>
            <a:r>
              <a:rPr lang="cs-CZ" smtClean="0"/>
              <a:t>Citace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549275"/>
            <a:ext cx="8964613" cy="4525963"/>
          </a:xfrm>
        </p:spPr>
        <p:txBody>
          <a:bodyPr/>
          <a:lstStyle/>
          <a:p>
            <a:pPr eaLnBrk="1" hangingPunct="1"/>
            <a:r>
              <a:rPr lang="cs-CZ" sz="2400" smtClean="0">
                <a:hlinkClick r:id="rId2"/>
              </a:rPr>
              <a:t>http://cs.wikipedia.org/wiki/Soubor:Walrus_-_Kamogawa_Seaworld_-_pup_-1.jpg</a:t>
            </a:r>
            <a:r>
              <a:rPr lang="cs-CZ" smtClean="0"/>
              <a:t> </a:t>
            </a:r>
            <a:r>
              <a:rPr lang="cs-CZ" sz="2400" smtClean="0"/>
              <a:t>(volné dílo)</a:t>
            </a:r>
          </a:p>
          <a:p>
            <a:pPr eaLnBrk="1" hangingPunct="1"/>
            <a:r>
              <a:rPr lang="cs-CZ" sz="2400" smtClean="0">
                <a:hlinkClick r:id="rId3"/>
              </a:rPr>
              <a:t>http://cs.wikipedia.org/wiki/Soubor:WalrusLyd2.png</a:t>
            </a:r>
            <a:r>
              <a:rPr lang="cs-CZ" smtClean="0"/>
              <a:t> </a:t>
            </a:r>
            <a:r>
              <a:rPr lang="cs-CZ" sz="2400" smtClean="0"/>
              <a:t>(volné dílo)</a:t>
            </a:r>
          </a:p>
          <a:p>
            <a:pPr eaLnBrk="1" hangingPunct="1"/>
            <a:r>
              <a:rPr lang="cs-CZ" sz="2400" smtClean="0">
                <a:hlinkClick r:id="rId4"/>
              </a:rPr>
              <a:t>http://cs.wikipedia.org/wiki/Soubor:Arctocephalus_pusillus.jpg</a:t>
            </a:r>
            <a:r>
              <a:rPr lang="cs-CZ" sz="2400" smtClean="0"/>
              <a:t> (volné dílo)</a:t>
            </a:r>
          </a:p>
          <a:p>
            <a:pPr eaLnBrk="1" hangingPunct="1"/>
            <a:r>
              <a:rPr lang="cs-CZ" sz="2400" smtClean="0">
                <a:hlinkClick r:id="rId5"/>
              </a:rPr>
              <a:t>http://cs.wikipedia.org/wiki/Soubor:Lion_de_mer_Amn%C3%A9ville_01.jpg</a:t>
            </a:r>
            <a:r>
              <a:rPr lang="cs-CZ" sz="2400" smtClean="0"/>
              <a:t> (volné dílo)</a:t>
            </a:r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>
              <a:buFontTx/>
              <a:buNone/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1642</TotalTime>
  <Words>223</Words>
  <Application>Microsoft Office PowerPoint</Application>
  <PresentationFormat>Předvádění na obrazovce (4:3)</PresentationFormat>
  <Paragraphs>116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Calibri</vt:lpstr>
      <vt:lpstr>Výchozí návrh</vt:lpstr>
      <vt:lpstr>PLOUTVONOŽCI</vt:lpstr>
      <vt:lpstr>PLOUTVONOŽCI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ŘEŠENÍ</vt:lpstr>
      <vt:lpstr>Snímek 11</vt:lpstr>
      <vt:lpstr>Snímek 12</vt:lpstr>
      <vt:lpstr>Snímek 13</vt:lpstr>
      <vt:lpstr>Snímek 14</vt:lpstr>
      <vt:lpstr>Citace</vt:lpstr>
      <vt:lpstr>Citace</vt:lpstr>
    </vt:vector>
  </TitlesOfParts>
  <Company>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RYBY (zajímavosti)</dc:title>
  <dc:creator>Standard</dc:creator>
  <cp:lastModifiedBy>expert</cp:lastModifiedBy>
  <cp:revision>204</cp:revision>
  <dcterms:created xsi:type="dcterms:W3CDTF">2011-09-19T14:07:40Z</dcterms:created>
  <dcterms:modified xsi:type="dcterms:W3CDTF">2012-03-17T20:10:32Z</dcterms:modified>
</cp:coreProperties>
</file>