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6"/>
  </p:notesMasterIdLst>
  <p:sldIdLst>
    <p:sldId id="274" r:id="rId2"/>
    <p:sldId id="273" r:id="rId3"/>
    <p:sldId id="256" r:id="rId4"/>
    <p:sldId id="263" r:id="rId5"/>
    <p:sldId id="265" r:id="rId6"/>
    <p:sldId id="257" r:id="rId7"/>
    <p:sldId id="269" r:id="rId8"/>
    <p:sldId id="259" r:id="rId9"/>
    <p:sldId id="260" r:id="rId10"/>
    <p:sldId id="271" r:id="rId11"/>
    <p:sldId id="272" r:id="rId12"/>
    <p:sldId id="262" r:id="rId13"/>
    <p:sldId id="267" r:id="rId14"/>
    <p:sldId id="27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54" autoAdjust="0"/>
    <p:restoredTop sz="94660"/>
  </p:normalViewPr>
  <p:slideViewPr>
    <p:cSldViewPr>
      <p:cViewPr>
        <p:scale>
          <a:sx n="81" d="100"/>
          <a:sy n="81" d="100"/>
        </p:scale>
        <p:origin x="-858" y="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A82EB1-0F0C-48B3-B35B-6E42558CFBB5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8E3256-CCE7-454A-8696-EDBB09D4658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95993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1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1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705154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PhDr. Eva Fučilová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VY_32_INOVACE_09B_09_Gesundes_Leben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My a svět kolem nás (německý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jazyk)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14.03.2013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>
              <a:buNone/>
            </a:pPr>
            <a:r>
              <a:rPr lang="cs-CZ" sz="2000" dirty="0" smtClean="0"/>
              <a:t>Tento materiál byl vytvořen pro žáky prvních dvou ročníků šestiletého gymnázia, studující německý jazyk na úrovni A2 CEFR, a to jako část jedné vyučovací hodiny v rozsahu 35 minut . </a:t>
            </a:r>
          </a:p>
          <a:p>
            <a:pPr algn="just">
              <a:buNone/>
            </a:pPr>
            <a:r>
              <a:rPr lang="cs-CZ" sz="2000" dirty="0" smtClean="0"/>
              <a:t>Materiál slouží pro prezentaci a interaktivní procvičení slovní zásoby tematického celku Gesundes Leben.</a:t>
            </a:r>
          </a:p>
          <a:p>
            <a:pPr algn="just">
              <a:buNone/>
            </a:pPr>
            <a:r>
              <a:rPr lang="cs-CZ" sz="2000" dirty="0" smtClean="0"/>
              <a:t>Cíl: Žáci se seznámí se základní slovní zásobou zaměřenou na (ne)zdravý životní styl, která bude v dalších hodinách následně rozvíjena a upevňována. </a:t>
            </a:r>
          </a:p>
          <a:p>
            <a:pPr algn="just">
              <a:buNone/>
            </a:pPr>
            <a:r>
              <a:rPr lang="cs-CZ" sz="2000" dirty="0" smtClean="0"/>
              <a:t>Metodické pokyny: Žáci postupují podle pokynů uvedených v prezentaci.  K práci využívají svůj sešit pro poznámky a zapisování nové slovní zásoby. Řešení úloh zapisují na tabuli elektronickým perem</a:t>
            </a:r>
            <a:r>
              <a:rPr lang="de-DE" sz="2000" dirty="0" smtClean="0"/>
              <a:t>, </a:t>
            </a:r>
            <a:r>
              <a:rPr lang="cs-CZ" sz="2000" dirty="0" smtClean="0"/>
              <a:t>správné řešení či srovnání obsahuje vždy následující snímek. S materiálem souvisí domácí úkol. </a:t>
            </a:r>
          </a:p>
          <a:p>
            <a:pPr algn="just">
              <a:buNone/>
            </a:pPr>
            <a:r>
              <a:rPr lang="cs-CZ" sz="2000" dirty="0" smtClean="0"/>
              <a:t>Pozn. Úkol 4 a závěrečnou křížovku je možno vytisknout a využít jako pracovní karty nebo pracovní list při ověřování a kontrole.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de-DE" sz="6000" b="1" dirty="0" smtClean="0"/>
              <a:t>Gesundes </a:t>
            </a:r>
            <a:r>
              <a:rPr lang="de-DE" sz="6000" b="1" dirty="0"/>
              <a:t>Leben</a:t>
            </a:r>
            <a:r>
              <a:rPr lang="cs-CZ" b="1" dirty="0"/>
              <a:t/>
            </a:r>
            <a:br>
              <a:rPr lang="cs-CZ" b="1" dirty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/>
              <a:t>Wir leben gesund, aber </a:t>
            </a:r>
          </a:p>
          <a:p>
            <a:r>
              <a:rPr lang="cs-CZ" i="1" dirty="0" smtClean="0"/>
              <a:t>manchmal sind wir krank</a:t>
            </a:r>
            <a:endParaRPr lang="cs-CZ" i="1" dirty="0"/>
          </a:p>
        </p:txBody>
      </p:sp>
      <p:pic>
        <p:nvPicPr>
          <p:cNvPr id="1026" name="Picture 2" descr="C:\Users\Doma\AppData\Local\Microsoft\Windows\Temporary Internet Files\Content.IE5\IECUKICW\MC90043755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3143248"/>
            <a:ext cx="2254771" cy="1928826"/>
          </a:xfrm>
          <a:prstGeom prst="rect">
            <a:avLst/>
          </a:prstGeom>
          <a:noFill/>
        </p:spPr>
      </p:pic>
      <p:pic>
        <p:nvPicPr>
          <p:cNvPr id="1030" name="Picture 6" descr="C:\Users\Doma\AppData\Local\Microsoft\Windows\Temporary Internet Files\Content.IE5\IECUKICW\MC90042383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85984" y="4786322"/>
            <a:ext cx="2337254" cy="17145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de-DE" dirty="0" smtClean="0">
                <a:solidFill>
                  <a:schemeClr val="tx1"/>
                </a:solidFill>
              </a:rPr>
              <a:t>Gesundes Leben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marL="514350" indent="-514350">
              <a:lnSpc>
                <a:spcPct val="120000"/>
              </a:lnSpc>
              <a:buNone/>
            </a:pPr>
            <a:r>
              <a:rPr lang="de-DE" dirty="0" smtClean="0"/>
              <a:t>Aufgabe 1:  Was passt zusammen? </a:t>
            </a:r>
            <a:r>
              <a:rPr lang="cs-CZ" dirty="0" smtClean="0"/>
              <a:t> Verbinden Sie den Satz und das passende Bild mit einem Pfeil.</a:t>
            </a:r>
          </a:p>
          <a:p>
            <a:pPr marL="514350" indent="-514350">
              <a:lnSpc>
                <a:spcPct val="120000"/>
              </a:lnSpc>
              <a:buNone/>
            </a:pPr>
            <a:endParaRPr lang="de-DE" dirty="0" smtClean="0"/>
          </a:p>
          <a:p>
            <a:pPr marL="514350" indent="-514350">
              <a:lnSpc>
                <a:spcPct val="200000"/>
              </a:lnSpc>
              <a:buNone/>
            </a:pPr>
            <a:r>
              <a:rPr lang="de-DE" dirty="0" smtClean="0"/>
              <a:t>Sie isst gern Obst.</a:t>
            </a:r>
          </a:p>
          <a:p>
            <a:pPr marL="514350" indent="-514350">
              <a:lnSpc>
                <a:spcPct val="200000"/>
              </a:lnSpc>
              <a:buNone/>
            </a:pPr>
            <a:r>
              <a:rPr lang="de-DE" dirty="0" smtClean="0"/>
              <a:t>Er bewegt sich oft.</a:t>
            </a:r>
          </a:p>
          <a:p>
            <a:pPr marL="514350" indent="-514350">
              <a:lnSpc>
                <a:spcPct val="200000"/>
              </a:lnSpc>
              <a:buNone/>
            </a:pPr>
            <a:r>
              <a:rPr lang="de-DE" dirty="0" smtClean="0"/>
              <a:t>Er treibt viel Sport.</a:t>
            </a:r>
          </a:p>
          <a:p>
            <a:pPr marL="514350" indent="-514350">
              <a:lnSpc>
                <a:spcPct val="200000"/>
              </a:lnSpc>
              <a:buNone/>
            </a:pPr>
            <a:r>
              <a:rPr lang="de-DE" dirty="0" smtClean="0"/>
              <a:t>Sie schläft genug.</a:t>
            </a:r>
          </a:p>
          <a:p>
            <a:pPr marL="514350" indent="-514350">
              <a:lnSpc>
                <a:spcPct val="220000"/>
              </a:lnSpc>
              <a:buNone/>
            </a:pPr>
            <a:r>
              <a:rPr lang="de-DE" dirty="0" smtClean="0"/>
              <a:t>Er hat Stress.</a:t>
            </a:r>
          </a:p>
          <a:p>
            <a:pPr marL="514350" indent="-514350">
              <a:lnSpc>
                <a:spcPct val="220000"/>
              </a:lnSpc>
              <a:buNone/>
            </a:pPr>
            <a:r>
              <a:rPr lang="de-DE" dirty="0" smtClean="0"/>
              <a:t>Er besucht regelmäßig die Ärztin.</a:t>
            </a:r>
          </a:p>
        </p:txBody>
      </p:sp>
      <p:pic>
        <p:nvPicPr>
          <p:cNvPr id="1030" name="Picture 6" descr="C:\Users\Doma\AppData\Local\Microsoft\Windows\Temporary Internet Files\Content.IE5\IECUKICW\MC90041217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43175" y="1785926"/>
            <a:ext cx="1274378" cy="1440000"/>
          </a:xfrm>
          <a:prstGeom prst="rect">
            <a:avLst/>
          </a:prstGeom>
          <a:noFill/>
        </p:spPr>
      </p:pic>
      <p:pic>
        <p:nvPicPr>
          <p:cNvPr id="1042" name="Picture 18" descr="C:\Users\Doma\AppData\Local\Microsoft\Windows\Temporary Internet Files\Content.IE5\DYAGOY5X\MC90043418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7225" y="1785926"/>
            <a:ext cx="1181793" cy="1440000"/>
          </a:xfrm>
          <a:prstGeom prst="rect">
            <a:avLst/>
          </a:prstGeom>
          <a:noFill/>
        </p:spPr>
      </p:pic>
      <p:pic>
        <p:nvPicPr>
          <p:cNvPr id="1043" name="Picture 19" descr="C:\Users\Doma\AppData\Local\Microsoft\Windows\Temporary Internet Files\Content.IE5\QPPIK1X4\MC900440562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2643174" y="4857760"/>
            <a:ext cx="1390000" cy="1440000"/>
          </a:xfrm>
          <a:prstGeom prst="rect">
            <a:avLst/>
          </a:prstGeom>
          <a:noFill/>
        </p:spPr>
      </p:pic>
      <p:pic>
        <p:nvPicPr>
          <p:cNvPr id="1044" name="Picture 20" descr="C:\Users\Doma\AppData\Local\Microsoft\Windows\Temporary Internet Files\Content.IE5\LW5CNZOG\MC90044052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85786" y="3500438"/>
            <a:ext cx="1528452" cy="1080000"/>
          </a:xfrm>
          <a:prstGeom prst="rect">
            <a:avLst/>
          </a:prstGeom>
          <a:noFill/>
        </p:spPr>
      </p:pic>
      <p:pic>
        <p:nvPicPr>
          <p:cNvPr id="1046" name="Picture 22" descr="C:\Users\Doma\AppData\Local\Microsoft\Windows\Temporary Internet Files\Content.IE5\TZ325UWD\MC900282570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857224" y="4857760"/>
            <a:ext cx="1428323" cy="1440000"/>
          </a:xfrm>
          <a:prstGeom prst="rect">
            <a:avLst/>
          </a:prstGeom>
          <a:noFill/>
        </p:spPr>
      </p:pic>
      <p:pic>
        <p:nvPicPr>
          <p:cNvPr id="1047" name="Picture 23" descr="C:\Users\Doma\AppData\Local\Microsoft\Windows\Temporary Internet Files\Content.IE5\IECUKICW\MC900359079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571736" y="3500438"/>
            <a:ext cx="1461263" cy="108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de-DE" dirty="0" smtClean="0">
                <a:solidFill>
                  <a:schemeClr val="tx1"/>
                </a:solidFill>
              </a:rPr>
              <a:t>Gesundes Leben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marL="514350" indent="-514350">
              <a:lnSpc>
                <a:spcPct val="120000"/>
              </a:lnSpc>
              <a:buNone/>
            </a:pPr>
            <a:r>
              <a:rPr lang="de-DE" dirty="0" smtClean="0"/>
              <a:t>Kontrolle – Aufgabe 1:</a:t>
            </a:r>
            <a:r>
              <a:rPr lang="cs-CZ" dirty="0" smtClean="0"/>
              <a:t> </a:t>
            </a:r>
            <a:r>
              <a:rPr lang="de-DE" dirty="0" smtClean="0"/>
              <a:t>Was passt zusammen? Vergleichen</a:t>
            </a:r>
            <a:r>
              <a:rPr lang="cs-CZ" dirty="0" smtClean="0"/>
              <a:t> Sie Ihre L</a:t>
            </a:r>
            <a:r>
              <a:rPr lang="de-DE" dirty="0" smtClean="0"/>
              <a:t>ösung</a:t>
            </a:r>
            <a:r>
              <a:rPr lang="cs-CZ" dirty="0" smtClean="0"/>
              <a:t> und sagen Sie: Was ist gesund? Was nicht?</a:t>
            </a:r>
            <a:endParaRPr lang="de-DE" dirty="0" smtClean="0"/>
          </a:p>
          <a:p>
            <a:pPr marL="514350" indent="-514350">
              <a:lnSpc>
                <a:spcPct val="200000"/>
              </a:lnSpc>
              <a:buNone/>
            </a:pPr>
            <a:r>
              <a:rPr lang="de-DE" dirty="0" smtClean="0"/>
              <a:t>Sie isst gern Obst.</a:t>
            </a:r>
          </a:p>
          <a:p>
            <a:pPr marL="514350" indent="-514350">
              <a:lnSpc>
                <a:spcPct val="200000"/>
              </a:lnSpc>
              <a:buNone/>
            </a:pPr>
            <a:r>
              <a:rPr lang="de-DE" dirty="0" smtClean="0"/>
              <a:t>Er bewegt sich oft.</a:t>
            </a:r>
          </a:p>
          <a:p>
            <a:pPr marL="514350" indent="-514350">
              <a:lnSpc>
                <a:spcPct val="200000"/>
              </a:lnSpc>
              <a:buNone/>
            </a:pPr>
            <a:r>
              <a:rPr lang="de-DE" dirty="0" smtClean="0"/>
              <a:t>Er treibt viel Sport.</a:t>
            </a:r>
          </a:p>
          <a:p>
            <a:pPr marL="514350" indent="-514350">
              <a:lnSpc>
                <a:spcPct val="200000"/>
              </a:lnSpc>
              <a:buNone/>
            </a:pPr>
            <a:r>
              <a:rPr lang="de-DE" dirty="0" smtClean="0"/>
              <a:t>Sie schläft genug.</a:t>
            </a:r>
          </a:p>
          <a:p>
            <a:pPr marL="514350" indent="-514350">
              <a:lnSpc>
                <a:spcPct val="220000"/>
              </a:lnSpc>
              <a:buNone/>
            </a:pPr>
            <a:r>
              <a:rPr lang="de-DE" dirty="0" smtClean="0"/>
              <a:t>Er hat Stress.</a:t>
            </a:r>
          </a:p>
          <a:p>
            <a:pPr marL="514350" indent="-514350">
              <a:lnSpc>
                <a:spcPct val="220000"/>
              </a:lnSpc>
              <a:buNone/>
            </a:pPr>
            <a:r>
              <a:rPr lang="de-DE" dirty="0" smtClean="0"/>
              <a:t>Er besucht regelmäßig die Ärztin.</a:t>
            </a:r>
            <a:endParaRPr lang="de-DE" dirty="0"/>
          </a:p>
        </p:txBody>
      </p:sp>
      <p:pic>
        <p:nvPicPr>
          <p:cNvPr id="1030" name="Picture 6" descr="C:\Users\Doma\AppData\Local\Microsoft\Windows\Temporary Internet Files\Content.IE5\IECUKICW\MC90041217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43175" y="1785926"/>
            <a:ext cx="1274378" cy="1440000"/>
          </a:xfrm>
          <a:prstGeom prst="rect">
            <a:avLst/>
          </a:prstGeom>
          <a:noFill/>
        </p:spPr>
      </p:pic>
      <p:pic>
        <p:nvPicPr>
          <p:cNvPr id="1042" name="Picture 18" descr="C:\Users\Doma\AppData\Local\Microsoft\Windows\Temporary Internet Files\Content.IE5\DYAGOY5X\MC90043418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7225" y="1785926"/>
            <a:ext cx="1181793" cy="1440000"/>
          </a:xfrm>
          <a:prstGeom prst="rect">
            <a:avLst/>
          </a:prstGeom>
          <a:noFill/>
        </p:spPr>
      </p:pic>
      <p:pic>
        <p:nvPicPr>
          <p:cNvPr id="1043" name="Picture 19" descr="C:\Users\Doma\AppData\Local\Microsoft\Windows\Temporary Internet Files\Content.IE5\QPPIK1X4\MC900440562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2643174" y="4857760"/>
            <a:ext cx="1390000" cy="1440000"/>
          </a:xfrm>
          <a:prstGeom prst="rect">
            <a:avLst/>
          </a:prstGeom>
          <a:noFill/>
        </p:spPr>
      </p:pic>
      <p:pic>
        <p:nvPicPr>
          <p:cNvPr id="1044" name="Picture 20" descr="C:\Users\Doma\AppData\Local\Microsoft\Windows\Temporary Internet Files\Content.IE5\LW5CNZOG\MC90044052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85786" y="3500438"/>
            <a:ext cx="1528452" cy="1080000"/>
          </a:xfrm>
          <a:prstGeom prst="rect">
            <a:avLst/>
          </a:prstGeom>
          <a:noFill/>
        </p:spPr>
      </p:pic>
      <p:pic>
        <p:nvPicPr>
          <p:cNvPr id="1046" name="Picture 22" descr="C:\Users\Doma\AppData\Local\Microsoft\Windows\Temporary Internet Files\Content.IE5\TZ325UWD\MC900282570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857224" y="4857760"/>
            <a:ext cx="1428323" cy="1440000"/>
          </a:xfrm>
          <a:prstGeom prst="rect">
            <a:avLst/>
          </a:prstGeom>
          <a:noFill/>
        </p:spPr>
      </p:pic>
      <p:pic>
        <p:nvPicPr>
          <p:cNvPr id="1047" name="Picture 23" descr="C:\Users\Doma\AppData\Local\Microsoft\Windows\Temporary Internet Files\Content.IE5\IECUKICW\MC900359079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571736" y="3500438"/>
            <a:ext cx="1461263" cy="1080000"/>
          </a:xfrm>
          <a:prstGeom prst="rect">
            <a:avLst/>
          </a:prstGeom>
          <a:noFill/>
        </p:spPr>
      </p:pic>
      <p:cxnSp>
        <p:nvCxnSpPr>
          <p:cNvPr id="11" name="Přímá spojovací šipka 10"/>
          <p:cNvCxnSpPr/>
          <p:nvPr/>
        </p:nvCxnSpPr>
        <p:spPr>
          <a:xfrm rot="5400000">
            <a:off x="3107521" y="3964785"/>
            <a:ext cx="2500330" cy="714380"/>
          </a:xfrm>
          <a:prstGeom prst="straightConnector1">
            <a:avLst/>
          </a:prstGeom>
          <a:ln cmpd="sng">
            <a:solidFill>
              <a:schemeClr val="tx1"/>
            </a:solidFill>
            <a:headEnd w="lg" len="med"/>
            <a:tailEnd type="arrow" w="lg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10800000">
            <a:off x="3929058" y="3000372"/>
            <a:ext cx="857256" cy="57150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10800000">
            <a:off x="1928794" y="3000372"/>
            <a:ext cx="2786082" cy="10001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rot="10800000" flipV="1">
            <a:off x="2143108" y="5072074"/>
            <a:ext cx="2571768" cy="64294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rot="16200000" flipV="1">
            <a:off x="3857620" y="4714884"/>
            <a:ext cx="1000132" cy="7143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rot="10800000">
            <a:off x="2285984" y="4429132"/>
            <a:ext cx="2428892" cy="7143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de-DE" dirty="0" smtClean="0">
                <a:solidFill>
                  <a:schemeClr val="tx1"/>
                </a:solidFill>
              </a:rPr>
              <a:t>Gesundes Leben</a:t>
            </a:r>
            <a:endParaRPr lang="de-DE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de-DE" sz="3000" dirty="0" smtClean="0"/>
              <a:t>Wir wollen gesund leben, was sollen</a:t>
            </a:r>
            <a:r>
              <a:rPr lang="cs-CZ" sz="3000" dirty="0" smtClean="0"/>
              <a:t> wir also machen oder was mach</a:t>
            </a:r>
            <a:r>
              <a:rPr lang="de-DE" sz="3000" dirty="0" smtClean="0"/>
              <a:t>en wir </a:t>
            </a:r>
            <a:r>
              <a:rPr lang="cs-CZ" sz="3000" dirty="0" smtClean="0"/>
              <a:t>schon</a:t>
            </a:r>
            <a:r>
              <a:rPr lang="de-DE" sz="3000" dirty="0" smtClean="0"/>
              <a:t>?</a:t>
            </a:r>
          </a:p>
          <a:p>
            <a:endParaRPr lang="de-DE" sz="3000" dirty="0" smtClean="0"/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de-DE" sz="3000" dirty="0" smtClean="0"/>
              <a:t>Wir essen gesund / ungesund.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de-DE" sz="3000" dirty="0" smtClean="0"/>
              <a:t>Wir bewegen uns wenig / viel.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de-DE" sz="3000" dirty="0" smtClean="0"/>
              <a:t>Wir treiben selten / oft Sport.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de-DE" sz="3000" dirty="0" smtClean="0"/>
              <a:t>Wir schlafen genug / nicht genug.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de-DE" sz="3000" dirty="0" smtClean="0"/>
              <a:t>Wir haben wenig / viel Stress.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de-DE" sz="3000" dirty="0" smtClean="0"/>
              <a:t>Wir besuchen unregelmäßig /regelmäßig den Arzt.</a:t>
            </a:r>
          </a:p>
          <a:p>
            <a:pPr marL="514350" indent="-514350">
              <a:buClr>
                <a:schemeClr val="tx1"/>
              </a:buClr>
              <a:buNone/>
            </a:pPr>
            <a:endParaRPr lang="de-DE" sz="3000" dirty="0" smtClean="0"/>
          </a:p>
          <a:p>
            <a:pPr marL="514350" indent="-514350">
              <a:buClr>
                <a:schemeClr val="tx1"/>
              </a:buClr>
              <a:buNone/>
            </a:pPr>
            <a:r>
              <a:rPr lang="de-DE" sz="3000" dirty="0" smtClean="0"/>
              <a:t>Aufgabe 2: Unterstreichen Sie „</a:t>
            </a:r>
            <a:r>
              <a:rPr lang="de-DE" sz="3000" u="sng" dirty="0" smtClean="0"/>
              <a:t>gesund</a:t>
            </a:r>
            <a:r>
              <a:rPr lang="de-DE" sz="3000" dirty="0" smtClean="0"/>
              <a:t>“  und streichen Sie „</a:t>
            </a:r>
            <a:r>
              <a:rPr lang="de-DE" sz="3000" strike="sngStrike" dirty="0" smtClean="0"/>
              <a:t>ungesund</a:t>
            </a:r>
            <a:r>
              <a:rPr lang="de-DE" sz="3000" dirty="0" smtClean="0"/>
              <a:t>“. </a:t>
            </a:r>
          </a:p>
          <a:p>
            <a:pPr marL="514350" indent="-514350">
              <a:buClr>
                <a:schemeClr val="tx1"/>
              </a:buCl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de-DE" dirty="0" smtClean="0">
                <a:solidFill>
                  <a:schemeClr val="tx1"/>
                </a:solidFill>
              </a:rPr>
              <a:t>Gesundes Leben</a:t>
            </a:r>
            <a:endParaRPr lang="de-DE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10000"/>
              </a:lnSpc>
              <a:buNone/>
            </a:pPr>
            <a:r>
              <a:rPr lang="de-DE" sz="3700" dirty="0" smtClean="0"/>
              <a:t>Kontrolle - Aufgabe 2: Was ist richtig? Ist unsere Meinung gleich?</a:t>
            </a:r>
          </a:p>
          <a:p>
            <a:pPr>
              <a:lnSpc>
                <a:spcPct val="110000"/>
              </a:lnSpc>
            </a:pPr>
            <a:endParaRPr lang="de-DE" sz="3700" dirty="0" smtClean="0"/>
          </a:p>
          <a:p>
            <a:pPr marL="514350" indent="-514350">
              <a:lnSpc>
                <a:spcPct val="110000"/>
              </a:lnSpc>
              <a:buClr>
                <a:schemeClr val="tx1"/>
              </a:buClr>
              <a:buFont typeface="+mj-lt"/>
              <a:buAutoNum type="arabicPeriod"/>
            </a:pPr>
            <a:r>
              <a:rPr lang="de-DE" sz="3700" dirty="0" smtClean="0"/>
              <a:t>Wir essen </a:t>
            </a:r>
            <a:r>
              <a:rPr lang="de-DE" sz="3700" u="sng" dirty="0" smtClean="0"/>
              <a:t>gesund</a:t>
            </a:r>
            <a:r>
              <a:rPr lang="de-DE" sz="3700" dirty="0" smtClean="0"/>
              <a:t> / </a:t>
            </a:r>
            <a:r>
              <a:rPr lang="de-DE" sz="3700" strike="sngStrike" dirty="0" smtClean="0"/>
              <a:t>ungesund</a:t>
            </a:r>
            <a:r>
              <a:rPr lang="de-DE" sz="3700" dirty="0" smtClean="0"/>
              <a:t>.</a:t>
            </a:r>
          </a:p>
          <a:p>
            <a:pPr marL="514350" indent="-514350">
              <a:lnSpc>
                <a:spcPct val="110000"/>
              </a:lnSpc>
              <a:buClr>
                <a:schemeClr val="tx1"/>
              </a:buClr>
              <a:buFont typeface="+mj-lt"/>
              <a:buAutoNum type="arabicPeriod"/>
            </a:pPr>
            <a:r>
              <a:rPr lang="de-DE" sz="3700" dirty="0" smtClean="0"/>
              <a:t>Wir bewegen uns </a:t>
            </a:r>
            <a:r>
              <a:rPr lang="de-DE" sz="3700" strike="sngStrike" dirty="0" smtClean="0"/>
              <a:t>wenig</a:t>
            </a:r>
            <a:r>
              <a:rPr lang="de-DE" sz="3700" dirty="0" smtClean="0"/>
              <a:t> / </a:t>
            </a:r>
            <a:r>
              <a:rPr lang="de-DE" sz="3700" u="sng" dirty="0" smtClean="0"/>
              <a:t>viel</a:t>
            </a:r>
            <a:r>
              <a:rPr lang="de-DE" sz="3700" dirty="0" smtClean="0"/>
              <a:t>.</a:t>
            </a:r>
          </a:p>
          <a:p>
            <a:pPr marL="514350" indent="-514350">
              <a:lnSpc>
                <a:spcPct val="110000"/>
              </a:lnSpc>
              <a:buClr>
                <a:schemeClr val="tx1"/>
              </a:buClr>
              <a:buFont typeface="+mj-lt"/>
              <a:buAutoNum type="arabicPeriod"/>
            </a:pPr>
            <a:r>
              <a:rPr lang="de-DE" sz="3700" dirty="0" smtClean="0"/>
              <a:t>Wir treiben </a:t>
            </a:r>
            <a:r>
              <a:rPr lang="de-DE" sz="3700" strike="sngStrike" dirty="0" smtClean="0"/>
              <a:t>selten</a:t>
            </a:r>
            <a:r>
              <a:rPr lang="de-DE" sz="3700" dirty="0" smtClean="0"/>
              <a:t> / </a:t>
            </a:r>
            <a:r>
              <a:rPr lang="de-DE" sz="3700" u="sng" dirty="0" smtClean="0"/>
              <a:t>oft</a:t>
            </a:r>
            <a:r>
              <a:rPr lang="de-DE" sz="3700" dirty="0" smtClean="0"/>
              <a:t> Sport.</a:t>
            </a:r>
          </a:p>
          <a:p>
            <a:pPr marL="514350" indent="-514350">
              <a:lnSpc>
                <a:spcPct val="110000"/>
              </a:lnSpc>
              <a:buClr>
                <a:schemeClr val="tx1"/>
              </a:buClr>
              <a:buFont typeface="+mj-lt"/>
              <a:buAutoNum type="arabicPeriod"/>
            </a:pPr>
            <a:r>
              <a:rPr lang="de-DE" sz="3700" dirty="0" smtClean="0"/>
              <a:t>Wir schlafen </a:t>
            </a:r>
            <a:r>
              <a:rPr lang="de-DE" sz="3700" u="sng" dirty="0" smtClean="0"/>
              <a:t>genug</a:t>
            </a:r>
            <a:r>
              <a:rPr lang="de-DE" sz="3700" dirty="0" smtClean="0"/>
              <a:t> / </a:t>
            </a:r>
            <a:r>
              <a:rPr lang="de-DE" sz="3700" strike="sngStrike" dirty="0" smtClean="0"/>
              <a:t>nicht genug</a:t>
            </a:r>
            <a:r>
              <a:rPr lang="de-DE" sz="3700" dirty="0" smtClean="0"/>
              <a:t>.</a:t>
            </a:r>
          </a:p>
          <a:p>
            <a:pPr marL="514350" indent="-514350">
              <a:lnSpc>
                <a:spcPct val="110000"/>
              </a:lnSpc>
              <a:buClr>
                <a:schemeClr val="tx1"/>
              </a:buClr>
              <a:buFont typeface="+mj-lt"/>
              <a:buAutoNum type="arabicPeriod"/>
            </a:pPr>
            <a:r>
              <a:rPr lang="de-DE" sz="3700" dirty="0" smtClean="0"/>
              <a:t>Wir haben </a:t>
            </a:r>
            <a:r>
              <a:rPr lang="de-DE" sz="3700" u="sng" dirty="0" smtClean="0"/>
              <a:t>wenig</a:t>
            </a:r>
            <a:r>
              <a:rPr lang="de-DE" sz="3700" dirty="0" smtClean="0"/>
              <a:t> / </a:t>
            </a:r>
            <a:r>
              <a:rPr lang="de-DE" sz="3700" strike="sngStrike" dirty="0" smtClean="0"/>
              <a:t>viel</a:t>
            </a:r>
            <a:r>
              <a:rPr lang="de-DE" sz="3700" dirty="0" smtClean="0"/>
              <a:t> Stress.</a:t>
            </a:r>
          </a:p>
          <a:p>
            <a:pPr marL="514350" indent="-514350">
              <a:lnSpc>
                <a:spcPct val="110000"/>
              </a:lnSpc>
              <a:buClr>
                <a:schemeClr val="tx1"/>
              </a:buClr>
              <a:buFont typeface="+mj-lt"/>
              <a:buAutoNum type="arabicPeriod"/>
            </a:pPr>
            <a:r>
              <a:rPr lang="de-DE" sz="3700" dirty="0" smtClean="0"/>
              <a:t>Wir besuchen </a:t>
            </a:r>
            <a:r>
              <a:rPr lang="de-DE" sz="3700" strike="sngStrike" dirty="0" smtClean="0"/>
              <a:t>unregelmäßig</a:t>
            </a:r>
            <a:r>
              <a:rPr lang="de-DE" sz="3700" dirty="0" smtClean="0"/>
              <a:t> / </a:t>
            </a:r>
            <a:r>
              <a:rPr lang="de-DE" sz="3700" u="sng" dirty="0" smtClean="0"/>
              <a:t>regelmäßig</a:t>
            </a:r>
            <a:r>
              <a:rPr lang="de-DE" sz="3700" dirty="0" smtClean="0"/>
              <a:t> den Arzt.</a:t>
            </a:r>
          </a:p>
          <a:p>
            <a:pPr marL="514350" indent="-514350">
              <a:lnSpc>
                <a:spcPct val="110000"/>
              </a:lnSpc>
              <a:buClr>
                <a:schemeClr val="tx1"/>
              </a:buClr>
              <a:buNone/>
            </a:pPr>
            <a:endParaRPr lang="de-DE" sz="3700" dirty="0" smtClean="0"/>
          </a:p>
          <a:p>
            <a:pPr marL="514350" indent="-514350">
              <a:lnSpc>
                <a:spcPct val="110000"/>
              </a:lnSpc>
              <a:buClr>
                <a:schemeClr val="tx1"/>
              </a:buClr>
              <a:buNone/>
            </a:pPr>
            <a:r>
              <a:rPr lang="de-DE" sz="3700" dirty="0" smtClean="0"/>
              <a:t>Aufgabe 3: Schreiben Sie zu Hause Ihre wahren Antworten ins Heft und konkretisieren Sie es noch.</a:t>
            </a:r>
            <a:endParaRPr lang="cs-CZ" sz="3700" dirty="0" smtClean="0"/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endParaRPr lang="de-DE" dirty="0" smtClean="0"/>
          </a:p>
          <a:p>
            <a:pPr marL="514350" indent="-514350">
              <a:buClr>
                <a:schemeClr val="tx1"/>
              </a:buClr>
              <a:buNone/>
            </a:pPr>
            <a:endParaRPr lang="de-DE" dirty="0" smtClean="0"/>
          </a:p>
          <a:p>
            <a:pPr marL="514350" indent="-514350">
              <a:buClr>
                <a:schemeClr val="tx1"/>
              </a:buClr>
              <a:buNone/>
            </a:pPr>
            <a:endParaRPr lang="cs-CZ" dirty="0"/>
          </a:p>
        </p:txBody>
      </p:sp>
      <p:pic>
        <p:nvPicPr>
          <p:cNvPr id="4" name="Picture 3" descr="C:\Users\Doma\AppData\Local\Microsoft\Windows\Temporary Internet Files\Content.IE5\PBHJYL2J\MC90043755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00760" y="2596466"/>
            <a:ext cx="857256" cy="733333"/>
          </a:xfrm>
          <a:prstGeom prst="rect">
            <a:avLst/>
          </a:prstGeom>
          <a:noFill/>
        </p:spPr>
      </p:pic>
      <p:pic>
        <p:nvPicPr>
          <p:cNvPr id="5" name="Picture 5" descr="C:\Users\Doma\AppData\Local\Microsoft\Windows\Temporary Internet Files\Content.IE5\APBT659C\MC90043798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16" y="3000372"/>
            <a:ext cx="1366578" cy="863602"/>
          </a:xfrm>
          <a:prstGeom prst="rect">
            <a:avLst/>
          </a:prstGeom>
          <a:noFill/>
        </p:spPr>
      </p:pic>
      <p:pic>
        <p:nvPicPr>
          <p:cNvPr id="6" name="Picture 4" descr="C:\Users\Doma\AppData\Local\Microsoft\Windows\Temporary Internet Files\Content.IE5\TZ325UWD\MC90043756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72198" y="3857628"/>
            <a:ext cx="1044600" cy="64383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de-DE" dirty="0" smtClean="0">
                <a:solidFill>
                  <a:schemeClr val="tx1"/>
                </a:solidFill>
              </a:rPr>
              <a:t>Gesundes Leben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643050"/>
            <a:ext cx="8229600" cy="4526280"/>
          </a:xfrm>
        </p:spPr>
        <p:txBody>
          <a:bodyPr/>
          <a:lstStyle/>
          <a:p>
            <a:pPr>
              <a:buNone/>
            </a:pPr>
            <a:r>
              <a:rPr lang="de-DE" sz="2000" b="1" dirty="0" smtClean="0"/>
              <a:t>Aufgabe 4</a:t>
            </a:r>
            <a:r>
              <a:rPr lang="cs-CZ" sz="2000" b="1" dirty="0" smtClean="0"/>
              <a:t> </a:t>
            </a:r>
            <a:r>
              <a:rPr lang="de-DE" sz="2000" b="1" dirty="0" smtClean="0"/>
              <a:t>(Sie kann bei der Aufgabe 3 helfen.): Was ist gut für die Gesundheit?</a:t>
            </a:r>
            <a:r>
              <a:rPr lang="cs-CZ" sz="2000" b="1" dirty="0" smtClean="0"/>
              <a:t> </a:t>
            </a:r>
            <a:r>
              <a:rPr lang="de-DE" sz="2000" b="1" dirty="0" smtClean="0"/>
              <a:t>Streichen Sie, was nicht passt.</a:t>
            </a:r>
          </a:p>
          <a:p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357290" y="2357430"/>
          <a:ext cx="6096000" cy="3535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r>
                        <a:rPr lang="de-DE" sz="1600" b="0" dirty="0" smtClean="0"/>
                        <a:t>Ich bewege mich jeden Tag.</a:t>
                      </a:r>
                      <a:endParaRPr lang="cs-CZ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600" b="0" dirty="0" smtClean="0"/>
                        <a:t>Ich esse Gemüse und Obst gern.</a:t>
                      </a:r>
                      <a:endParaRPr lang="cs-CZ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600" b="0" dirty="0" smtClean="0"/>
                        <a:t>Ich trinke fünf Glas Bier jeden Tag. </a:t>
                      </a:r>
                      <a:endParaRPr lang="cs-CZ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600" b="0" dirty="0" smtClean="0"/>
                        <a:t>Ich esse Wurst und trinke Cola</a:t>
                      </a:r>
                      <a:r>
                        <a:rPr lang="de-DE" sz="1600" b="0" baseline="0" dirty="0" smtClean="0"/>
                        <a:t> oft.</a:t>
                      </a:r>
                      <a:endParaRPr lang="cs-CZ" sz="16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sz="1600" dirty="0" smtClean="0"/>
                        <a:t>Im Sommer </a:t>
                      </a:r>
                      <a:r>
                        <a:rPr lang="de-DE" sz="1600" noProof="0" dirty="0" smtClean="0"/>
                        <a:t>spiele</a:t>
                      </a:r>
                      <a:r>
                        <a:rPr lang="cs-CZ" sz="1600" baseline="0" dirty="0" smtClean="0"/>
                        <a:t> ich PC-Spiele. 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600" dirty="0" smtClean="0"/>
                        <a:t>Ich esse Joghurt und Käse viel.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600" dirty="0" smtClean="0"/>
                        <a:t>Im Sommer schwimme ich viel.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600" dirty="0" smtClean="0"/>
                        <a:t>Ich trinke</a:t>
                      </a:r>
                      <a:r>
                        <a:rPr lang="de-DE" sz="1600" baseline="0" dirty="0" smtClean="0"/>
                        <a:t> viel Wasser und Kräutertee.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sz="1600" dirty="0" smtClean="0"/>
                        <a:t>Ich turne nur in der Schule im Unterricht.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600" dirty="0" smtClean="0"/>
                        <a:t>Ich</a:t>
                      </a:r>
                      <a:r>
                        <a:rPr lang="de-DE" sz="1600" baseline="0" dirty="0" smtClean="0"/>
                        <a:t> liebe Fußball - im Fernsehen.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600" dirty="0" smtClean="0"/>
                        <a:t>Ich jogge im Park jeden</a:t>
                      </a:r>
                      <a:r>
                        <a:rPr lang="de-DE" sz="1600" baseline="0" dirty="0" smtClean="0"/>
                        <a:t> Morgen</a:t>
                      </a:r>
                      <a:r>
                        <a:rPr lang="de-DE" sz="1600" dirty="0" smtClean="0"/>
                        <a:t>.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600" dirty="0" smtClean="0"/>
                        <a:t>Ich rauche nur 5 Zigaretten pro Tag.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sz="1600" dirty="0" smtClean="0"/>
                        <a:t>Ich besuche zweimal pro Jahr den Zahnarzt.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600" dirty="0" smtClean="0"/>
                        <a:t>Ich mache oft Gymnastik oder fahre Inliner.</a:t>
                      </a:r>
                      <a:endParaRPr lang="cs-CZ" sz="16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600" dirty="0" smtClean="0"/>
                        <a:t>Ich fahre</a:t>
                      </a:r>
                      <a:r>
                        <a:rPr lang="de-DE" sz="1600" baseline="0" dirty="0" smtClean="0"/>
                        <a:t> im Winter regelmäßig Ski.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600" dirty="0" smtClean="0"/>
                        <a:t>Ich</a:t>
                      </a:r>
                      <a:r>
                        <a:rPr lang="de-DE" sz="1600" baseline="0" dirty="0" smtClean="0"/>
                        <a:t> habe zweimal pro Woche Radtraining.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de-DE" dirty="0" smtClean="0">
                <a:solidFill>
                  <a:schemeClr val="tx1"/>
                </a:solidFill>
              </a:rPr>
              <a:t>Gesundes Leben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de-DE" sz="2000" b="1" dirty="0" smtClean="0"/>
              <a:t>Kontrolle 4:</a:t>
            </a:r>
            <a:r>
              <a:rPr lang="cs-CZ" sz="2000" b="1" dirty="0" smtClean="0"/>
              <a:t> </a:t>
            </a:r>
            <a:r>
              <a:rPr lang="de-DE" sz="2000" b="1" dirty="0" smtClean="0"/>
              <a:t>Wie ist Ihre Meinung? Sind unsere Meinungen gleich? Vergleichen Sie.</a:t>
            </a:r>
          </a:p>
          <a:p>
            <a:endParaRPr lang="de-DE" sz="2800" dirty="0" smtClean="0"/>
          </a:p>
          <a:p>
            <a:endParaRPr lang="de-DE" dirty="0" smtClean="0"/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357290" y="2428868"/>
          <a:ext cx="6096000" cy="3535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r>
                        <a:rPr lang="de-DE" sz="1600" b="0" dirty="0" smtClean="0"/>
                        <a:t>Ich bewege mich jeden Tag.</a:t>
                      </a:r>
                      <a:endParaRPr lang="cs-CZ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600" b="0" dirty="0" smtClean="0"/>
                        <a:t>Ich esse Gemüse und Obst gern.</a:t>
                      </a:r>
                      <a:endParaRPr lang="cs-CZ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600" dirty="0" smtClean="0"/>
                        <a:t>Ich esse Joghurt und Käse viel.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600" dirty="0" smtClean="0"/>
                        <a:t>Im Sommer schwimme ich viel.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600" dirty="0" smtClean="0"/>
                        <a:t>Ich trinke</a:t>
                      </a:r>
                      <a:r>
                        <a:rPr lang="de-DE" sz="1600" baseline="0" dirty="0" smtClean="0"/>
                        <a:t> viel Wasser und Kräutertee.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600" dirty="0" smtClean="0"/>
                        <a:t>Ich jogge im Park jeden</a:t>
                      </a:r>
                      <a:r>
                        <a:rPr lang="de-DE" sz="1600" baseline="0" dirty="0" smtClean="0"/>
                        <a:t> Morgen</a:t>
                      </a:r>
                      <a:r>
                        <a:rPr lang="de-DE" sz="1600" dirty="0" smtClean="0"/>
                        <a:t>.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sz="1600" dirty="0" smtClean="0"/>
                        <a:t>Ich besuche zweimal pro Jahr den Zahnarzt.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1600" dirty="0" smtClean="0"/>
                        <a:t>Ich mache oft Gymnastik oder fahre Inliner.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600" dirty="0" smtClean="0"/>
                        <a:t>Ich fahre</a:t>
                      </a:r>
                      <a:r>
                        <a:rPr lang="de-DE" sz="1600" baseline="0" dirty="0" smtClean="0"/>
                        <a:t> im Winter regelmäßig Ski.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1600" dirty="0" smtClean="0"/>
                        <a:t>Ich</a:t>
                      </a:r>
                      <a:r>
                        <a:rPr lang="de-DE" sz="1600" baseline="0" dirty="0" smtClean="0"/>
                        <a:t> habe zweimal pro Woche Radtraining.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19" name="Přímá spojovací čára 18"/>
          <p:cNvCxnSpPr/>
          <p:nvPr/>
        </p:nvCxnSpPr>
        <p:spPr>
          <a:xfrm rot="5400000" flipH="1" flipV="1">
            <a:off x="5500694" y="2571744"/>
            <a:ext cx="1588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C:\Users\Doma\AppData\Local\Microsoft\Windows\Temporary Internet Files\Content.IE5\PBHJYL2J\MC90042808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6314" y="2428868"/>
            <a:ext cx="785818" cy="728782"/>
          </a:xfrm>
          <a:prstGeom prst="rect">
            <a:avLst/>
          </a:prstGeom>
          <a:noFill/>
        </p:spPr>
      </p:pic>
      <p:pic>
        <p:nvPicPr>
          <p:cNvPr id="36" name="Picture 2" descr="C:\Users\Doma\AppData\Local\Microsoft\Windows\Temporary Internet Files\Content.IE5\PBHJYL2J\MC90042808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86512" y="2428868"/>
            <a:ext cx="785818" cy="728782"/>
          </a:xfrm>
          <a:prstGeom prst="rect">
            <a:avLst/>
          </a:prstGeom>
          <a:noFill/>
        </p:spPr>
      </p:pic>
      <p:pic>
        <p:nvPicPr>
          <p:cNvPr id="37" name="Picture 2" descr="C:\Users\Doma\AppData\Local\Microsoft\Windows\Temporary Internet Files\Content.IE5\PBHJYL2J\MC90042808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3286124"/>
            <a:ext cx="785818" cy="728782"/>
          </a:xfrm>
          <a:prstGeom prst="rect">
            <a:avLst/>
          </a:prstGeom>
          <a:noFill/>
        </p:spPr>
      </p:pic>
      <p:pic>
        <p:nvPicPr>
          <p:cNvPr id="38" name="Picture 2" descr="C:\Users\Doma\AppData\Local\Microsoft\Windows\Temporary Internet Files\Content.IE5\PBHJYL2J\MC90042808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4143380"/>
            <a:ext cx="785818" cy="728782"/>
          </a:xfrm>
          <a:prstGeom prst="rect">
            <a:avLst/>
          </a:prstGeom>
          <a:noFill/>
        </p:spPr>
      </p:pic>
      <p:pic>
        <p:nvPicPr>
          <p:cNvPr id="39" name="Picture 2" descr="C:\Users\Doma\AppData\Local\Microsoft\Windows\Temporary Internet Files\Content.IE5\PBHJYL2J\MC90042808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14678" y="4143380"/>
            <a:ext cx="785818" cy="728782"/>
          </a:xfrm>
          <a:prstGeom prst="rect">
            <a:avLst/>
          </a:prstGeom>
          <a:noFill/>
        </p:spPr>
      </p:pic>
      <p:pic>
        <p:nvPicPr>
          <p:cNvPr id="40" name="Picture 2" descr="C:\Users\Doma\AppData\Local\Microsoft\Windows\Temporary Internet Files\Content.IE5\PBHJYL2J\MC90042808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57950" y="4143380"/>
            <a:ext cx="785818" cy="7287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de-DE" dirty="0" smtClean="0">
                <a:solidFill>
                  <a:schemeClr val="tx1"/>
                </a:solidFill>
              </a:rPr>
              <a:t>Gesundes Leben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8258204" cy="639762"/>
          </a:xfrm>
        </p:spPr>
        <p:txBody>
          <a:bodyPr/>
          <a:lstStyle/>
          <a:p>
            <a:r>
              <a:rPr lang="de-DE" sz="2000" b="1" cap="none" dirty="0" smtClean="0"/>
              <a:t>Aufgabe</a:t>
            </a:r>
            <a:r>
              <a:rPr lang="cs-CZ" sz="2000" b="1" cap="none" dirty="0" smtClean="0"/>
              <a:t> 5: </a:t>
            </a:r>
            <a:r>
              <a:rPr lang="de-DE" sz="2000" b="1" cap="none" dirty="0" smtClean="0"/>
              <a:t>Mein </a:t>
            </a:r>
            <a:r>
              <a:rPr lang="cs-CZ" sz="2000" b="1" cap="none" dirty="0" smtClean="0"/>
              <a:t>F</a:t>
            </a:r>
            <a:r>
              <a:rPr lang="de-DE" sz="2000" b="1" cap="none" dirty="0" smtClean="0"/>
              <a:t>reund lebt gesund, aber er ist doch krank. </a:t>
            </a:r>
            <a:r>
              <a:rPr lang="cs-CZ" sz="2000" b="1" cap="none" dirty="0" smtClean="0"/>
              <a:t>Was fehlt ihm? Schreiben Sie</a:t>
            </a:r>
            <a:r>
              <a:rPr lang="de-DE" sz="2000" b="1" cap="none" dirty="0" smtClean="0"/>
              <a:t> die richtige Zahl zum Bild</a:t>
            </a:r>
            <a:r>
              <a:rPr lang="cs-CZ" sz="2000" b="1" cap="none" dirty="0" smtClean="0"/>
              <a:t>.</a:t>
            </a:r>
            <a:endParaRPr lang="cs-CZ" sz="2000" b="1" cap="none" dirty="0"/>
          </a:p>
        </p:txBody>
      </p:sp>
      <p:graphicFrame>
        <p:nvGraphicFramePr>
          <p:cNvPr id="15" name="Zástupný symbol pro obsah 14"/>
          <p:cNvGraphicFramePr>
            <a:graphicFrameLocks noGrp="1"/>
          </p:cNvGraphicFramePr>
          <p:nvPr>
            <p:ph sz="quarter" idx="4"/>
          </p:nvPr>
        </p:nvGraphicFramePr>
        <p:xfrm>
          <a:off x="4572000" y="2571742"/>
          <a:ext cx="4041776" cy="3269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20888"/>
                <a:gridCol w="2020888"/>
              </a:tblGrid>
              <a:tr h="81732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1. Er hat FIEBER</a:t>
                      </a:r>
                      <a:endParaRPr lang="cs-CZ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2.Er hat KOPF-</a:t>
                      </a:r>
                    </a:p>
                    <a:p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SCHMERZEN</a:t>
                      </a:r>
                      <a:endParaRPr lang="cs-CZ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817328">
                <a:tc>
                  <a:txBody>
                    <a:bodyPr/>
                    <a:lstStyle/>
                    <a:p>
                      <a:r>
                        <a:rPr lang="cs-CZ" dirty="0" smtClean="0"/>
                        <a:t>Er muss im Bett </a:t>
                      </a:r>
                      <a:r>
                        <a:rPr lang="cs-CZ" baseline="0" dirty="0" smtClean="0"/>
                        <a:t> bleiben.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Er soll eine Tablette</a:t>
                      </a:r>
                      <a:r>
                        <a:rPr lang="cs-CZ" baseline="0" dirty="0" smtClean="0"/>
                        <a:t> nehmen.</a:t>
                      </a:r>
                      <a:endParaRPr lang="cs-CZ" dirty="0"/>
                    </a:p>
                  </a:txBody>
                  <a:tcPr/>
                </a:tc>
              </a:tr>
              <a:tr h="81732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3. Er hat SCHNUPFEN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4.Er hat GRIPPE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817328">
                <a:tc>
                  <a:txBody>
                    <a:bodyPr/>
                    <a:lstStyle/>
                    <a:p>
                      <a:r>
                        <a:rPr lang="cs-CZ" dirty="0" smtClean="0"/>
                        <a:t>Er braucht Taschen</a:t>
                      </a:r>
                      <a:r>
                        <a:rPr lang="de-DE" dirty="0" smtClean="0"/>
                        <a:t>tücher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Er muss zum Arzt gehen.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150" name="Picture 6" descr="C:\Users\Doma\AppData\Local\Microsoft\Windows\Temporary Internet Files\Content.IE5\PBHJYL2J\MC90005339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71802" y="4500570"/>
            <a:ext cx="1256386" cy="1396289"/>
          </a:xfrm>
          <a:prstGeom prst="rect">
            <a:avLst/>
          </a:prstGeom>
          <a:noFill/>
        </p:spPr>
      </p:pic>
      <p:graphicFrame>
        <p:nvGraphicFramePr>
          <p:cNvPr id="18" name="Zástupný symbol pro obsah 17"/>
          <p:cNvGraphicFramePr>
            <a:graphicFrameLocks noGrp="1"/>
          </p:cNvGraphicFramePr>
          <p:nvPr>
            <p:ph sz="quarter" idx="2"/>
          </p:nvPr>
        </p:nvGraphicFramePr>
        <p:xfrm>
          <a:off x="457200" y="2571744"/>
          <a:ext cx="4040188" cy="32861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20094"/>
                <a:gridCol w="2020094"/>
              </a:tblGrid>
              <a:tr h="16430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16430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153" name="Picture 9" descr="C:\Users\Doma\AppData\Local\Microsoft\Windows\Temporary Internet Files\Content.IE5\IECUKICW\MC90035906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2571745"/>
            <a:ext cx="1774834" cy="1571636"/>
          </a:xfrm>
          <a:prstGeom prst="rect">
            <a:avLst/>
          </a:prstGeom>
          <a:noFill/>
        </p:spPr>
      </p:pic>
      <p:pic>
        <p:nvPicPr>
          <p:cNvPr id="6155" name="Picture 11" descr="C:\Users\Doma\AppData\Local\Microsoft\Windows\Temporary Internet Files\Content.IE5\V45HNJBE\MC90036099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786050" y="4214819"/>
            <a:ext cx="1387205" cy="1571636"/>
          </a:xfrm>
          <a:prstGeom prst="rect">
            <a:avLst/>
          </a:prstGeom>
          <a:noFill/>
        </p:spPr>
      </p:pic>
      <p:pic>
        <p:nvPicPr>
          <p:cNvPr id="6156" name="Picture 12" descr="C:\Users\Doma\AppData\Local\Microsoft\Windows\Temporary Internet Files\Content.IE5\XC1G09N2\MC90040424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1472" y="4286256"/>
            <a:ext cx="1825625" cy="1514475"/>
          </a:xfrm>
          <a:prstGeom prst="rect">
            <a:avLst/>
          </a:prstGeom>
          <a:noFill/>
        </p:spPr>
      </p:pic>
      <p:pic>
        <p:nvPicPr>
          <p:cNvPr id="6157" name="Picture 13" descr="C:\Users\Doma\AppData\Local\Microsoft\Windows\Temporary Internet Files\Content.IE5\DYAGOY5X\MC900359079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571736" y="2714620"/>
            <a:ext cx="1801368" cy="14287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de-DE" dirty="0" smtClean="0">
                <a:solidFill>
                  <a:schemeClr val="tx1"/>
                </a:solidFill>
              </a:rPr>
              <a:t>Gesundes Leben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8258204" cy="639762"/>
          </a:xfrm>
        </p:spPr>
        <p:txBody>
          <a:bodyPr/>
          <a:lstStyle/>
          <a:p>
            <a:r>
              <a:rPr lang="cs-CZ" sz="2000" b="1" cap="none" dirty="0" smtClean="0"/>
              <a:t>Kontrolle 5: </a:t>
            </a:r>
            <a:r>
              <a:rPr lang="de-DE" sz="2000" b="1" cap="none" dirty="0" smtClean="0"/>
              <a:t>Mein </a:t>
            </a:r>
            <a:r>
              <a:rPr lang="cs-CZ" sz="2000" b="1" cap="none" dirty="0" smtClean="0"/>
              <a:t>F</a:t>
            </a:r>
            <a:r>
              <a:rPr lang="de-DE" sz="2000" b="1" cap="none" dirty="0" smtClean="0"/>
              <a:t>reund lebt zwar gesund, aber er ist manchmal krank. </a:t>
            </a:r>
            <a:r>
              <a:rPr lang="cs-CZ" sz="2000" b="1" cap="none" dirty="0" smtClean="0"/>
              <a:t>Was fehlt ihm? Richtig gemacht?</a:t>
            </a:r>
            <a:endParaRPr lang="cs-CZ" sz="2000" b="1" cap="none" dirty="0"/>
          </a:p>
        </p:txBody>
      </p:sp>
      <p:graphicFrame>
        <p:nvGraphicFramePr>
          <p:cNvPr id="15" name="Zástupný symbol pro obsah 14"/>
          <p:cNvGraphicFramePr>
            <a:graphicFrameLocks noGrp="1"/>
          </p:cNvGraphicFramePr>
          <p:nvPr>
            <p:ph sz="quarter" idx="4"/>
          </p:nvPr>
        </p:nvGraphicFramePr>
        <p:xfrm>
          <a:off x="4572000" y="2571742"/>
          <a:ext cx="4041776" cy="3269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20888"/>
                <a:gridCol w="2020888"/>
              </a:tblGrid>
              <a:tr h="81732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1. Er hat FIEBER</a:t>
                      </a:r>
                      <a:endParaRPr lang="cs-CZ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2.Er hat KOPF-</a:t>
                      </a:r>
                    </a:p>
                    <a:p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SCHMERZEN</a:t>
                      </a:r>
                      <a:endParaRPr lang="cs-CZ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817328">
                <a:tc>
                  <a:txBody>
                    <a:bodyPr/>
                    <a:lstStyle/>
                    <a:p>
                      <a:r>
                        <a:rPr lang="cs-CZ" dirty="0" smtClean="0"/>
                        <a:t>Er muss im Bett </a:t>
                      </a:r>
                      <a:r>
                        <a:rPr lang="cs-CZ" baseline="0" dirty="0" smtClean="0"/>
                        <a:t> bleiben.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Er soll </a:t>
                      </a:r>
                      <a:r>
                        <a:rPr lang="de-DE" dirty="0" smtClean="0"/>
                        <a:t>eine </a:t>
                      </a:r>
                      <a:r>
                        <a:rPr lang="cs-CZ" dirty="0" smtClean="0"/>
                        <a:t>Tablette</a:t>
                      </a:r>
                      <a:r>
                        <a:rPr lang="cs-CZ" baseline="0" dirty="0" smtClean="0"/>
                        <a:t> nehmen.</a:t>
                      </a:r>
                      <a:endParaRPr lang="cs-CZ" dirty="0"/>
                    </a:p>
                  </a:txBody>
                  <a:tcPr/>
                </a:tc>
              </a:tr>
              <a:tr h="81732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3. Er hat SCHNUPFEN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4.Er hat GRIPPE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817328">
                <a:tc>
                  <a:txBody>
                    <a:bodyPr/>
                    <a:lstStyle/>
                    <a:p>
                      <a:r>
                        <a:rPr lang="cs-CZ" dirty="0" smtClean="0"/>
                        <a:t>Er braucht </a:t>
                      </a:r>
                      <a:r>
                        <a:rPr lang="de-DE" dirty="0" smtClean="0"/>
                        <a:t>Taschentücher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Er muss zum Arzt gehen.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150" name="Picture 6" descr="C:\Users\Doma\AppData\Local\Microsoft\Windows\Temporary Internet Files\Content.IE5\PBHJYL2J\MC90005339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71802" y="4500570"/>
            <a:ext cx="1256386" cy="1396289"/>
          </a:xfrm>
          <a:prstGeom prst="rect">
            <a:avLst/>
          </a:prstGeom>
          <a:noFill/>
        </p:spPr>
      </p:pic>
      <p:graphicFrame>
        <p:nvGraphicFramePr>
          <p:cNvPr id="18" name="Zástupný symbol pro obsah 17"/>
          <p:cNvGraphicFramePr>
            <a:graphicFrameLocks noGrp="1"/>
          </p:cNvGraphicFramePr>
          <p:nvPr>
            <p:ph sz="quarter" idx="2"/>
          </p:nvPr>
        </p:nvGraphicFramePr>
        <p:xfrm>
          <a:off x="457200" y="2571744"/>
          <a:ext cx="4040188" cy="32861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20094"/>
                <a:gridCol w="2020094"/>
              </a:tblGrid>
              <a:tr h="16430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4.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16430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1.</a:t>
                      </a:r>
                    </a:p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3.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153" name="Picture 9" descr="C:\Users\Doma\AppData\Local\Microsoft\Windows\Temporary Internet Files\Content.IE5\IECUKICW\MC90035906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2571745"/>
            <a:ext cx="1774834" cy="1571636"/>
          </a:xfrm>
          <a:prstGeom prst="rect">
            <a:avLst/>
          </a:prstGeom>
          <a:noFill/>
        </p:spPr>
      </p:pic>
      <p:pic>
        <p:nvPicPr>
          <p:cNvPr id="6155" name="Picture 11" descr="C:\Users\Doma\AppData\Local\Microsoft\Windows\Temporary Internet Files\Content.IE5\V45HNJBE\MC90036099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786050" y="4214819"/>
            <a:ext cx="1387205" cy="1571636"/>
          </a:xfrm>
          <a:prstGeom prst="rect">
            <a:avLst/>
          </a:prstGeom>
          <a:noFill/>
        </p:spPr>
      </p:pic>
      <p:pic>
        <p:nvPicPr>
          <p:cNvPr id="6156" name="Picture 12" descr="C:\Users\Doma\AppData\Local\Microsoft\Windows\Temporary Internet Files\Content.IE5\XC1G09N2\MC90040424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14348" y="4286256"/>
            <a:ext cx="1682749" cy="1514475"/>
          </a:xfrm>
          <a:prstGeom prst="rect">
            <a:avLst/>
          </a:prstGeom>
          <a:noFill/>
        </p:spPr>
      </p:pic>
      <p:pic>
        <p:nvPicPr>
          <p:cNvPr id="6157" name="Picture 13" descr="C:\Users\Doma\AppData\Local\Microsoft\Windows\Temporary Internet Files\Content.IE5\DYAGOY5X\MC900359079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714612" y="2714620"/>
            <a:ext cx="1658492" cy="14287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de-DE" dirty="0" smtClean="0">
                <a:solidFill>
                  <a:schemeClr val="tx1"/>
                </a:solidFill>
              </a:rPr>
              <a:t>Gesundes Leben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Kreuzwortr</a:t>
            </a:r>
            <a:r>
              <a:rPr lang="de-DE" dirty="0" smtClean="0"/>
              <a:t>ätsel: Was ist wichtig für unsere Gesundheit?</a:t>
            </a:r>
          </a:p>
          <a:p>
            <a:endParaRPr lang="de-DE" dirty="0" smtClean="0"/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14348" y="2928934"/>
          <a:ext cx="3095604" cy="3169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95604"/>
              </a:tblGrid>
              <a:tr h="370840">
                <a:tc>
                  <a:txBody>
                    <a:bodyPr/>
                    <a:lstStyle/>
                    <a:p>
                      <a:pPr marL="457200" indent="-457200">
                        <a:buFont typeface="+mj-lt"/>
                        <a:buNone/>
                      </a:pPr>
                      <a:r>
                        <a:rPr lang="de-DE" sz="2000" b="0" dirty="0" smtClean="0">
                          <a:solidFill>
                            <a:schemeClr val="bg1"/>
                          </a:solidFill>
                        </a:rPr>
                        <a:t>1 </a:t>
                      </a:r>
                      <a:r>
                        <a:rPr lang="cs-CZ" sz="2000" b="0" dirty="0" smtClean="0">
                          <a:solidFill>
                            <a:schemeClr val="bg1"/>
                          </a:solidFill>
                        </a:rPr>
                        <a:t>návštěva</a:t>
                      </a:r>
                      <a:r>
                        <a:rPr lang="cs-CZ" sz="2000" b="0" baseline="0" dirty="0" smtClean="0">
                          <a:solidFill>
                            <a:schemeClr val="bg1"/>
                          </a:solidFill>
                        </a:rPr>
                        <a:t> lékaře</a:t>
                      </a:r>
                      <a:endParaRPr lang="cs-CZ" sz="20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457200" indent="-457200">
                        <a:buFont typeface="+mj-lt"/>
                        <a:buNone/>
                      </a:pPr>
                      <a:r>
                        <a:rPr lang="de-DE" sz="2000" dirty="0" smtClean="0"/>
                        <a:t>2 </a:t>
                      </a:r>
                      <a:r>
                        <a:rPr lang="cs-CZ" sz="2000" dirty="0" smtClean="0"/>
                        <a:t>hrát</a:t>
                      </a:r>
                      <a:endParaRPr lang="cs-CZ" sz="20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457200" indent="-457200">
                        <a:buFont typeface="+mj-lt"/>
                        <a:buNone/>
                      </a:pPr>
                      <a:r>
                        <a:rPr lang="de-DE" sz="2000" dirty="0" smtClean="0"/>
                        <a:t>3 </a:t>
                      </a:r>
                      <a:r>
                        <a:rPr lang="cs-CZ" sz="2000" dirty="0" smtClean="0"/>
                        <a:t>plavat</a:t>
                      </a:r>
                      <a:endParaRPr lang="cs-CZ" sz="20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457200" indent="-457200">
                        <a:buFont typeface="+mj-lt"/>
                        <a:buNone/>
                      </a:pPr>
                      <a:r>
                        <a:rPr lang="de-DE" sz="2000" dirty="0" smtClean="0"/>
                        <a:t>4 z</a:t>
                      </a:r>
                      <a:r>
                        <a:rPr lang="cs-CZ" sz="2000" dirty="0" smtClean="0"/>
                        <a:t>elenina</a:t>
                      </a:r>
                      <a:endParaRPr lang="cs-CZ" sz="20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457200" indent="-457200">
                        <a:buFont typeface="+mj-lt"/>
                        <a:buNone/>
                      </a:pPr>
                      <a:r>
                        <a:rPr lang="de-DE" sz="2000" dirty="0" smtClean="0"/>
                        <a:t>5 b</a:t>
                      </a:r>
                      <a:r>
                        <a:rPr lang="cs-CZ" sz="2000" dirty="0" smtClean="0"/>
                        <a:t>ěhat</a:t>
                      </a:r>
                      <a:endParaRPr lang="cs-CZ" sz="20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457200" indent="-457200">
                        <a:buFont typeface="+mj-lt"/>
                        <a:buNone/>
                      </a:pPr>
                      <a:r>
                        <a:rPr lang="de-DE" sz="2000" dirty="0" smtClean="0"/>
                        <a:t>6 </a:t>
                      </a:r>
                      <a:r>
                        <a:rPr lang="cs-CZ" sz="2000" dirty="0" smtClean="0"/>
                        <a:t>rýma</a:t>
                      </a:r>
                      <a:endParaRPr lang="cs-CZ" sz="20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457200" indent="-457200">
                        <a:buFont typeface="+mj-lt"/>
                        <a:buNone/>
                      </a:pPr>
                      <a:r>
                        <a:rPr lang="de-DE" sz="2000" dirty="0" smtClean="0"/>
                        <a:t>7</a:t>
                      </a:r>
                      <a:r>
                        <a:rPr lang="de-DE" sz="2000" baseline="0" dirty="0" smtClean="0"/>
                        <a:t> kol</a:t>
                      </a:r>
                      <a:r>
                        <a:rPr lang="cs-CZ" sz="2000" baseline="0" dirty="0" smtClean="0"/>
                        <a:t>ečkové </a:t>
                      </a:r>
                      <a:r>
                        <a:rPr lang="cs-CZ" sz="2000" dirty="0" smtClean="0"/>
                        <a:t>brusle </a:t>
                      </a:r>
                      <a:endParaRPr lang="cs-CZ" sz="20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457200" indent="-457200">
                        <a:buFont typeface="+mj-lt"/>
                        <a:buNone/>
                      </a:pPr>
                      <a:r>
                        <a:rPr lang="de-DE" sz="2000" dirty="0" smtClean="0"/>
                        <a:t>8 </a:t>
                      </a:r>
                      <a:r>
                        <a:rPr lang="cs-CZ" sz="2000" dirty="0" smtClean="0"/>
                        <a:t>chřipka</a:t>
                      </a:r>
                      <a:endParaRPr lang="cs-CZ" sz="20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/>
        </p:nvGraphicFramePr>
        <p:xfrm>
          <a:off x="3786182" y="2928934"/>
          <a:ext cx="4972060" cy="3169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7206"/>
                <a:gridCol w="497206"/>
                <a:gridCol w="497206"/>
                <a:gridCol w="497206"/>
                <a:gridCol w="497206"/>
                <a:gridCol w="497206"/>
                <a:gridCol w="497206"/>
                <a:gridCol w="497206"/>
                <a:gridCol w="497206"/>
                <a:gridCol w="497206"/>
              </a:tblGrid>
              <a:tr h="370840">
                <a:tc>
                  <a:txBody>
                    <a:bodyPr/>
                    <a:lstStyle/>
                    <a:p>
                      <a:r>
                        <a:rPr lang="de-DE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de-DE" dirty="0" smtClean="0">
                <a:solidFill>
                  <a:schemeClr val="tx1"/>
                </a:solidFill>
              </a:rPr>
              <a:t>Gesundes Leben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de-DE" dirty="0" smtClean="0"/>
              <a:t>Lösung: Was ist wichtig </a:t>
            </a:r>
          </a:p>
          <a:p>
            <a:pPr>
              <a:buNone/>
            </a:pPr>
            <a:r>
              <a:rPr lang="de-DE" dirty="0" smtClean="0"/>
              <a:t>für unsere Gesundheit?</a:t>
            </a:r>
          </a:p>
          <a:p>
            <a:endParaRPr lang="de-DE" dirty="0" smtClean="0"/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14348" y="2928934"/>
          <a:ext cx="3095604" cy="3169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95604"/>
              </a:tblGrid>
              <a:tr h="370840">
                <a:tc>
                  <a:txBody>
                    <a:bodyPr/>
                    <a:lstStyle/>
                    <a:p>
                      <a:pPr marL="457200" indent="-457200">
                        <a:buFont typeface="+mj-lt"/>
                        <a:buNone/>
                      </a:pPr>
                      <a:r>
                        <a:rPr lang="de-DE" sz="2000" b="0" dirty="0" smtClean="0">
                          <a:solidFill>
                            <a:schemeClr val="bg1"/>
                          </a:solidFill>
                        </a:rPr>
                        <a:t>1 </a:t>
                      </a:r>
                      <a:r>
                        <a:rPr lang="cs-CZ" sz="2000" b="0" dirty="0" smtClean="0">
                          <a:solidFill>
                            <a:schemeClr val="bg1"/>
                          </a:solidFill>
                        </a:rPr>
                        <a:t>návštěva</a:t>
                      </a:r>
                      <a:r>
                        <a:rPr lang="cs-CZ" sz="2000" b="0" baseline="0" dirty="0" smtClean="0">
                          <a:solidFill>
                            <a:schemeClr val="bg1"/>
                          </a:solidFill>
                        </a:rPr>
                        <a:t> lékaře</a:t>
                      </a:r>
                      <a:endParaRPr lang="cs-CZ" sz="20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457200" indent="-457200">
                        <a:buFont typeface="+mj-lt"/>
                        <a:buNone/>
                      </a:pPr>
                      <a:r>
                        <a:rPr lang="de-DE" sz="2000" dirty="0" smtClean="0"/>
                        <a:t>2 </a:t>
                      </a:r>
                      <a:r>
                        <a:rPr lang="cs-CZ" sz="2000" dirty="0" smtClean="0"/>
                        <a:t>hrát</a:t>
                      </a:r>
                      <a:endParaRPr lang="cs-CZ" sz="20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457200" indent="-457200">
                        <a:buFont typeface="+mj-lt"/>
                        <a:buNone/>
                      </a:pPr>
                      <a:r>
                        <a:rPr lang="de-DE" sz="2000" dirty="0" smtClean="0"/>
                        <a:t>3 </a:t>
                      </a:r>
                      <a:r>
                        <a:rPr lang="cs-CZ" sz="2000" dirty="0" smtClean="0"/>
                        <a:t>plavat</a:t>
                      </a:r>
                      <a:endParaRPr lang="cs-CZ" sz="20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457200" indent="-457200">
                        <a:buFont typeface="+mj-lt"/>
                        <a:buNone/>
                      </a:pPr>
                      <a:r>
                        <a:rPr lang="de-DE" sz="2000" dirty="0" smtClean="0"/>
                        <a:t>4 z</a:t>
                      </a:r>
                      <a:r>
                        <a:rPr lang="cs-CZ" sz="2000" dirty="0" smtClean="0"/>
                        <a:t>elenina</a:t>
                      </a:r>
                      <a:endParaRPr lang="cs-CZ" sz="20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457200" indent="-457200">
                        <a:buFont typeface="+mj-lt"/>
                        <a:buNone/>
                      </a:pPr>
                      <a:r>
                        <a:rPr lang="de-DE" sz="2000" dirty="0" smtClean="0"/>
                        <a:t>5 b</a:t>
                      </a:r>
                      <a:r>
                        <a:rPr lang="cs-CZ" sz="2000" dirty="0" smtClean="0"/>
                        <a:t>ěhat</a:t>
                      </a:r>
                      <a:endParaRPr lang="cs-CZ" sz="20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457200" indent="-457200">
                        <a:buFont typeface="+mj-lt"/>
                        <a:buNone/>
                      </a:pPr>
                      <a:r>
                        <a:rPr lang="de-DE" sz="2000" dirty="0" smtClean="0"/>
                        <a:t>6 </a:t>
                      </a:r>
                      <a:r>
                        <a:rPr lang="cs-CZ" sz="2000" dirty="0" smtClean="0"/>
                        <a:t>rýma</a:t>
                      </a:r>
                      <a:endParaRPr lang="cs-CZ" sz="20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457200" indent="-457200">
                        <a:buFont typeface="+mj-lt"/>
                        <a:buNone/>
                      </a:pPr>
                      <a:r>
                        <a:rPr lang="de-DE" sz="2000" dirty="0" smtClean="0"/>
                        <a:t>7</a:t>
                      </a:r>
                      <a:r>
                        <a:rPr lang="de-DE" sz="2000" baseline="0" dirty="0" smtClean="0"/>
                        <a:t> kol</a:t>
                      </a:r>
                      <a:r>
                        <a:rPr lang="cs-CZ" sz="2000" baseline="0" dirty="0" smtClean="0"/>
                        <a:t>ečkové </a:t>
                      </a:r>
                      <a:r>
                        <a:rPr lang="cs-CZ" sz="2000" dirty="0" smtClean="0"/>
                        <a:t>brusle </a:t>
                      </a:r>
                      <a:endParaRPr lang="cs-CZ" sz="20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457200" indent="-457200">
                        <a:buFont typeface="+mj-lt"/>
                        <a:buNone/>
                      </a:pPr>
                      <a:r>
                        <a:rPr lang="de-DE" sz="2000" dirty="0" smtClean="0"/>
                        <a:t>8 ch</a:t>
                      </a:r>
                      <a:r>
                        <a:rPr lang="cs-CZ" sz="2000" dirty="0" smtClean="0"/>
                        <a:t>řipka</a:t>
                      </a:r>
                      <a:endParaRPr lang="cs-CZ" sz="20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/>
        </p:nvGraphicFramePr>
        <p:xfrm>
          <a:off x="3786182" y="2928934"/>
          <a:ext cx="4972060" cy="3169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7206"/>
                <a:gridCol w="497206"/>
                <a:gridCol w="497206"/>
                <a:gridCol w="497206"/>
                <a:gridCol w="497206"/>
                <a:gridCol w="497206"/>
                <a:gridCol w="497206"/>
                <a:gridCol w="497206"/>
                <a:gridCol w="497206"/>
                <a:gridCol w="49720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bg1"/>
                          </a:solidFill>
                        </a:rPr>
                        <a:t>R</a:t>
                      </a:r>
                      <a:endParaRPr lang="cs-CZ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bg1"/>
                          </a:solidFill>
                        </a:rPr>
                        <a:t>Z</a:t>
                      </a:r>
                      <a:endParaRPr lang="cs-CZ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bg1"/>
                          </a:solidFill>
                        </a:rPr>
                        <a:t>T</a:t>
                      </a:r>
                      <a:endParaRPr lang="cs-CZ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S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U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C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H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W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dirty="0" smtClean="0"/>
                        <a:t>Ü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000" b="1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0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0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dirty="0" smtClean="0"/>
                        <a:t>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2000" b="1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5122" name="Picture 2" descr="C:\Users\Doma\AppData\Local\Microsoft\Windows\Temporary Internet Files\Content.IE5\DYAGOY5X\MC90043984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00826" y="1714488"/>
            <a:ext cx="1083952" cy="1116000"/>
          </a:xfrm>
          <a:prstGeom prst="rect">
            <a:avLst/>
          </a:prstGeom>
          <a:noFill/>
        </p:spPr>
      </p:pic>
      <p:pic>
        <p:nvPicPr>
          <p:cNvPr id="5124" name="Picture 4" descr="C:\Users\Doma\AppData\Local\Microsoft\Windows\Temporary Internet Files\Content.IE5\TZ325UWD\MC90043245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86380" y="1428736"/>
            <a:ext cx="1010354" cy="1116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Citace a zdroje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7"/>
            <a:ext cx="8229600" cy="2142803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 marL="514350" indent="-514350">
              <a:buClr>
                <a:srgbClr val="0070C0"/>
              </a:buClr>
              <a:buFont typeface="+mj-lt"/>
              <a:buAutoNum type="arabicPeriod"/>
            </a:pPr>
            <a:r>
              <a:rPr lang="cs-CZ" sz="2000" dirty="0">
                <a:solidFill>
                  <a:srgbClr val="0070C0"/>
                </a:solidFill>
              </a:rPr>
              <a:t>Obrázky </a:t>
            </a:r>
            <a:r>
              <a:rPr lang="cs-CZ" sz="2000" dirty="0" smtClean="0">
                <a:solidFill>
                  <a:srgbClr val="0070C0"/>
                </a:solidFill>
              </a:rPr>
              <a:t>na snímcích </a:t>
            </a:r>
            <a:r>
              <a:rPr lang="cs-CZ" sz="2000" dirty="0" smtClean="0">
                <a:solidFill>
                  <a:srgbClr val="0070C0"/>
                </a:solidFill>
              </a:rPr>
              <a:t>3 – 5, 7, 9 – 11, 13 - </a:t>
            </a:r>
            <a:r>
              <a:rPr lang="cs-CZ" sz="2000" dirty="0" smtClean="0">
                <a:solidFill>
                  <a:srgbClr val="0070C0"/>
                </a:solidFill>
              </a:rPr>
              <a:t>galerie </a:t>
            </a:r>
            <a:r>
              <a:rPr lang="cs-CZ" sz="2000" dirty="0">
                <a:solidFill>
                  <a:srgbClr val="0070C0"/>
                </a:solidFill>
              </a:rPr>
              <a:t>Klipart [cit.14.03.2013]. </a:t>
            </a:r>
            <a:r>
              <a:rPr lang="cs-CZ" sz="2000" dirty="0" smtClean="0">
                <a:solidFill>
                  <a:srgbClr val="0070C0"/>
                </a:solidFill>
              </a:rPr>
              <a:t>Dostupné </a:t>
            </a:r>
            <a:r>
              <a:rPr lang="cs-CZ" sz="2000" dirty="0">
                <a:solidFill>
                  <a:srgbClr val="0070C0"/>
                </a:solidFill>
              </a:rPr>
              <a:t>pod licencí Microsoft Office 2010: &lt;</a:t>
            </a:r>
            <a:r>
              <a:rPr lang="cs-CZ" sz="2000" u="sng" dirty="0">
                <a:solidFill>
                  <a:srgbClr val="0070C0"/>
                </a:solidFill>
                <a:hlinkClick r:id="rId2"/>
              </a:rPr>
              <a:t>http://office.microsoft.com/cs-cz/images/</a:t>
            </a:r>
            <a:r>
              <a:rPr lang="cs-CZ" sz="2000" dirty="0">
                <a:solidFill>
                  <a:srgbClr val="0070C0"/>
                </a:solidFill>
              </a:rPr>
              <a:t>&gt;. </a:t>
            </a:r>
          </a:p>
          <a:p>
            <a:pPr marL="514350" indent="-514350">
              <a:buClr>
                <a:srgbClr val="0070C0"/>
              </a:buClr>
              <a:buFont typeface="+mj-lt"/>
              <a:buAutoNum type="arabicPeriod"/>
            </a:pPr>
            <a:r>
              <a:rPr lang="cs-CZ" sz="20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NEUNER G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erhard</a:t>
            </a:r>
            <a:r>
              <a:rPr lang="de-DE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0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lt-LT" sz="20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Cristache</a:t>
            </a:r>
            <a:r>
              <a:rPr lang="cs-CZ" sz="20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lt-LT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de-DE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armen</a:t>
            </a:r>
            <a:r>
              <a:rPr lang="lt-LT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P</a:t>
            </a:r>
            <a:r>
              <a:rPr lang="lt-LT" sz="20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ilypaitytė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lt-LT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de-DE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ina</a:t>
            </a:r>
            <a:r>
              <a:rPr lang="lt-LT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S</a:t>
            </a:r>
            <a:r>
              <a:rPr lang="lt-LT" sz="20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zakály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E</a:t>
            </a:r>
            <a:r>
              <a:rPr lang="de-DE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rna</a:t>
            </a:r>
            <a:r>
              <a:rPr lang="lt-LT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lt-LT" sz="2000" cap="all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Vicente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S</a:t>
            </a:r>
            <a:r>
              <a:rPr lang="de-DE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ara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deutsch.com 2. </a:t>
            </a:r>
            <a:r>
              <a:rPr lang="de-DE" sz="2000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000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Kursbuch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, Německo: Hueber, 2009, ISBN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978-3-19-001659-4</a:t>
            </a:r>
          </a:p>
          <a:p>
            <a:pPr marL="514350" indent="-514350">
              <a:buClr>
                <a:srgbClr val="0070C0"/>
              </a:buClr>
              <a:buFont typeface="+mj-lt"/>
              <a:buAutoNum type="arabicPeriod"/>
            </a:pP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Archiv autora</a:t>
            </a:r>
            <a:endParaRPr lang="cs-CZ" sz="20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Clr>
                <a:schemeClr val="tx1"/>
              </a:buCl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345</TotalTime>
  <Words>1020</Words>
  <Application>Microsoft Office PowerPoint</Application>
  <PresentationFormat>Předvádění na obrazovce (4:3)</PresentationFormat>
  <Paragraphs>208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Lití písma</vt:lpstr>
      <vt:lpstr>Prezentace aplikace PowerPoint</vt:lpstr>
      <vt:lpstr>Anotace </vt:lpstr>
      <vt:lpstr>    Gesundes Leben  </vt:lpstr>
      <vt:lpstr>Gesundes Leben</vt:lpstr>
      <vt:lpstr>Gesundes Leben</vt:lpstr>
      <vt:lpstr>Gesundes Leben</vt:lpstr>
      <vt:lpstr>Gesundes Leben</vt:lpstr>
      <vt:lpstr>Gesundes Leben</vt:lpstr>
      <vt:lpstr>Gesundes Leben</vt:lpstr>
      <vt:lpstr>Gesundes Leben</vt:lpstr>
      <vt:lpstr>Gesundes Leben</vt:lpstr>
      <vt:lpstr>Gesundes Leben</vt:lpstr>
      <vt:lpstr>Gesundes Leben</vt:lpstr>
      <vt:lpstr>Citace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</dc:creator>
  <cp:lastModifiedBy>Eva Fučilová</cp:lastModifiedBy>
  <cp:revision>44</cp:revision>
  <dcterms:created xsi:type="dcterms:W3CDTF">2013-03-03T15:40:37Z</dcterms:created>
  <dcterms:modified xsi:type="dcterms:W3CDTF">2013-06-26T12:02:56Z</dcterms:modified>
</cp:coreProperties>
</file>