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66" r:id="rId2"/>
    <p:sldId id="267" r:id="rId3"/>
    <p:sldId id="256" r:id="rId4"/>
    <p:sldId id="265" r:id="rId5"/>
    <p:sldId id="257" r:id="rId6"/>
    <p:sldId id="263" r:id="rId7"/>
    <p:sldId id="258" r:id="rId8"/>
    <p:sldId id="264" r:id="rId9"/>
    <p:sldId id="262" r:id="rId10"/>
    <p:sldId id="268" r:id="rId11"/>
    <p:sldId id="270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9D36F7-9CF3-4A3C-9D27-33CB129E7CB8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85C14D-D221-40F1-AEB8-9F87DD459C6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926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5C14D-D221-40F1-AEB8-9F87DD459C6D}" type="slidenum">
              <a:rPr lang="cs-CZ" smtClean="0"/>
              <a:pPr/>
              <a:t>5</a:t>
            </a:fld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5C14D-D221-40F1-AEB8-9F87DD459C6D}" type="slidenum">
              <a:rPr lang="cs-CZ" smtClean="0"/>
              <a:pPr/>
              <a:t>6</a:t>
            </a:fld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5C14D-D221-40F1-AEB8-9F87DD459C6D}" type="slidenum">
              <a:rPr lang="cs-CZ" smtClean="0"/>
              <a:pPr/>
              <a:t>9</a:t>
            </a:fld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85C14D-D221-40F1-AEB8-9F87DD459C6D}" type="slidenum">
              <a:rPr lang="cs-CZ" smtClean="0"/>
              <a:pPr/>
              <a:t>10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26.6.2013</a:t>
            </a:fld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3" Type="http://schemas.openxmlformats.org/officeDocument/2006/relationships/hyperlink" Target="http://de.wikipedia.org/wiki/Liste_der_Wintersportarten" TargetMode="External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18.wmf"/><Relationship Id="rId3" Type="http://schemas.openxmlformats.org/officeDocument/2006/relationships/hyperlink" Target="http://de.wikipedia.org/wiki/Liste_der_Wintersportarten" TargetMode="External"/><Relationship Id="rId7" Type="http://schemas.openxmlformats.org/officeDocument/2006/relationships/image" Target="../media/image12.wmf"/><Relationship Id="rId12" Type="http://schemas.openxmlformats.org/officeDocument/2006/relationships/image" Target="../media/image1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11" Type="http://schemas.openxmlformats.org/officeDocument/2006/relationships/image" Target="../media/image16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11" Type="http://schemas.openxmlformats.org/officeDocument/2006/relationships/image" Target="../media/image28.wmf"/><Relationship Id="rId5" Type="http://schemas.openxmlformats.org/officeDocument/2006/relationships/image" Target="../media/image22.wmf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11" Type="http://schemas.openxmlformats.org/officeDocument/2006/relationships/image" Target="../media/image28.wmf"/><Relationship Id="rId5" Type="http://schemas.openxmlformats.org/officeDocument/2006/relationships/image" Target="../media/image22.wmf"/><Relationship Id="rId10" Type="http://schemas.openxmlformats.org/officeDocument/2006/relationships/image" Target="../media/image27.wmf"/><Relationship Id="rId4" Type="http://schemas.openxmlformats.org/officeDocument/2006/relationships/image" Target="../media/image21.wmf"/><Relationship Id="rId9" Type="http://schemas.openxmlformats.org/officeDocument/2006/relationships/image" Target="../media/image26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12" Type="http://schemas.openxmlformats.org/officeDocument/2006/relationships/image" Target="../media/image3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wmf"/><Relationship Id="rId11" Type="http://schemas.openxmlformats.org/officeDocument/2006/relationships/image" Target="../media/image37.png"/><Relationship Id="rId5" Type="http://schemas.openxmlformats.org/officeDocument/2006/relationships/image" Target="../media/image31.wmf"/><Relationship Id="rId10" Type="http://schemas.openxmlformats.org/officeDocument/2006/relationships/image" Target="../media/image36.wmf"/><Relationship Id="rId4" Type="http://schemas.openxmlformats.org/officeDocument/2006/relationships/image" Target="../media/image30.wmf"/><Relationship Id="rId9" Type="http://schemas.openxmlformats.org/officeDocument/2006/relationships/image" Target="../media/image3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29.wmf"/><Relationship Id="rId7" Type="http://schemas.openxmlformats.org/officeDocument/2006/relationships/image" Target="../media/image33.wmf"/><Relationship Id="rId12" Type="http://schemas.openxmlformats.org/officeDocument/2006/relationships/image" Target="../media/image40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wmf"/><Relationship Id="rId11" Type="http://schemas.openxmlformats.org/officeDocument/2006/relationships/image" Target="../media/image39.wmf"/><Relationship Id="rId5" Type="http://schemas.openxmlformats.org/officeDocument/2006/relationships/image" Target="../media/image31.wmf"/><Relationship Id="rId10" Type="http://schemas.openxmlformats.org/officeDocument/2006/relationships/image" Target="../media/image36.wmf"/><Relationship Id="rId4" Type="http://schemas.openxmlformats.org/officeDocument/2006/relationships/image" Target="../media/image30.wmf"/><Relationship Id="rId9" Type="http://schemas.openxmlformats.org/officeDocument/2006/relationships/image" Target="../media/image35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de.wikipedia.org/wiki/Wintersportarten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de.wikipedia.org/wiki/Wintersportarten" TargetMode="External"/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227545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PhDr. Eva Fučilová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VY_32_INOVACE_09B_10_Sport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My a svět kolem nás (německý jazyk)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14.03.2013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Tento materiál byl vytvořen pro žáky prvních dvou ročníků šestiletého gymnázia, studující německý jazyk na úrovni A2 CEFR, a to jako část jedné vyučovací hodiny v rozsahu cca 25 minut. 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pro prezentaci a interaktivní procvičení slovní zásoby tematického celku Sport, zejména jednotlivých druhů sportů.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Cílem je po úvodní motivační konverzaci věnované zájmu žáků o sport následné rozšíření slovní zásobu v tomto tematickém celku o slova a slovní spojení zahrnující druhy sportů. Toto bude v dalších hodinách následně rozvíjeno a upevňováno. 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Metodické pokyny: Žáci postupují podle pokynů uvedených v prezentaci.  K práci využívají svůj sešit pro poznámky a zapsání nové slovní zásoby. Řešení úloh zapisují na tabuli elektronickým perem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správné řešení či srovnání obsahuje vždy následující snímek. </a:t>
            </a:r>
          </a:p>
          <a:p>
            <a:pPr algn="just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Pozn. </a:t>
            </a:r>
            <a:r>
              <a:rPr lang="cs-CZ" sz="2000" dirty="0" smtClean="0"/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 materiálem souvisí domácí úkol, k němuž je nutno využít odkaz na níže uvedené webové stránky.</a:t>
            </a:r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2819400"/>
            <a:ext cx="8226290" cy="3538558"/>
          </a:xfrm>
        </p:spPr>
        <p:txBody>
          <a:bodyPr>
            <a:normAutofit/>
          </a:bodyPr>
          <a:lstStyle/>
          <a:p>
            <a:pPr algn="l"/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Sportarten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3" name="Picture 9" descr="C:\Users\Doma\AppData\Local\Microsoft\Windows\Temporary Internet Files\Content.IE5\ZB1D629K\MC90029573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857496"/>
            <a:ext cx="2190939" cy="1818238"/>
          </a:xfrm>
          <a:prstGeom prst="rect">
            <a:avLst/>
          </a:prstGeom>
          <a:noFill/>
        </p:spPr>
      </p:pic>
      <p:pic>
        <p:nvPicPr>
          <p:cNvPr id="1036" name="Picture 12" descr="C:\Users\Doma\AppData\Local\Microsoft\Windows\Temporary Internet Files\Content.IE5\AB9UVGZV\MC90041499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626" y="4643446"/>
            <a:ext cx="2716203" cy="17073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Sport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Antworten Sie bitte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14350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Ist Sport Ihr Hobby? </a:t>
            </a:r>
          </a:p>
          <a:p>
            <a:pPr marL="514350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Was machen Sie gern?</a:t>
            </a:r>
          </a:p>
          <a:p>
            <a:pPr marL="514350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Was macht Ihnen Spaß im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Sport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unterricht i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n der Schule?</a:t>
            </a:r>
          </a:p>
          <a:p>
            <a:pPr marL="514350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Welche Sportarten mögen Sie?</a:t>
            </a:r>
          </a:p>
          <a:p>
            <a:pPr marL="514350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Warum ist Sport wichtig für uns?</a:t>
            </a:r>
          </a:p>
          <a:p>
            <a:pPr marL="514350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Mögen Sie Sportsendungen im</a:t>
            </a:r>
          </a:p>
          <a:p>
            <a:pPr marL="514350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	Fernsehen?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Welche Sportler aus Deutschland </a:t>
            </a:r>
          </a:p>
          <a:p>
            <a:pPr marL="514350" indent="-51435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kennen Sie?</a:t>
            </a:r>
          </a:p>
          <a:p>
            <a:pPr marL="514350" indent="-514350">
              <a:buFont typeface="+mj-lt"/>
              <a:buAutoNum type="arabicPeriod"/>
            </a:pP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 startAt="4"/>
            </a:pP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 startAt="4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C:\Users\Doma\AppData\Local\Microsoft\Windows\Temporary Internet Files\Content.IE5\FKSU9D38\MC90014994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928670"/>
            <a:ext cx="1180252" cy="1643074"/>
          </a:xfrm>
          <a:prstGeom prst="rect">
            <a:avLst/>
          </a:prstGeom>
          <a:noFill/>
        </p:spPr>
      </p:pic>
      <p:pic>
        <p:nvPicPr>
          <p:cNvPr id="4101" name="Picture 5" descr="C:\Users\Doma\AppData\Local\Microsoft\Windows\Temporary Internet Files\Content.IE5\AB9UVGZV\MC90014992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2714620"/>
            <a:ext cx="1214446" cy="1857388"/>
          </a:xfrm>
          <a:prstGeom prst="rect">
            <a:avLst/>
          </a:prstGeom>
          <a:noFill/>
        </p:spPr>
      </p:pic>
      <p:pic>
        <p:nvPicPr>
          <p:cNvPr id="4102" name="Picture 6" descr="C:\Users\Doma\AppData\Local\Microsoft\Windows\Temporary Internet Files\Content.IE5\4YCRGOOP\MC90019801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4643446"/>
            <a:ext cx="1214446" cy="1879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</a:rPr>
              <a:t>Sport</a:t>
            </a:r>
            <a:r>
              <a:rPr lang="de-DE" dirty="0" smtClean="0">
                <a:latin typeface="Times New Roman" pitchFamily="18" charset="0"/>
              </a:rPr>
              <a:t> im Winter</a:t>
            </a:r>
            <a:r>
              <a:rPr lang="cs-CZ" dirty="0" smtClean="0">
                <a:latin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</a:rPr>
            </a:br>
            <a:r>
              <a:rPr lang="de-DE" sz="3100" dirty="0" smtClean="0">
                <a:latin typeface="Times New Roman" pitchFamily="18" charset="0"/>
              </a:rPr>
              <a:t>Übung 1:</a:t>
            </a:r>
            <a:r>
              <a:rPr lang="cs-CZ" sz="3100" dirty="0" smtClean="0">
                <a:latin typeface="Times New Roman" pitchFamily="18" charset="0"/>
              </a:rPr>
              <a:t> </a:t>
            </a:r>
            <a:r>
              <a:rPr lang="de-DE" sz="3100" dirty="0" smtClean="0">
                <a:latin typeface="Times New Roman" pitchFamily="18" charset="0"/>
              </a:rPr>
              <a:t>Ergänzen Sie die passenden Winters</a:t>
            </a:r>
            <a:r>
              <a:rPr lang="cs-CZ" sz="3100" dirty="0" smtClean="0">
                <a:latin typeface="Times New Roman" pitchFamily="18" charset="0"/>
              </a:rPr>
              <a:t>portarten</a:t>
            </a:r>
            <a:endParaRPr lang="cs-CZ" sz="3100" dirty="0">
              <a:latin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458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dirty="0" smtClean="0"/>
                        <a:t>Biathlon - Bobsport – Curling - Eishockey - Eiskunstlauf – Eisschnelllauf - Skilanglauf - Skispringen – Snowboarden – Slalom/Abfahrt </a:t>
                      </a:r>
                      <a:endParaRPr lang="cs-CZ" sz="1800" dirty="0" smtClean="0"/>
                    </a:p>
                    <a:p>
                      <a:pPr algn="ctr"/>
                      <a:r>
                        <a:rPr lang="de-DE" sz="1800" dirty="0" smtClean="0"/>
                        <a:t>Weitere Wintersportarten siehe </a:t>
                      </a:r>
                      <a:r>
                        <a:rPr lang="de-DE" sz="1800" dirty="0" smtClean="0">
                          <a:hlinkClick r:id="rId3"/>
                        </a:rPr>
                        <a:t>http://de.wikipedia.org/wiki/Liste_der_Wintersportarten</a:t>
                      </a:r>
                      <a:r>
                        <a:rPr lang="de-DE" sz="1800" dirty="0" smtClean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 descr="C:\Users\Doma\AppData\Local\Microsoft\Windows\Temporary Internet Files\Content.IE5\FKSU9D38\MC90044652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0534" y="1846045"/>
            <a:ext cx="1614210" cy="1011451"/>
          </a:xfrm>
          <a:prstGeom prst="rect">
            <a:avLst/>
          </a:prstGeom>
          <a:noFill/>
        </p:spPr>
      </p:pic>
      <p:pic>
        <p:nvPicPr>
          <p:cNvPr id="1030" name="Picture 6" descr="C:\Users\Doma\AppData\Local\Microsoft\Windows\Temporary Internet Files\Content.IE5\AB9UVGZV\MC90044649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1714488"/>
            <a:ext cx="857256" cy="1318391"/>
          </a:xfrm>
          <a:prstGeom prst="rect">
            <a:avLst/>
          </a:prstGeom>
          <a:noFill/>
        </p:spPr>
      </p:pic>
      <p:pic>
        <p:nvPicPr>
          <p:cNvPr id="1031" name="Picture 7" descr="C:\Users\Doma\AppData\Local\Microsoft\Windows\Temporary Internet Files\Content.IE5\FKSU9D38\MC90044649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3571876"/>
            <a:ext cx="857256" cy="1335249"/>
          </a:xfrm>
          <a:prstGeom prst="rect">
            <a:avLst/>
          </a:prstGeom>
          <a:noFill/>
        </p:spPr>
      </p:pic>
      <p:pic>
        <p:nvPicPr>
          <p:cNvPr id="1032" name="Picture 8" descr="C:\Users\Doma\AppData\Local\Microsoft\Windows\Temporary Internet Files\Content.IE5\4YCRGOOP\MC900446508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64885" y="1928802"/>
            <a:ext cx="1552313" cy="1000132"/>
          </a:xfrm>
          <a:prstGeom prst="rect">
            <a:avLst/>
          </a:prstGeom>
          <a:noFill/>
        </p:spPr>
      </p:pic>
      <p:pic>
        <p:nvPicPr>
          <p:cNvPr id="1034" name="Picture 10" descr="C:\Users\Doma\AppData\Local\Microsoft\Windows\Temporary Internet Files\Content.IE5\AB9UVGZV\MC900446504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48" y="1704626"/>
            <a:ext cx="1214446" cy="1298270"/>
          </a:xfrm>
          <a:prstGeom prst="rect">
            <a:avLst/>
          </a:prstGeom>
          <a:noFill/>
        </p:spPr>
      </p:pic>
      <p:pic>
        <p:nvPicPr>
          <p:cNvPr id="1035" name="Picture 11" descr="C:\Users\Doma\AppData\Local\Microsoft\Windows\Temporary Internet Files\Content.IE5\FKSU9D38\MC900446544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0034" y="3786190"/>
            <a:ext cx="1573545" cy="820027"/>
          </a:xfrm>
          <a:prstGeom prst="rect">
            <a:avLst/>
          </a:prstGeom>
          <a:noFill/>
        </p:spPr>
      </p:pic>
      <p:pic>
        <p:nvPicPr>
          <p:cNvPr id="1038" name="Picture 14" descr="C:\Users\Doma\AppData\Local\Microsoft\Windows\Temporary Internet Files\Content.IE5\AB9UVGZV\MC90044654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786182" y="1928802"/>
            <a:ext cx="1534939" cy="948814"/>
          </a:xfrm>
          <a:prstGeom prst="rect">
            <a:avLst/>
          </a:prstGeom>
          <a:noFill/>
        </p:spPr>
      </p:pic>
      <p:pic>
        <p:nvPicPr>
          <p:cNvPr id="1039" name="Picture 15" descr="C:\Users\Doma\AppData\Local\Microsoft\Windows\Temporary Internet Files\Content.IE5\FKSU9D38\MC900446552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00694" y="3500438"/>
            <a:ext cx="1454054" cy="1399015"/>
          </a:xfrm>
          <a:prstGeom prst="rect">
            <a:avLst/>
          </a:prstGeom>
          <a:noFill/>
        </p:spPr>
      </p:pic>
      <p:pic>
        <p:nvPicPr>
          <p:cNvPr id="1040" name="Picture 16" descr="C:\Users\Doma\AppData\Local\Microsoft\Windows\Temporary Internet Files\Content.IE5\4YCRGOOP\MC900324522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43108" y="3714752"/>
            <a:ext cx="1564800" cy="1026189"/>
          </a:xfrm>
          <a:prstGeom prst="rect">
            <a:avLst/>
          </a:prstGeom>
          <a:noFill/>
        </p:spPr>
      </p:pic>
      <p:pic>
        <p:nvPicPr>
          <p:cNvPr id="1041" name="Picture 17" descr="C:\Users\Doma\AppData\Local\Microsoft\Windows\Temporary Internet Files\Content.IE5\AB9UVGZV\MC900446512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44" y="3571876"/>
            <a:ext cx="1000356" cy="1239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</a:rPr>
              <a:t>Sport</a:t>
            </a:r>
            <a:r>
              <a:rPr lang="de-DE" dirty="0" smtClean="0">
                <a:latin typeface="Times New Roman" pitchFamily="18" charset="0"/>
              </a:rPr>
              <a:t> im Winter</a:t>
            </a:r>
            <a:r>
              <a:rPr lang="cs-CZ" dirty="0" smtClean="0">
                <a:latin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</a:rPr>
            </a:br>
            <a:r>
              <a:rPr lang="de-DE" sz="3100" dirty="0" smtClean="0">
                <a:latin typeface="Times New Roman" pitchFamily="18" charset="0"/>
              </a:rPr>
              <a:t>Kontrolle 1</a:t>
            </a:r>
            <a:endParaRPr lang="cs-CZ" sz="3100" dirty="0">
              <a:latin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9396297"/>
              </p:ext>
            </p:extLst>
          </p:nvPr>
        </p:nvGraphicFramePr>
        <p:xfrm>
          <a:off x="285720" y="1646238"/>
          <a:ext cx="8401080" cy="4902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216"/>
                <a:gridCol w="1680216"/>
                <a:gridCol w="1680216"/>
                <a:gridCol w="1680216"/>
                <a:gridCol w="1680216"/>
              </a:tblGrid>
              <a:tr h="1590704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03199">
                <a:tc>
                  <a:txBody>
                    <a:bodyPr/>
                    <a:lstStyle/>
                    <a:p>
                      <a:r>
                        <a:rPr lang="de-DE" dirty="0" smtClean="0"/>
                        <a:t>Eiskuns</a:t>
                      </a:r>
                      <a:r>
                        <a:rPr lang="cs-CZ" dirty="0" smtClean="0"/>
                        <a:t>t</a:t>
                      </a:r>
                      <a:r>
                        <a:rPr lang="de-DE" dirty="0" smtClean="0"/>
                        <a:t>lauf, 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Eishockey,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Skispringen, s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500" dirty="0" smtClean="0"/>
                        <a:t>Snowboarden, s </a:t>
                      </a:r>
                      <a:endParaRPr lang="cs-CZ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Skilanglauf, r</a:t>
                      </a:r>
                      <a:endParaRPr lang="cs-CZ" dirty="0"/>
                    </a:p>
                  </a:txBody>
                  <a:tcPr/>
                </a:tc>
              </a:tr>
              <a:tr h="1590704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403199">
                <a:tc>
                  <a:txBody>
                    <a:bodyPr/>
                    <a:lstStyle/>
                    <a:p>
                      <a:r>
                        <a:rPr lang="de-DE" sz="1300" dirty="0" smtClean="0"/>
                        <a:t>Slalom, r/Abfahrt, e</a:t>
                      </a:r>
                      <a:endParaRPr lang="cs-CZ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Bobsport, 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Biathlon,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Eisschnelllauf, 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Curling, s</a:t>
                      </a:r>
                      <a:endParaRPr lang="cs-CZ" dirty="0"/>
                    </a:p>
                  </a:txBody>
                  <a:tcPr/>
                </a:tc>
              </a:tr>
              <a:tr h="795352">
                <a:tc gridSpan="5">
                  <a:txBody>
                    <a:bodyPr/>
                    <a:lstStyle/>
                    <a:p>
                      <a:pPr algn="ctr"/>
                      <a:r>
                        <a:rPr lang="de-DE" sz="1800" dirty="0" smtClean="0"/>
                        <a:t>Weitere Wintersportarten siehe </a:t>
                      </a:r>
                      <a:r>
                        <a:rPr lang="de-DE" sz="1800" dirty="0" smtClean="0">
                          <a:hlinkClick r:id="rId3"/>
                        </a:rPr>
                        <a:t>http://de.wikipedia.org/wiki/Liste_der_Wintersportarten</a:t>
                      </a:r>
                      <a:r>
                        <a:rPr lang="de-DE" sz="1800" dirty="0" smtClean="0"/>
                        <a:t> </a:t>
                      </a:r>
                    </a:p>
                    <a:p>
                      <a:pPr algn="ctr"/>
                      <a:r>
                        <a:rPr lang="de-DE" sz="1800" b="1" dirty="0" smtClean="0">
                          <a:solidFill>
                            <a:srgbClr val="FF0000"/>
                          </a:solidFill>
                        </a:rPr>
                        <a:t>Hausaufgabe</a:t>
                      </a:r>
                      <a:r>
                        <a:rPr lang="de-DE" sz="1800" dirty="0" smtClean="0"/>
                        <a:t>:</a:t>
                      </a:r>
                      <a:r>
                        <a:rPr lang="de-DE" sz="1800" baseline="0" dirty="0" smtClean="0"/>
                        <a:t> Sehen Sie sich diese Seite im Internet an und </a:t>
                      </a:r>
                      <a:r>
                        <a:rPr lang="cs-CZ" sz="1800" baseline="0" dirty="0" smtClean="0"/>
                        <a:t>stell</a:t>
                      </a:r>
                      <a:r>
                        <a:rPr lang="de-DE" sz="1800" baseline="0" dirty="0" smtClean="0"/>
                        <a:t>en Sie</a:t>
                      </a:r>
                      <a:r>
                        <a:rPr lang="cs-CZ" sz="1800" baseline="0" dirty="0" smtClean="0"/>
                        <a:t> fest</a:t>
                      </a:r>
                      <a:r>
                        <a:rPr lang="de-DE" sz="1800" baseline="0" dirty="0" smtClean="0"/>
                        <a:t>, </a:t>
                      </a:r>
                    </a:p>
                    <a:p>
                      <a:pPr algn="ctr"/>
                      <a:r>
                        <a:rPr lang="de-DE" sz="1800" baseline="0" dirty="0" smtClean="0"/>
                        <a:t>welche Wintersportarten im Wasser es gibt.</a:t>
                      </a:r>
                      <a:endParaRPr lang="de-DE" sz="18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9" name="Picture 5" descr="C:\Users\Doma\AppData\Local\Microsoft\Windows\Temporary Internet Files\Content.IE5\FKSU9D38\MC90044652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0534" y="1846045"/>
            <a:ext cx="1614210" cy="1011451"/>
          </a:xfrm>
          <a:prstGeom prst="rect">
            <a:avLst/>
          </a:prstGeom>
          <a:noFill/>
        </p:spPr>
      </p:pic>
      <p:pic>
        <p:nvPicPr>
          <p:cNvPr id="1030" name="Picture 6" descr="C:\Users\Doma\AppData\Local\Microsoft\Windows\Temporary Internet Files\Content.IE5\AB9UVGZV\MC90044649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1714488"/>
            <a:ext cx="857256" cy="1318391"/>
          </a:xfrm>
          <a:prstGeom prst="rect">
            <a:avLst/>
          </a:prstGeom>
          <a:noFill/>
        </p:spPr>
      </p:pic>
      <p:pic>
        <p:nvPicPr>
          <p:cNvPr id="1031" name="Picture 7" descr="C:\Users\Doma\AppData\Local\Microsoft\Windows\Temporary Internet Files\Content.IE5\FKSU9D38\MC90044649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3372" y="3786190"/>
            <a:ext cx="857256" cy="1335249"/>
          </a:xfrm>
          <a:prstGeom prst="rect">
            <a:avLst/>
          </a:prstGeom>
          <a:noFill/>
        </p:spPr>
      </p:pic>
      <p:pic>
        <p:nvPicPr>
          <p:cNvPr id="1032" name="Picture 8" descr="C:\Users\Doma\AppData\Local\Microsoft\Windows\Temporary Internet Files\Content.IE5\4YCRGOOP\MC900446508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64885" y="1928802"/>
            <a:ext cx="1552313" cy="1000132"/>
          </a:xfrm>
          <a:prstGeom prst="rect">
            <a:avLst/>
          </a:prstGeom>
          <a:noFill/>
        </p:spPr>
      </p:pic>
      <p:pic>
        <p:nvPicPr>
          <p:cNvPr id="1034" name="Picture 10" descr="C:\Users\Doma\AppData\Local\Microsoft\Windows\Temporary Internet Files\Content.IE5\AB9UVGZV\MC900446504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48" y="1704626"/>
            <a:ext cx="1214446" cy="1298270"/>
          </a:xfrm>
          <a:prstGeom prst="rect">
            <a:avLst/>
          </a:prstGeom>
          <a:noFill/>
        </p:spPr>
      </p:pic>
      <p:pic>
        <p:nvPicPr>
          <p:cNvPr id="1035" name="Picture 11" descr="C:\Users\Doma\AppData\Local\Microsoft\Windows\Temporary Internet Files\Content.IE5\FKSU9D38\MC900446544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58" y="4000504"/>
            <a:ext cx="1573545" cy="820027"/>
          </a:xfrm>
          <a:prstGeom prst="rect">
            <a:avLst/>
          </a:prstGeom>
          <a:noFill/>
        </p:spPr>
      </p:pic>
      <p:pic>
        <p:nvPicPr>
          <p:cNvPr id="1038" name="Picture 14" descr="C:\Users\Doma\AppData\Local\Microsoft\Windows\Temporary Internet Files\Content.IE5\AB9UVGZV\MC900446540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786182" y="1928802"/>
            <a:ext cx="1534939" cy="948814"/>
          </a:xfrm>
          <a:prstGeom prst="rect">
            <a:avLst/>
          </a:prstGeom>
          <a:noFill/>
        </p:spPr>
      </p:pic>
      <p:pic>
        <p:nvPicPr>
          <p:cNvPr id="1039" name="Picture 15" descr="C:\Users\Doma\AppData\Local\Microsoft\Windows\Temporary Internet Files\Content.IE5\FKSU9D38\MC900446552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500694" y="3714752"/>
            <a:ext cx="1454054" cy="1399015"/>
          </a:xfrm>
          <a:prstGeom prst="rect">
            <a:avLst/>
          </a:prstGeom>
          <a:noFill/>
        </p:spPr>
      </p:pic>
      <p:pic>
        <p:nvPicPr>
          <p:cNvPr id="1040" name="Picture 16" descr="C:\Users\Doma\AppData\Local\Microsoft\Windows\Temporary Internet Files\Content.IE5\4YCRGOOP\MC900324522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000232" y="3929066"/>
            <a:ext cx="1564800" cy="1026189"/>
          </a:xfrm>
          <a:prstGeom prst="rect">
            <a:avLst/>
          </a:prstGeom>
          <a:noFill/>
        </p:spPr>
      </p:pic>
      <p:pic>
        <p:nvPicPr>
          <p:cNvPr id="1041" name="Picture 17" descr="C:\Users\Doma\AppData\Local\Microsoft\Windows\Temporary Internet Files\Content.IE5\AB9UVGZV\MC900446512[1].wm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358082" y="3786190"/>
            <a:ext cx="1000356" cy="1239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</a:rPr>
              <a:t>Sport im Sommer</a:t>
            </a:r>
            <a:br>
              <a:rPr lang="cs-CZ" dirty="0" smtClean="0">
                <a:latin typeface="Times New Roman" pitchFamily="18" charset="0"/>
              </a:rPr>
            </a:br>
            <a:r>
              <a:rPr lang="de-DE" sz="2800" dirty="0" smtClean="0">
                <a:latin typeface="Times New Roman" pitchFamily="18" charset="0"/>
              </a:rPr>
              <a:t>Übung 2: </a:t>
            </a:r>
            <a:r>
              <a:rPr lang="de-DE" sz="3100" dirty="0" smtClean="0">
                <a:latin typeface="Times New Roman" pitchFamily="18" charset="0"/>
              </a:rPr>
              <a:t>Ergänzen Sie die passenden Sommerspo</a:t>
            </a:r>
            <a:r>
              <a:rPr lang="cs-CZ" sz="3100" dirty="0" smtClean="0">
                <a:latin typeface="Times New Roman" pitchFamily="18" charset="0"/>
              </a:rPr>
              <a:t>r</a:t>
            </a:r>
            <a:r>
              <a:rPr lang="de-DE" sz="3100" dirty="0" smtClean="0">
                <a:latin typeface="Times New Roman" pitchFamily="18" charset="0"/>
              </a:rPr>
              <a:t>tarten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457200" y="1646238"/>
          <a:ext cx="8229600" cy="4497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829646">
                <a:tc gridSpan="5"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Basketba</a:t>
                      </a:r>
                      <a:r>
                        <a:rPr lang="de-DE" sz="2000" dirty="0" smtClean="0"/>
                        <a:t>ll/Handball</a:t>
                      </a:r>
                      <a:r>
                        <a:rPr lang="de-DE" sz="2000" baseline="0" dirty="0" smtClean="0"/>
                        <a:t> –  Fechten – Fußball – Leichtathletik – </a:t>
                      </a:r>
                    </a:p>
                    <a:p>
                      <a:pPr algn="ctr"/>
                      <a:r>
                        <a:rPr lang="de-DE" sz="2000" baseline="0" dirty="0" smtClean="0"/>
                        <a:t>Radsport - Rudern – Schießen - Schwimmen – Tennis - Volleyball </a:t>
                      </a:r>
                      <a:endParaRPr lang="de-DE" sz="20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Picture 20" descr="C:\Users\Doma\AppData\Local\Microsoft\Windows\Temporary Internet Files\Content.IE5\4YCRGOOP\MC90034686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500437"/>
            <a:ext cx="1285884" cy="1400185"/>
          </a:xfrm>
          <a:prstGeom prst="rect">
            <a:avLst/>
          </a:prstGeom>
          <a:noFill/>
        </p:spPr>
      </p:pic>
      <p:pic>
        <p:nvPicPr>
          <p:cNvPr id="3077" name="Picture 5" descr="C:\Users\Doma\AppData\Local\Microsoft\Windows\Temporary Internet Files\Content.IE5\ZB1D629K\MC90033266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714488"/>
            <a:ext cx="1500198" cy="1225503"/>
          </a:xfrm>
          <a:prstGeom prst="rect">
            <a:avLst/>
          </a:prstGeom>
          <a:noFill/>
        </p:spPr>
      </p:pic>
      <p:pic>
        <p:nvPicPr>
          <p:cNvPr id="3079" name="Picture 7" descr="C:\Users\Doma\AppData\Local\Microsoft\Windows\Temporary Internet Files\Content.IE5\4YCRGOOP\MC90029864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3571876"/>
            <a:ext cx="1326960" cy="1335713"/>
          </a:xfrm>
          <a:prstGeom prst="rect">
            <a:avLst/>
          </a:prstGeom>
          <a:noFill/>
        </p:spPr>
      </p:pic>
      <p:pic>
        <p:nvPicPr>
          <p:cNvPr id="22" name="Picture 21" descr="C:\Users\Doma\AppData\Local\Microsoft\Windows\Temporary Internet Files\Content.IE5\ZB1D629K\MC90031871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1714488"/>
            <a:ext cx="896132" cy="1339828"/>
          </a:xfrm>
          <a:prstGeom prst="rect">
            <a:avLst/>
          </a:prstGeom>
          <a:noFill/>
        </p:spPr>
      </p:pic>
      <p:pic>
        <p:nvPicPr>
          <p:cNvPr id="3082" name="Picture 10" descr="C:\Users\Doma\AppData\Local\Microsoft\Windows\Temporary Internet Files\Content.IE5\4YCRGOOP\MC90043601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3500438"/>
            <a:ext cx="1441206" cy="1428760"/>
          </a:xfrm>
          <a:prstGeom prst="rect">
            <a:avLst/>
          </a:prstGeom>
          <a:noFill/>
        </p:spPr>
      </p:pic>
      <p:pic>
        <p:nvPicPr>
          <p:cNvPr id="3083" name="Picture 11" descr="C:\Users\Doma\AppData\Local\Microsoft\Windows\Temporary Internet Files\Content.IE5\AB9UVGZV\MC90033287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85984" y="1714489"/>
            <a:ext cx="1285884" cy="1376938"/>
          </a:xfrm>
          <a:prstGeom prst="rect">
            <a:avLst/>
          </a:prstGeom>
          <a:noFill/>
        </p:spPr>
      </p:pic>
      <p:pic>
        <p:nvPicPr>
          <p:cNvPr id="3084" name="Picture 12" descr="C:\Users\Doma\AppData\Local\Microsoft\Windows\Temporary Internet Files\Content.IE5\FKSU9D38\MC900054007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7224" y="3571876"/>
            <a:ext cx="960640" cy="1357322"/>
          </a:xfrm>
          <a:prstGeom prst="rect">
            <a:avLst/>
          </a:prstGeom>
          <a:noFill/>
        </p:spPr>
      </p:pic>
      <p:pic>
        <p:nvPicPr>
          <p:cNvPr id="3089" name="Picture 17" descr="C:\Users\Doma\AppData\Local\Microsoft\Windows\Temporary Internet Files\Content.IE5\ZB1D629K\MC90029538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9256" y="1785926"/>
            <a:ext cx="1611169" cy="1143008"/>
          </a:xfrm>
          <a:prstGeom prst="rect">
            <a:avLst/>
          </a:prstGeom>
          <a:noFill/>
        </p:spPr>
      </p:pic>
      <p:pic>
        <p:nvPicPr>
          <p:cNvPr id="3091" name="Picture 19" descr="C:\Users\Doma\AppData\Local\Microsoft\Windows\Temporary Internet Files\Content.IE5\AB9UVGZV\MC900332632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68" y="1714488"/>
            <a:ext cx="1339801" cy="1338456"/>
          </a:xfrm>
          <a:prstGeom prst="rect">
            <a:avLst/>
          </a:prstGeom>
          <a:noFill/>
        </p:spPr>
      </p:pic>
      <p:pic>
        <p:nvPicPr>
          <p:cNvPr id="3092" name="Picture 20" descr="C:\Users\Doma\AppData\Local\Microsoft\Windows\Temporary Internet Files\Content.IE5\ZB1D629K\MC900298667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857620" y="3643314"/>
            <a:ext cx="1485704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</a:rPr>
              <a:t>Sport im Sommer</a:t>
            </a:r>
            <a:br>
              <a:rPr lang="cs-CZ" dirty="0" smtClean="0">
                <a:latin typeface="Times New Roman" pitchFamily="18" charset="0"/>
              </a:rPr>
            </a:br>
            <a:r>
              <a:rPr lang="de-DE" sz="2000" dirty="0" smtClean="0">
                <a:latin typeface="Times New Roman" pitchFamily="18" charset="0"/>
              </a:rPr>
              <a:t>Kontrolle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7211188"/>
              </p:ext>
            </p:extLst>
          </p:nvPr>
        </p:nvGraphicFramePr>
        <p:xfrm>
          <a:off x="457200" y="1646238"/>
          <a:ext cx="8229600" cy="44974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1549346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3283">
                <a:tc>
                  <a:txBody>
                    <a:bodyPr/>
                    <a:lstStyle/>
                    <a:p>
                      <a:pPr algn="ctr"/>
                      <a:r>
                        <a:rPr lang="cs-CZ" sz="1600" dirty="0" smtClean="0"/>
                        <a:t>Basketba</a:t>
                      </a:r>
                      <a:r>
                        <a:rPr lang="de-DE" sz="1600" dirty="0" smtClean="0"/>
                        <a:t>ll/</a:t>
                      </a:r>
                    </a:p>
                    <a:p>
                      <a:pPr algn="ctr"/>
                      <a:r>
                        <a:rPr lang="de-DE" sz="1600" dirty="0" smtClean="0"/>
                        <a:t>Handball</a:t>
                      </a:r>
                      <a:r>
                        <a:rPr lang="de-DE" sz="1600" baseline="0" dirty="0" smtClean="0"/>
                        <a:t>, 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Tennis, 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Rudern,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700" dirty="0" smtClean="0"/>
                        <a:t>Schwimmen, s</a:t>
                      </a:r>
                      <a:endParaRPr lang="cs-CZ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Fechten, s</a:t>
                      </a:r>
                      <a:endParaRPr lang="cs-CZ" dirty="0"/>
                    </a:p>
                  </a:txBody>
                  <a:tcPr/>
                </a:tc>
              </a:tr>
              <a:tr h="1549346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92716"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Fußball, 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Radsport, 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Schießen, 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500" dirty="0" smtClean="0"/>
                        <a:t>Leichtathletik, e</a:t>
                      </a:r>
                      <a:endParaRPr lang="cs-CZ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500" dirty="0" smtClean="0"/>
                        <a:t>Volleyball, r</a:t>
                      </a:r>
                      <a:endParaRPr lang="cs-CZ" sz="1500" dirty="0"/>
                    </a:p>
                  </a:txBody>
                  <a:tcPr/>
                </a:tc>
              </a:tr>
              <a:tr h="392716">
                <a:tc gridSpan="5">
                  <a:txBody>
                    <a:bodyPr/>
                    <a:lstStyle/>
                    <a:p>
                      <a:pPr algn="ctr"/>
                      <a:endParaRPr lang="de-DE" sz="14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" name="Picture 20" descr="C:\Users\Doma\AppData\Local\Microsoft\Windows\Temporary Internet Files\Content.IE5\4YCRGOOP\MC90034686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857628"/>
            <a:ext cx="1285884" cy="1400185"/>
          </a:xfrm>
          <a:prstGeom prst="rect">
            <a:avLst/>
          </a:prstGeom>
          <a:noFill/>
        </p:spPr>
      </p:pic>
      <p:pic>
        <p:nvPicPr>
          <p:cNvPr id="3077" name="Picture 5" descr="C:\Users\Doma\AppData\Local\Microsoft\Windows\Temporary Internet Files\Content.IE5\ZB1D629K\MC90033266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1714488"/>
            <a:ext cx="1500198" cy="1225503"/>
          </a:xfrm>
          <a:prstGeom prst="rect">
            <a:avLst/>
          </a:prstGeom>
          <a:noFill/>
        </p:spPr>
      </p:pic>
      <p:pic>
        <p:nvPicPr>
          <p:cNvPr id="3079" name="Picture 7" descr="C:\Users\Doma\AppData\Local\Microsoft\Windows\Temporary Internet Files\Content.IE5\4YCRGOOP\MC90029864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3929066"/>
            <a:ext cx="1326960" cy="1335713"/>
          </a:xfrm>
          <a:prstGeom prst="rect">
            <a:avLst/>
          </a:prstGeom>
          <a:noFill/>
        </p:spPr>
      </p:pic>
      <p:pic>
        <p:nvPicPr>
          <p:cNvPr id="22" name="Picture 21" descr="C:\Users\Doma\AppData\Local\Microsoft\Windows\Temporary Internet Files\Content.IE5\ZB1D629K\MC90031871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1714488"/>
            <a:ext cx="896132" cy="1339828"/>
          </a:xfrm>
          <a:prstGeom prst="rect">
            <a:avLst/>
          </a:prstGeom>
          <a:noFill/>
        </p:spPr>
      </p:pic>
      <p:pic>
        <p:nvPicPr>
          <p:cNvPr id="3082" name="Picture 10" descr="C:\Users\Doma\AppData\Local\Microsoft\Windows\Temporary Internet Files\Content.IE5\4YCRGOOP\MC900436017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3857628"/>
            <a:ext cx="1441206" cy="1428760"/>
          </a:xfrm>
          <a:prstGeom prst="rect">
            <a:avLst/>
          </a:prstGeom>
          <a:noFill/>
        </p:spPr>
      </p:pic>
      <p:pic>
        <p:nvPicPr>
          <p:cNvPr id="3083" name="Picture 11" descr="C:\Users\Doma\AppData\Local\Microsoft\Windows\Temporary Internet Files\Content.IE5\AB9UVGZV\MC90033287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85984" y="1714489"/>
            <a:ext cx="1285884" cy="1376938"/>
          </a:xfrm>
          <a:prstGeom prst="rect">
            <a:avLst/>
          </a:prstGeom>
          <a:noFill/>
        </p:spPr>
      </p:pic>
      <p:pic>
        <p:nvPicPr>
          <p:cNvPr id="3084" name="Picture 12" descr="C:\Users\Doma\AppData\Local\Microsoft\Windows\Temporary Internet Files\Content.IE5\FKSU9D38\MC900054007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57224" y="3929066"/>
            <a:ext cx="960640" cy="1357322"/>
          </a:xfrm>
          <a:prstGeom prst="rect">
            <a:avLst/>
          </a:prstGeom>
          <a:noFill/>
        </p:spPr>
      </p:pic>
      <p:pic>
        <p:nvPicPr>
          <p:cNvPr id="3089" name="Picture 17" descr="C:\Users\Doma\AppData\Local\Microsoft\Windows\Temporary Internet Files\Content.IE5\ZB1D629K\MC900295388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9256" y="1785926"/>
            <a:ext cx="1611169" cy="1143008"/>
          </a:xfrm>
          <a:prstGeom prst="rect">
            <a:avLst/>
          </a:prstGeom>
          <a:noFill/>
        </p:spPr>
      </p:pic>
      <p:pic>
        <p:nvPicPr>
          <p:cNvPr id="3091" name="Picture 19" descr="C:\Users\Doma\AppData\Local\Microsoft\Windows\Temporary Internet Files\Content.IE5\AB9UVGZV\MC900332632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68" y="1714488"/>
            <a:ext cx="1339801" cy="1338456"/>
          </a:xfrm>
          <a:prstGeom prst="rect">
            <a:avLst/>
          </a:prstGeom>
          <a:noFill/>
        </p:spPr>
      </p:pic>
      <p:pic>
        <p:nvPicPr>
          <p:cNvPr id="3092" name="Picture 20" descr="C:\Users\Doma\AppData\Local\Microsoft\Windows\Temporary Internet Files\Content.IE5\ZB1D629K\MC900298667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857620" y="4000504"/>
            <a:ext cx="1485704" cy="1285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Times New Roman" pitchFamily="18" charset="0"/>
              </a:rPr>
              <a:t>Sport</a:t>
            </a:r>
            <a:r>
              <a:rPr lang="de-DE" dirty="0" smtClean="0">
                <a:latin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</a:rPr>
            </a:br>
            <a:r>
              <a:rPr lang="de-DE" sz="2200" dirty="0" smtClean="0">
                <a:latin typeface="Times New Roman" pitchFamily="18" charset="0"/>
              </a:rPr>
              <a:t>Übung 3: Ergänzen Sie, zu welchen S</a:t>
            </a:r>
            <a:r>
              <a:rPr lang="cs-CZ" sz="2200" dirty="0" smtClean="0">
                <a:latin typeface="Times New Roman" pitchFamily="18" charset="0"/>
              </a:rPr>
              <a:t>portarten</a:t>
            </a:r>
            <a:r>
              <a:rPr lang="de-DE" sz="2200" dirty="0" smtClean="0">
                <a:latin typeface="Times New Roman" pitchFamily="18" charset="0"/>
              </a:rPr>
              <a:t> diese Sachen passen. Eine haben wir uns nicht genannt, die macht man in der Sporthalle (siehe unten). </a:t>
            </a:r>
            <a:endParaRPr lang="cs-CZ" sz="2200" dirty="0">
              <a:latin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46238"/>
          <a:ext cx="8229600" cy="403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de-DE" sz="1400" dirty="0" smtClean="0"/>
                        <a:t>Gymnastik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3" name="Picture 5" descr="C:\Users\Doma\AppData\Local\Microsoft\Windows\Temporary Internet Files\Content.IE5\ZB1D629K\MC90025015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714488"/>
            <a:ext cx="1431849" cy="1357322"/>
          </a:xfrm>
          <a:prstGeom prst="rect">
            <a:avLst/>
          </a:prstGeom>
          <a:noFill/>
        </p:spPr>
      </p:pic>
      <p:pic>
        <p:nvPicPr>
          <p:cNvPr id="2054" name="Picture 6" descr="C:\Users\Doma\AppData\Local\Microsoft\Windows\Temporary Internet Files\Content.IE5\4YCRGOOP\MC90025015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857364"/>
            <a:ext cx="1545071" cy="1143008"/>
          </a:xfrm>
          <a:prstGeom prst="rect">
            <a:avLst/>
          </a:prstGeom>
          <a:noFill/>
        </p:spPr>
      </p:pic>
      <p:pic>
        <p:nvPicPr>
          <p:cNvPr id="2055" name="Picture 7" descr="C:\Users\Doma\AppData\Local\Microsoft\Windows\Temporary Internet Files\Content.IE5\ZB1D629K\MC90025016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643314"/>
            <a:ext cx="1535650" cy="1185656"/>
          </a:xfrm>
          <a:prstGeom prst="rect">
            <a:avLst/>
          </a:prstGeom>
          <a:noFill/>
        </p:spPr>
      </p:pic>
      <p:pic>
        <p:nvPicPr>
          <p:cNvPr id="2056" name="Picture 8" descr="C:\Users\Doma\AppData\Local\Microsoft\Windows\Temporary Internet Files\Content.IE5\4YCRGOOP\MC90025016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1714488"/>
            <a:ext cx="1214446" cy="1325076"/>
          </a:xfrm>
          <a:prstGeom prst="rect">
            <a:avLst/>
          </a:prstGeom>
          <a:noFill/>
        </p:spPr>
      </p:pic>
      <p:pic>
        <p:nvPicPr>
          <p:cNvPr id="2057" name="Picture 9" descr="C:\Users\Doma\AppData\Local\Microsoft\Windows\Temporary Internet Files\Content.IE5\ZB1D629K\MC900250166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42778" y="1785926"/>
            <a:ext cx="1618014" cy="1285884"/>
          </a:xfrm>
          <a:prstGeom prst="rect">
            <a:avLst/>
          </a:prstGeom>
          <a:noFill/>
        </p:spPr>
      </p:pic>
      <p:pic>
        <p:nvPicPr>
          <p:cNvPr id="2061" name="Picture 13" descr="C:\Users\Doma\AppData\Local\Microsoft\Windows\Temporary Internet Files\Content.IE5\ZB1D629K\MC900295587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3571876"/>
            <a:ext cx="1641606" cy="1311682"/>
          </a:xfrm>
          <a:prstGeom prst="rect">
            <a:avLst/>
          </a:prstGeom>
          <a:noFill/>
        </p:spPr>
      </p:pic>
      <p:pic>
        <p:nvPicPr>
          <p:cNvPr id="2062" name="Picture 14" descr="C:\Users\Doma\AppData\Local\Microsoft\Windows\Temporary Internet Files\Content.IE5\ZB1D629K\MC900320482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3108" y="2000240"/>
            <a:ext cx="1582817" cy="1003329"/>
          </a:xfrm>
          <a:prstGeom prst="rect">
            <a:avLst/>
          </a:prstGeom>
          <a:noFill/>
        </p:spPr>
      </p:pic>
      <p:pic>
        <p:nvPicPr>
          <p:cNvPr id="2067" name="Picture 19" descr="C:\Users\Doma\AppData\Local\Microsoft\Windows\Temporary Internet Files\Content.IE5\ZB1D629K\MC900198832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90118" y="3571875"/>
            <a:ext cx="1482410" cy="1186861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64" y="3636373"/>
            <a:ext cx="1109663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6" y="3517310"/>
            <a:ext cx="1427163" cy="142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latin typeface="Times New Roman" pitchFamily="18" charset="0"/>
              </a:rPr>
              <a:t>Sport</a:t>
            </a:r>
            <a:r>
              <a:rPr lang="de-DE" dirty="0" smtClean="0">
                <a:latin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</a:rPr>
            </a:br>
            <a:r>
              <a:rPr lang="de-DE" sz="2200" dirty="0" smtClean="0">
                <a:latin typeface="Times New Roman" pitchFamily="18" charset="0"/>
              </a:rPr>
              <a:t>Kontrolle 3. (Es kann noch weitere Lösungen geben.) </a:t>
            </a:r>
            <a:endParaRPr lang="cs-CZ" sz="2200" dirty="0">
              <a:latin typeface="Times New Roman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7228283"/>
              </p:ext>
            </p:extLst>
          </p:nvPr>
        </p:nvGraphicFramePr>
        <p:xfrm>
          <a:off x="457200" y="1646238"/>
          <a:ext cx="8229600" cy="424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Radsport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1600" dirty="0" smtClean="0"/>
                        <a:t>Skifahren,</a:t>
                      </a:r>
                      <a:r>
                        <a:rPr lang="de-DE" sz="1600" baseline="0" dirty="0" smtClean="0"/>
                        <a:t> -laufen, -springen</a:t>
                      </a:r>
                      <a:endParaRPr lang="de-DE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Tennis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Gymnastik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Handball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de-DE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dirty="0" smtClean="0"/>
                        <a:t>Leichtathletik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Volleyball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Eiskunstlauf</a:t>
                      </a:r>
                      <a:r>
                        <a:rPr lang="de-DE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Rudern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Bobsport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endParaRPr lang="de-DE" sz="1400" i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3" name="Picture 5" descr="C:\Users\Doma\AppData\Local\Microsoft\Windows\Temporary Internet Files\Content.IE5\ZB1D629K\MC90025015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714488"/>
            <a:ext cx="1431849" cy="1357322"/>
          </a:xfrm>
          <a:prstGeom prst="rect">
            <a:avLst/>
          </a:prstGeom>
          <a:noFill/>
        </p:spPr>
      </p:pic>
      <p:pic>
        <p:nvPicPr>
          <p:cNvPr id="2054" name="Picture 6" descr="C:\Users\Doma\AppData\Local\Microsoft\Windows\Temporary Internet Files\Content.IE5\4YCRGOOP\MC90025015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857364"/>
            <a:ext cx="1545071" cy="1143008"/>
          </a:xfrm>
          <a:prstGeom prst="rect">
            <a:avLst/>
          </a:prstGeom>
          <a:noFill/>
        </p:spPr>
      </p:pic>
      <p:pic>
        <p:nvPicPr>
          <p:cNvPr id="2055" name="Picture 7" descr="C:\Users\Doma\AppData\Local\Microsoft\Windows\Temporary Internet Files\Content.IE5\ZB1D629K\MC90025016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643314"/>
            <a:ext cx="1535650" cy="1185656"/>
          </a:xfrm>
          <a:prstGeom prst="rect">
            <a:avLst/>
          </a:prstGeom>
          <a:noFill/>
        </p:spPr>
      </p:pic>
      <p:pic>
        <p:nvPicPr>
          <p:cNvPr id="2056" name="Picture 8" descr="C:\Users\Doma\AppData\Local\Microsoft\Windows\Temporary Internet Files\Content.IE5\4YCRGOOP\MC90025016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1714488"/>
            <a:ext cx="1214446" cy="1325076"/>
          </a:xfrm>
          <a:prstGeom prst="rect">
            <a:avLst/>
          </a:prstGeom>
          <a:noFill/>
        </p:spPr>
      </p:pic>
      <p:pic>
        <p:nvPicPr>
          <p:cNvPr id="2057" name="Picture 9" descr="C:\Users\Doma\AppData\Local\Microsoft\Windows\Temporary Internet Files\Content.IE5\ZB1D629K\MC900250166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42778" y="1785926"/>
            <a:ext cx="1618014" cy="1285884"/>
          </a:xfrm>
          <a:prstGeom prst="rect">
            <a:avLst/>
          </a:prstGeom>
          <a:noFill/>
        </p:spPr>
      </p:pic>
      <p:pic>
        <p:nvPicPr>
          <p:cNvPr id="2061" name="Picture 13" descr="C:\Users\Doma\AppData\Local\Microsoft\Windows\Temporary Internet Files\Content.IE5\ZB1D629K\MC900295587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3857628"/>
            <a:ext cx="1641606" cy="1311682"/>
          </a:xfrm>
          <a:prstGeom prst="rect">
            <a:avLst/>
          </a:prstGeom>
          <a:noFill/>
        </p:spPr>
      </p:pic>
      <p:pic>
        <p:nvPicPr>
          <p:cNvPr id="2062" name="Picture 14" descr="C:\Users\Doma\AppData\Local\Microsoft\Windows\Temporary Internet Files\Content.IE5\ZB1D629K\MC900320482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3108" y="2000240"/>
            <a:ext cx="1582817" cy="1003329"/>
          </a:xfrm>
          <a:prstGeom prst="rect">
            <a:avLst/>
          </a:prstGeom>
          <a:noFill/>
        </p:spPr>
      </p:pic>
      <p:pic>
        <p:nvPicPr>
          <p:cNvPr id="2067" name="Picture 19" descr="C:\Users\Doma\AppData\Local\Microsoft\Windows\Temporary Internet Files\Content.IE5\ZB1D629K\MC900198832[1].wm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072330" y="3857628"/>
            <a:ext cx="1482410" cy="1186861"/>
          </a:xfrm>
          <a:prstGeom prst="rect">
            <a:avLst/>
          </a:prstGeom>
          <a:noFill/>
        </p:spPr>
      </p:pic>
      <p:pic>
        <p:nvPicPr>
          <p:cNvPr id="1026" name="Picture 2" descr="C:\Users\Doma\AppData\Local\Microsoft\Windows\Temporary Internet Files\Content.IE5\4YCRGOOP\MC900319884[1].wm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857224" y="3786190"/>
            <a:ext cx="1113001" cy="1118656"/>
          </a:xfrm>
          <a:prstGeom prst="rect">
            <a:avLst/>
          </a:prstGeom>
          <a:noFill/>
        </p:spPr>
      </p:pic>
      <p:pic>
        <p:nvPicPr>
          <p:cNvPr id="1027" name="Picture 3" descr="C:\Users\Doma\AppData\Local\Microsoft\Windows\Temporary Internet Files\Content.IE5\LW5CNZOG\MC900348821[1].wm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857621" y="3714752"/>
            <a:ext cx="1428760" cy="1419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ösung - Hausaufgabe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Winterschwimmen, Eistauchen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Zdroj: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http://de.wikipedia.org/wiki/Wintersportarten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/>
              <a:t>[cit.14.03.2013]. 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Citace a zdroje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228681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514350" indent="-514350">
              <a:buClr>
                <a:srgbClr val="0070C0"/>
              </a:buClr>
              <a:buFont typeface="+mj-lt"/>
              <a:buAutoNum type="arabicPeriod"/>
            </a:pPr>
            <a:r>
              <a:rPr lang="cs-CZ" sz="2000" dirty="0">
                <a:solidFill>
                  <a:srgbClr val="0070C0"/>
                </a:solidFill>
              </a:rPr>
              <a:t>Obrázky </a:t>
            </a:r>
            <a:r>
              <a:rPr lang="cs-CZ" sz="2000" dirty="0" smtClean="0">
                <a:solidFill>
                  <a:srgbClr val="0070C0"/>
                </a:solidFill>
              </a:rPr>
              <a:t>na snímcích </a:t>
            </a:r>
            <a:r>
              <a:rPr lang="cs-CZ" sz="2000" dirty="0" smtClean="0">
                <a:solidFill>
                  <a:srgbClr val="0070C0"/>
                </a:solidFill>
              </a:rPr>
              <a:t>3 – 10 - </a:t>
            </a:r>
            <a:r>
              <a:rPr lang="cs-CZ" sz="2000" dirty="0" smtClean="0">
                <a:solidFill>
                  <a:srgbClr val="0070C0"/>
                </a:solidFill>
              </a:rPr>
              <a:t>galerie </a:t>
            </a:r>
            <a:r>
              <a:rPr lang="cs-CZ" sz="2000" dirty="0">
                <a:solidFill>
                  <a:srgbClr val="0070C0"/>
                </a:solidFill>
              </a:rPr>
              <a:t>Klipart [cit.14.03.2013]. </a:t>
            </a:r>
            <a:r>
              <a:rPr lang="cs-CZ" sz="2000" smtClean="0">
                <a:solidFill>
                  <a:srgbClr val="0070C0"/>
                </a:solidFill>
              </a:rPr>
              <a:t>Dostupné </a:t>
            </a:r>
            <a:r>
              <a:rPr lang="cs-CZ" sz="2000" dirty="0">
                <a:solidFill>
                  <a:srgbClr val="0070C0"/>
                </a:solidFill>
              </a:rPr>
              <a:t>pod licencí Microsoft Office 2010: &lt;</a:t>
            </a:r>
            <a:r>
              <a:rPr lang="cs-CZ" sz="2000" u="sng" dirty="0">
                <a:solidFill>
                  <a:srgbClr val="0070C0"/>
                </a:solidFill>
                <a:hlinkClick r:id="rId2"/>
              </a:rPr>
              <a:t>http://office.microsoft.com/cs-cz/images/</a:t>
            </a:r>
            <a:r>
              <a:rPr lang="cs-CZ" sz="2000" dirty="0">
                <a:solidFill>
                  <a:srgbClr val="0070C0"/>
                </a:solidFill>
              </a:rPr>
              <a:t>&gt;. </a:t>
            </a:r>
          </a:p>
          <a:p>
            <a:pPr marL="514350" indent="-514350">
              <a:buClr>
                <a:srgbClr val="0070C0"/>
              </a:buClr>
              <a:buFont typeface="+mj-lt"/>
              <a:buAutoNum type="arabicPeriod"/>
            </a:pPr>
            <a:r>
              <a:rPr lang="cs-CZ" sz="2000" cap="all" dirty="0">
                <a:solidFill>
                  <a:srgbClr val="0070C0"/>
                </a:solidFill>
                <a:cs typeface="Times New Roman" pitchFamily="18" charset="0"/>
              </a:rPr>
              <a:t>NEUNER G</a:t>
            </a:r>
            <a:r>
              <a:rPr lang="cs-CZ" sz="2000" dirty="0">
                <a:solidFill>
                  <a:srgbClr val="0070C0"/>
                </a:solidFill>
                <a:cs typeface="Times New Roman" pitchFamily="18" charset="0"/>
              </a:rPr>
              <a:t>erhard</a:t>
            </a:r>
            <a:r>
              <a:rPr lang="de-DE" sz="2000" dirty="0">
                <a:solidFill>
                  <a:srgbClr val="0070C0"/>
                </a:solidFill>
                <a:cs typeface="Times New Roman" pitchFamily="18" charset="0"/>
              </a:rPr>
              <a:t>,</a:t>
            </a:r>
            <a:r>
              <a:rPr lang="cs-CZ" sz="2000" cap="all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lt-LT" sz="2000" cap="all" dirty="0">
                <a:solidFill>
                  <a:srgbClr val="0070C0"/>
                </a:solidFill>
                <a:cs typeface="Times New Roman" pitchFamily="18" charset="0"/>
              </a:rPr>
              <a:t>Cristache</a:t>
            </a:r>
            <a:r>
              <a:rPr lang="cs-CZ" sz="2000" cap="all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lt-LT" sz="2000" dirty="0">
                <a:solidFill>
                  <a:srgbClr val="0070C0"/>
                </a:solidFill>
                <a:cs typeface="Times New Roman" pitchFamily="18" charset="0"/>
              </a:rPr>
              <a:t>C</a:t>
            </a:r>
            <a:r>
              <a:rPr lang="de-DE" sz="2000" dirty="0">
                <a:solidFill>
                  <a:srgbClr val="0070C0"/>
                </a:solidFill>
                <a:cs typeface="Times New Roman" pitchFamily="18" charset="0"/>
              </a:rPr>
              <a:t>armen</a:t>
            </a:r>
            <a:r>
              <a:rPr lang="lt-LT" sz="2000" dirty="0">
                <a:solidFill>
                  <a:srgbClr val="0070C0"/>
                </a:solidFill>
                <a:cs typeface="Times New Roman" pitchFamily="18" charset="0"/>
              </a:rPr>
              <a:t>, P</a:t>
            </a:r>
            <a:r>
              <a:rPr lang="lt-LT" sz="2000" cap="all" dirty="0">
                <a:solidFill>
                  <a:srgbClr val="0070C0"/>
                </a:solidFill>
                <a:cs typeface="Times New Roman" pitchFamily="18" charset="0"/>
              </a:rPr>
              <a:t>ilypaitytė</a:t>
            </a:r>
            <a:r>
              <a:rPr lang="cs-CZ" sz="2000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lt-LT" sz="2000" dirty="0">
                <a:solidFill>
                  <a:srgbClr val="0070C0"/>
                </a:solidFill>
                <a:cs typeface="Times New Roman" pitchFamily="18" charset="0"/>
              </a:rPr>
              <a:t>L</a:t>
            </a:r>
            <a:r>
              <a:rPr lang="de-DE" sz="2000" dirty="0">
                <a:solidFill>
                  <a:srgbClr val="0070C0"/>
                </a:solidFill>
                <a:cs typeface="Times New Roman" pitchFamily="18" charset="0"/>
              </a:rPr>
              <a:t>ina</a:t>
            </a:r>
            <a:r>
              <a:rPr lang="lt-LT" sz="2000" dirty="0">
                <a:solidFill>
                  <a:srgbClr val="0070C0"/>
                </a:solidFill>
                <a:cs typeface="Times New Roman" pitchFamily="18" charset="0"/>
              </a:rPr>
              <a:t>, S</a:t>
            </a:r>
            <a:r>
              <a:rPr lang="lt-LT" sz="2000" cap="all" dirty="0">
                <a:solidFill>
                  <a:srgbClr val="0070C0"/>
                </a:solidFill>
                <a:cs typeface="Times New Roman" pitchFamily="18" charset="0"/>
              </a:rPr>
              <a:t>zakály</a:t>
            </a:r>
            <a:r>
              <a:rPr lang="cs-CZ" sz="2000" dirty="0">
                <a:solidFill>
                  <a:srgbClr val="0070C0"/>
                </a:solidFill>
                <a:cs typeface="Times New Roman" pitchFamily="18" charset="0"/>
              </a:rPr>
              <a:t> E</a:t>
            </a:r>
            <a:r>
              <a:rPr lang="de-DE" sz="2000" dirty="0">
                <a:solidFill>
                  <a:srgbClr val="0070C0"/>
                </a:solidFill>
                <a:cs typeface="Times New Roman" pitchFamily="18" charset="0"/>
              </a:rPr>
              <a:t>rna</a:t>
            </a:r>
            <a:r>
              <a:rPr lang="lt-LT" sz="2000" dirty="0">
                <a:solidFill>
                  <a:srgbClr val="0070C0"/>
                </a:solidFill>
                <a:cs typeface="Times New Roman" pitchFamily="18" charset="0"/>
              </a:rPr>
              <a:t>, </a:t>
            </a:r>
            <a:r>
              <a:rPr lang="lt-LT" sz="2000" cap="all" dirty="0">
                <a:solidFill>
                  <a:srgbClr val="0070C0"/>
                </a:solidFill>
                <a:cs typeface="Times New Roman" pitchFamily="18" charset="0"/>
              </a:rPr>
              <a:t>Vicente</a:t>
            </a:r>
            <a:r>
              <a:rPr lang="cs-CZ" sz="2000" dirty="0">
                <a:solidFill>
                  <a:srgbClr val="0070C0"/>
                </a:solidFill>
                <a:cs typeface="Times New Roman" pitchFamily="18" charset="0"/>
              </a:rPr>
              <a:t> S</a:t>
            </a:r>
            <a:r>
              <a:rPr lang="de-DE" sz="2000" dirty="0">
                <a:solidFill>
                  <a:srgbClr val="0070C0"/>
                </a:solidFill>
                <a:cs typeface="Times New Roman" pitchFamily="18" charset="0"/>
              </a:rPr>
              <a:t>ara</a:t>
            </a:r>
            <a:r>
              <a:rPr lang="cs-CZ" sz="2000" dirty="0">
                <a:solidFill>
                  <a:srgbClr val="0070C0"/>
                </a:solidFill>
                <a:cs typeface="Times New Roman" pitchFamily="18" charset="0"/>
              </a:rPr>
              <a:t>, </a:t>
            </a:r>
            <a:r>
              <a:rPr lang="cs-CZ" sz="2000" i="1" dirty="0">
                <a:solidFill>
                  <a:srgbClr val="0070C0"/>
                </a:solidFill>
                <a:cs typeface="Times New Roman" pitchFamily="18" charset="0"/>
              </a:rPr>
              <a:t>deutsch.com 2. </a:t>
            </a:r>
            <a:r>
              <a:rPr lang="de-DE" sz="2000" i="1" dirty="0">
                <a:solidFill>
                  <a:srgbClr val="0070C0"/>
                </a:solidFill>
                <a:cs typeface="Times New Roman" pitchFamily="18" charset="0"/>
              </a:rPr>
              <a:t>- </a:t>
            </a:r>
            <a:r>
              <a:rPr lang="cs-CZ" sz="2000" i="1" dirty="0">
                <a:solidFill>
                  <a:srgbClr val="0070C0"/>
                </a:solidFill>
                <a:cs typeface="Times New Roman" pitchFamily="18" charset="0"/>
              </a:rPr>
              <a:t>Kursbuch</a:t>
            </a:r>
            <a:r>
              <a:rPr lang="cs-CZ" sz="2000" dirty="0">
                <a:solidFill>
                  <a:srgbClr val="0070C0"/>
                </a:solidFill>
                <a:cs typeface="Times New Roman" pitchFamily="18" charset="0"/>
              </a:rPr>
              <a:t>, Německo: Hueber, 2009, ISBN 978-3-19-001659-4</a:t>
            </a:r>
          </a:p>
          <a:p>
            <a:pPr marL="514350" indent="-514350">
              <a:buClr>
                <a:srgbClr val="0070C0"/>
              </a:buClr>
              <a:buFont typeface="+mj-lt"/>
              <a:buAutoNum type="arabicPeriod"/>
            </a:pPr>
            <a:r>
              <a:rPr lang="cs-CZ" sz="2000" dirty="0">
                <a:solidFill>
                  <a:srgbClr val="0070C0"/>
                </a:solidFill>
                <a:cs typeface="Times New Roman" pitchFamily="18" charset="0"/>
                <a:hlinkClick r:id="rId3"/>
              </a:rPr>
              <a:t>http://de.wikipedia.org/wiki/Wintersportarten</a:t>
            </a:r>
            <a:r>
              <a:rPr lang="cs-CZ" sz="2000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cs-CZ" sz="2000" dirty="0">
                <a:solidFill>
                  <a:srgbClr val="0070C0"/>
                </a:solidFill>
              </a:rPr>
              <a:t>[cit.14.03.2013]. </a:t>
            </a:r>
            <a:endParaRPr lang="cs-CZ" sz="2000" dirty="0" smtClean="0">
              <a:solidFill>
                <a:srgbClr val="0070C0"/>
              </a:solidFill>
            </a:endParaRPr>
          </a:p>
          <a:p>
            <a:pPr marL="514350" indent="-514350">
              <a:buClr>
                <a:srgbClr val="0070C0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rgbClr val="0070C0"/>
                </a:solidFill>
                <a:cs typeface="Times New Roman" pitchFamily="18" charset="0"/>
              </a:rPr>
              <a:t>Archiv autora</a:t>
            </a:r>
            <a:endParaRPr lang="cs-CZ" sz="2000" dirty="0">
              <a:solidFill>
                <a:srgbClr val="0070C0"/>
              </a:solidFill>
              <a:cs typeface="Times New Roman" pitchFamily="18" charset="0"/>
            </a:endParaRPr>
          </a:p>
          <a:p>
            <a:pPr marL="0" indent="0">
              <a:buClr>
                <a:schemeClr val="tx1"/>
              </a:buClr>
              <a:buNone/>
            </a:pPr>
            <a:endParaRPr lang="cs-CZ" sz="2000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144</TotalTime>
  <Words>472</Words>
  <Application>Microsoft Office PowerPoint</Application>
  <PresentationFormat>Předvádění na obrazovce (4:3)</PresentationFormat>
  <Paragraphs>129</Paragraphs>
  <Slides>12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Lití písma</vt:lpstr>
      <vt:lpstr>Prezentace aplikace PowerPoint</vt:lpstr>
      <vt:lpstr>Anotace </vt:lpstr>
      <vt:lpstr>Sport</vt:lpstr>
      <vt:lpstr>Sport</vt:lpstr>
      <vt:lpstr>Sport im Winter Übung 1: Ergänzen Sie die passenden Wintersportarten</vt:lpstr>
      <vt:lpstr>Sport im Winter Kontrolle 1</vt:lpstr>
      <vt:lpstr>Sport im Sommer Übung 2: Ergänzen Sie die passenden Sommersportarten</vt:lpstr>
      <vt:lpstr>Sport im Sommer Kontrolle 2</vt:lpstr>
      <vt:lpstr>Sport  Übung 3: Ergänzen Sie, zu welchen Sportarten diese Sachen passen. Eine haben wir uns nicht genannt, die macht man in der Sporthalle (siehe unten). </vt:lpstr>
      <vt:lpstr>Sport  Kontrolle 3. (Es kann noch weitere Lösungen geben.) </vt:lpstr>
      <vt:lpstr>Lösung - Hausaufgabe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a sportovní události</dc:title>
  <dc:creator>Doma</dc:creator>
  <cp:lastModifiedBy>Eva Fučilová</cp:lastModifiedBy>
  <cp:revision>23</cp:revision>
  <dcterms:created xsi:type="dcterms:W3CDTF">2013-03-13T18:45:19Z</dcterms:created>
  <dcterms:modified xsi:type="dcterms:W3CDTF">2013-06-26T12:05:16Z</dcterms:modified>
</cp:coreProperties>
</file>