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59" r:id="rId4"/>
    <p:sldId id="261" r:id="rId5"/>
    <p:sldId id="265" r:id="rId6"/>
    <p:sldId id="269" r:id="rId7"/>
    <p:sldId id="263" r:id="rId8"/>
    <p:sldId id="264" r:id="rId9"/>
    <p:sldId id="268" r:id="rId10"/>
    <p:sldId id="266" r:id="rId11"/>
    <p:sldId id="262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C33182-6F54-4A4B-AB9F-A71A97038EA7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A9E865-A869-4C35-A9D7-20F6273158F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203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84547227-AED6-4354-A680-C6F9C9FA089D}" type="datetimeFigureOut">
              <a:rPr lang="cs-CZ" smtClean="0"/>
              <a:pPr/>
              <a:t>26.6.2013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33F85B48-4AA6-4AE0-B61F-BCD3B3C054AC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701545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PhDr. Eva Fučilová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VY_32_INOVACE_09B_11_Wir_lernen</a:t>
                      </a:r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_Fremdsprachen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jazyk)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05.05.2013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Clr>
                <a:schemeClr val="tx1"/>
              </a:buCl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pro žáky prvních dvou ročníků šestiletého gymnázia, studující německý jazyk na úrovni A2 CEFR, a to jako část jedné vyučovací hodiny v rozsahu cca 25 minut.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pro prezentaci a interaktivní procvičení slovní zásoby tematického celku 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Fremdsprachen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Cílem je po úvodním motivačním textu a konverzaci rozšíření a procvičení slovní zásoby tohoto tematického celku, zároveň je prezentace využita i metodicky, a to k nácviku metod vhodných pro učení se cizím jazykům.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Metodické pokyny: Žáci postupují podle pokynů uvedených v prezentaci.  K práci využívají svůj sešit pro poznámky a zapsání nové slovní zásoby. Pracují ve skupinách a užívají níže uvedenou učebnici, resp. slovník (elektronický). Řešení úloh zapisují na tabuli elektronickým perem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správné řešení či srovnání obsahuje vždy následující snímek. </a:t>
            </a:r>
          </a:p>
          <a:p>
            <a:pPr algn="just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Pozn. Některé úlohy mohou mít na jiných školách v závislosti na jejich ŠVP jiná řešení.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6700" dirty="0" smtClean="0">
                <a:latin typeface="Times New Roman" pitchFamily="18" charset="0"/>
                <a:cs typeface="Times New Roman" pitchFamily="18" charset="0"/>
              </a:rPr>
              <a:t>Wir lernen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2819400"/>
            <a:ext cx="8408114" cy="3538558"/>
          </a:xfrm>
        </p:spPr>
        <p:txBody>
          <a:bodyPr>
            <a:normAutofit/>
          </a:bodyPr>
          <a:lstStyle/>
          <a:p>
            <a:pPr algn="l"/>
            <a:r>
              <a:rPr lang="de-DE" sz="6000" dirty="0">
                <a:latin typeface="Times New Roman" pitchFamily="18" charset="0"/>
                <a:cs typeface="Times New Roman" pitchFamily="18" charset="0"/>
              </a:rPr>
              <a:t>Fremdsprachen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Doma\AppData\Local\Microsoft\Windows\Temporary Internet Files\Content.IE5\78V9VCJH\MP9004393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789040"/>
            <a:ext cx="3335866" cy="259244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prstMaterial="softEdge">
            <a:bevelT/>
          </a:sp3d>
        </p:spPr>
      </p:pic>
      <p:pic>
        <p:nvPicPr>
          <p:cNvPr id="2052" name="Picture 4" descr="C:\Users\Doma\AppData\Local\Microsoft\Windows\Temporary Internet Files\Content.IE5\PBHJYL2J\MP9004393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20518" y="428604"/>
            <a:ext cx="2804152" cy="19922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/>
              <a:t>Wir lernen Fremdsprachen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de-DE" dirty="0" smtClean="0"/>
              <a:t>Das ist Christine. Sie kommt aus Deutschland und Deutsch ist ihre </a:t>
            </a:r>
            <a:r>
              <a:rPr lang="de-DE" u="sng" dirty="0" smtClean="0"/>
              <a:t>Muttersprache</a:t>
            </a:r>
            <a:r>
              <a:rPr lang="de-DE" dirty="0" smtClean="0"/>
              <a:t>. Sie lernt auch </a:t>
            </a:r>
            <a:r>
              <a:rPr lang="de-DE" u="sng" dirty="0" smtClean="0"/>
              <a:t>Fremdsprache</a:t>
            </a:r>
            <a:r>
              <a:rPr lang="de-DE" dirty="0" smtClean="0"/>
              <a:t>n. Sie braucht eure Hilfe, denn sie hat in </a:t>
            </a:r>
            <a:r>
              <a:rPr lang="de-DE" u="sng" dirty="0" smtClean="0"/>
              <a:t>Englisc</a:t>
            </a:r>
            <a:r>
              <a:rPr lang="de-DE" dirty="0" smtClean="0"/>
              <a:t>h und </a:t>
            </a:r>
            <a:r>
              <a:rPr lang="de-DE" u="sng" dirty="0" smtClean="0"/>
              <a:t>Französisch</a:t>
            </a:r>
            <a:r>
              <a:rPr lang="de-DE" dirty="0" smtClean="0"/>
              <a:t> nicht so gute Noten. Helft ihr bitte und gebt ihr einen Rat.</a:t>
            </a:r>
          </a:p>
          <a:p>
            <a:pPr>
              <a:buNone/>
            </a:pPr>
            <a:r>
              <a:rPr lang="de-DE" dirty="0" smtClean="0"/>
              <a:t>WIE LERNT IHR FREMDSPRACHEN?</a:t>
            </a:r>
            <a:endParaRPr lang="cs-CZ" dirty="0"/>
          </a:p>
        </p:txBody>
      </p:sp>
      <p:pic>
        <p:nvPicPr>
          <p:cNvPr id="1026" name="Picture 2" descr="C:\Users\Doma\AppData\Local\Microsoft\Windows\Temporary Internet Files\Content.IE5\4YCRGOOP\MP900448566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157067" y="1646238"/>
            <a:ext cx="3020866" cy="452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Wir lernen Fremdsprachen</a:t>
            </a:r>
            <a:r>
              <a:rPr lang="de-DE" sz="1600" dirty="0" smtClean="0"/>
              <a:t/>
            </a:r>
            <a:br>
              <a:rPr lang="de-DE" sz="1600" dirty="0" smtClean="0"/>
            </a:br>
            <a:r>
              <a:rPr lang="de-DE" sz="2200" dirty="0" smtClean="0"/>
              <a:t>Übung 1. Unterstreichen </a:t>
            </a:r>
            <a:r>
              <a:rPr lang="de-DE" sz="2400" dirty="0" smtClean="0"/>
              <a:t>Sie die richtige Variante bitte.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Was ist eure Muttersprache?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endParaRPr lang="de-DE" dirty="0" smtClean="0"/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endParaRPr lang="de-DE" dirty="0" smtClean="0"/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Welche Fremdsprachen lernt ihr?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Deutsch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Englisch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Tschechisch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de-DE" dirty="0" smtClean="0"/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Französisch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Englisch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Spanisch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Deutsch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dirty="0" smtClean="0"/>
              <a:t>Wir lernen Fremdsprachen</a:t>
            </a:r>
            <a:r>
              <a:rPr lang="de-DE" sz="1600" dirty="0" smtClean="0"/>
              <a:t/>
            </a:r>
            <a:br>
              <a:rPr lang="de-DE" sz="1600" dirty="0" smtClean="0"/>
            </a:br>
            <a:r>
              <a:rPr lang="de-DE" sz="2200" dirty="0" smtClean="0"/>
              <a:t>Kontrolle 1.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Was ist eure Muttersprache?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endParaRPr lang="de-DE" dirty="0" smtClean="0"/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endParaRPr lang="de-DE" dirty="0" smtClean="0"/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Welche Fremdsprachen lernt ihr?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Deutsch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Englisch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u="sng" dirty="0" smtClean="0"/>
              <a:t>Tschechisch</a:t>
            </a:r>
            <a:r>
              <a:rPr lang="de-DE" dirty="0" smtClean="0"/>
              <a:t>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endParaRPr lang="de-DE" dirty="0" smtClean="0"/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Französisch 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u="sng" dirty="0" smtClean="0"/>
              <a:t>Englisch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dirty="0" smtClean="0"/>
              <a:t>Spanisch</a:t>
            </a:r>
          </a:p>
          <a:p>
            <a:pPr>
              <a:buClr>
                <a:schemeClr val="tx1"/>
              </a:buClr>
              <a:buFont typeface="Wingdings" pitchFamily="2" charset="2"/>
              <a:buChar char="Ø"/>
            </a:pPr>
            <a:r>
              <a:rPr lang="de-DE" u="sng" dirty="0" smtClean="0"/>
              <a:t>Deutsch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Wir lernen Fremdsprachen</a:t>
            </a:r>
            <a:r>
              <a:rPr lang="de-DE" sz="2400" dirty="0" smtClean="0"/>
              <a:t/>
            </a:r>
            <a:br>
              <a:rPr lang="de-DE" sz="2400" dirty="0" smtClean="0"/>
            </a:br>
            <a:r>
              <a:rPr lang="de-DE" sz="2400" dirty="0" smtClean="0"/>
              <a:t>Zusammenfassung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Wir </a:t>
            </a:r>
            <a:r>
              <a:rPr lang="de-DE" u="sng" dirty="0" smtClean="0"/>
              <a:t>verbessern</a:t>
            </a:r>
            <a:r>
              <a:rPr lang="de-DE" dirty="0" smtClean="0"/>
              <a:t> unsere </a:t>
            </a:r>
            <a:r>
              <a:rPr lang="de-DE" u="sng" dirty="0" smtClean="0"/>
              <a:t>Sprachkenntnisse</a:t>
            </a:r>
            <a:r>
              <a:rPr lang="de-DE" dirty="0" smtClean="0"/>
              <a:t> in einem Sprachkurs im </a:t>
            </a:r>
            <a:r>
              <a:rPr lang="de-DE" u="sng" dirty="0" smtClean="0"/>
              <a:t>Ausland.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Wir </a:t>
            </a:r>
            <a:r>
              <a:rPr lang="de-DE" u="sng" dirty="0" smtClean="0"/>
              <a:t>schauen uns </a:t>
            </a:r>
            <a:r>
              <a:rPr lang="de-DE" dirty="0" smtClean="0"/>
              <a:t>Filme im </a:t>
            </a:r>
            <a:r>
              <a:rPr lang="de-DE" u="sng" dirty="0" smtClean="0"/>
              <a:t>Original</a:t>
            </a:r>
            <a:r>
              <a:rPr lang="de-DE" dirty="0" smtClean="0"/>
              <a:t> </a:t>
            </a:r>
            <a:r>
              <a:rPr lang="de-DE" u="sng" dirty="0" smtClean="0"/>
              <a:t>an</a:t>
            </a:r>
            <a:r>
              <a:rPr lang="de-DE" dirty="0" smtClean="0"/>
              <a:t> und hören deutsche oder englische Musik. Später lesen wir Bücher im Original.</a:t>
            </a:r>
          </a:p>
          <a:p>
            <a:pPr marL="514350" indent="-514350">
              <a:buClr>
                <a:schemeClr val="tx1"/>
              </a:buClr>
              <a:buFont typeface="+mj-lt"/>
              <a:buAutoNum type="arabicPeriod"/>
            </a:pPr>
            <a:r>
              <a:rPr lang="de-DE" dirty="0" smtClean="0"/>
              <a:t>Wir lernen mit Freunden zusammen – der Gute </a:t>
            </a:r>
            <a:r>
              <a:rPr lang="de-DE" u="sng" dirty="0" smtClean="0"/>
              <a:t>unterrichtet</a:t>
            </a:r>
            <a:r>
              <a:rPr lang="de-DE" dirty="0" smtClean="0"/>
              <a:t> und </a:t>
            </a:r>
            <a:r>
              <a:rPr lang="de-DE" u="sng" dirty="0" smtClean="0"/>
              <a:t>korrigiert</a:t>
            </a:r>
            <a:r>
              <a:rPr lang="de-DE" dirty="0" smtClean="0"/>
              <a:t> die </a:t>
            </a:r>
            <a:r>
              <a:rPr lang="de-DE" u="sng" dirty="0" smtClean="0"/>
              <a:t>Fehler</a:t>
            </a:r>
            <a:r>
              <a:rPr lang="de-DE" dirty="0" smtClean="0"/>
              <a:t>. Die anderen </a:t>
            </a:r>
            <a:r>
              <a:rPr lang="de-DE" u="sng" dirty="0" smtClean="0"/>
              <a:t>schlagen</a:t>
            </a:r>
            <a:r>
              <a:rPr lang="de-DE" dirty="0" smtClean="0"/>
              <a:t> Wörter im </a:t>
            </a:r>
            <a:r>
              <a:rPr lang="de-DE" u="sng" dirty="0" smtClean="0"/>
              <a:t>Wörterbuch</a:t>
            </a:r>
            <a:r>
              <a:rPr lang="de-DE" dirty="0" smtClean="0"/>
              <a:t> </a:t>
            </a:r>
            <a:r>
              <a:rPr lang="de-DE" u="sng" dirty="0" smtClean="0"/>
              <a:t>nach</a:t>
            </a:r>
            <a:r>
              <a:rPr lang="de-DE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Wir lernen Fremdsprachen</a:t>
            </a:r>
            <a:r>
              <a:rPr lang="de-DE" sz="2400" dirty="0" smtClean="0"/>
              <a:t/>
            </a:r>
            <a:br>
              <a:rPr lang="de-DE" sz="2400" dirty="0" smtClean="0"/>
            </a:br>
            <a:r>
              <a:rPr lang="de-DE" sz="2400" dirty="0" smtClean="0"/>
              <a:t>Übung 2. Ergänzen Sie die Tabelle.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57158" y="1714488"/>
          <a:ext cx="822960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de-DE" sz="2400" dirty="0" smtClean="0"/>
                        <a:t>Substantiven</a:t>
                      </a:r>
                      <a:r>
                        <a:rPr lang="de-DE" sz="2400" baseline="0" dirty="0" smtClean="0"/>
                        <a:t> 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2400" dirty="0" smtClean="0"/>
                        <a:t>Verben 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Ausland, das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podívat</a:t>
                      </a:r>
                      <a:r>
                        <a:rPr lang="de-DE" sz="2400" baseline="0" dirty="0" smtClean="0"/>
                        <a:t> se 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chyba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korrigieren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Original, das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hledat (ve slovníku)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jazykové</a:t>
                      </a:r>
                      <a:r>
                        <a:rPr lang="de-DE" sz="2400" baseline="0" dirty="0" smtClean="0"/>
                        <a:t> znalosti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unterrichten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Wörterbuch, das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zlep</a:t>
                      </a:r>
                      <a:r>
                        <a:rPr lang="cs-CZ" sz="2400" dirty="0" smtClean="0"/>
                        <a:t>šit</a:t>
                      </a:r>
                      <a:endParaRPr lang="cs-CZ" sz="2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Wir lernen Fremdsprachen</a:t>
            </a:r>
            <a:r>
              <a:rPr lang="de-DE" sz="2400" dirty="0" smtClean="0"/>
              <a:t/>
            </a:r>
            <a:br>
              <a:rPr lang="de-DE" sz="2400" dirty="0" smtClean="0"/>
            </a:br>
            <a:r>
              <a:rPr lang="de-DE" sz="2400" dirty="0" smtClean="0"/>
              <a:t>Kontrolle 2.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7561444"/>
              </p:ext>
            </p:extLst>
          </p:nvPr>
        </p:nvGraphicFramePr>
        <p:xfrm>
          <a:off x="500034" y="1714488"/>
          <a:ext cx="8229600" cy="402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7790"/>
                <a:gridCol w="1441300"/>
                <a:gridCol w="2243110"/>
                <a:gridCol w="2057400"/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de-DE" sz="3600" dirty="0" smtClean="0"/>
                        <a:t>Substantiven</a:t>
                      </a:r>
                      <a:r>
                        <a:rPr lang="de-DE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de-DE" sz="3600" dirty="0" smtClean="0"/>
                        <a:t>Verben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Ausland, das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zahraničí, cizina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sich anschauen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podívat</a:t>
                      </a:r>
                      <a:r>
                        <a:rPr lang="de-DE" sz="2400" baseline="0" dirty="0" smtClean="0"/>
                        <a:t> se 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Fehler, der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chyba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korrigieren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opravovat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Original, das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originál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nachschlagen 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hledat (ve slovníku)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Sprachkenntnisse, die</a:t>
                      </a:r>
                      <a:r>
                        <a:rPr lang="cs-CZ" sz="2400" dirty="0" smtClean="0"/>
                        <a:t>,</a:t>
                      </a:r>
                      <a:r>
                        <a:rPr lang="de-DE" sz="2400" dirty="0" smtClean="0"/>
                        <a:t> Pl.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jazykové</a:t>
                      </a:r>
                      <a:r>
                        <a:rPr lang="de-DE" sz="2400" baseline="0" dirty="0" smtClean="0"/>
                        <a:t> znalosti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unterrichten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vyučovat, učit (někoho)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Wörterbuch, das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slovník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verbessern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sz="2400" dirty="0" smtClean="0"/>
                        <a:t>zlep</a:t>
                      </a:r>
                      <a:r>
                        <a:rPr lang="cs-CZ" sz="2400" dirty="0" smtClean="0"/>
                        <a:t>šit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dirty="0" smtClean="0"/>
              <a:t>Wir lernen Fremdsprachen</a:t>
            </a:r>
            <a:r>
              <a:rPr lang="de-DE" sz="2400" dirty="0" smtClean="0"/>
              <a:t/>
            </a:r>
            <a:br>
              <a:rPr lang="de-DE" sz="2400" dirty="0" smtClean="0"/>
            </a:br>
            <a:r>
              <a:rPr lang="de-DE" sz="2400" dirty="0" smtClean="0"/>
              <a:t>Gruppenarbeit - </a:t>
            </a:r>
            <a:r>
              <a:rPr lang="de-DE" sz="2200" dirty="0" smtClean="0"/>
              <a:t>Teilen Sie die Vorteile der Methoden in drei Gruppen und machen Sie eine Tabelle. Kombinieren Sie oder benutzen Sie das Wörterbuch</a:t>
            </a:r>
            <a:r>
              <a:rPr lang="de-DE" sz="2400" dirty="0" smtClean="0"/>
              <a:t>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1612764"/>
              </p:ext>
            </p:extLst>
          </p:nvPr>
        </p:nvGraphicFramePr>
        <p:xfrm>
          <a:off x="457200" y="1646238"/>
          <a:ext cx="8229600" cy="4719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Sprachkurs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im</a:t>
                      </a:r>
                      <a:r>
                        <a:rPr lang="de-DE" baseline="0" dirty="0" smtClean="0"/>
                        <a:t> Ausland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Filme und Musik</a:t>
                      </a:r>
                      <a:r>
                        <a:rPr lang="de-DE" baseline="0" dirty="0" smtClean="0"/>
                        <a:t> </a:t>
                      </a:r>
                      <a:r>
                        <a:rPr lang="de-DE" dirty="0" smtClean="0"/>
                        <a:t>im Original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Lernen und Üben</a:t>
                      </a:r>
                      <a:r>
                        <a:rPr lang="de-DE" baseline="0" dirty="0" smtClean="0"/>
                        <a:t> </a:t>
                      </a:r>
                      <a:r>
                        <a:rPr lang="de-DE" dirty="0" smtClean="0"/>
                        <a:t>mit Mitschülern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de-DE" b="1" dirty="0" smtClean="0"/>
                        <a:t>V O R T E I L E</a:t>
                      </a:r>
                      <a:endParaRPr lang="cs-CZ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 </a:t>
                      </a:r>
                      <a:r>
                        <a:rPr lang="de-DE" i="1" dirty="0" smtClean="0"/>
                        <a:t>Ausländer</a:t>
                      </a:r>
                      <a:r>
                        <a:rPr lang="de-DE" i="1" baseline="0" dirty="0" smtClean="0"/>
                        <a:t> kennenlernen</a:t>
                      </a:r>
                      <a:endParaRPr lang="de-DE" i="1" dirty="0" smtClean="0"/>
                    </a:p>
                    <a:p>
                      <a:endParaRPr lang="de-DE" dirty="0" smtClean="0"/>
                    </a:p>
                    <a:p>
                      <a:endParaRPr lang="de-DE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 </a:t>
                      </a:r>
                      <a:r>
                        <a:rPr lang="de-DE" i="1" dirty="0" smtClean="0"/>
                        <a:t>fremde Wörter richtig aussprechen</a:t>
                      </a:r>
                      <a:endParaRPr lang="cs-CZ" i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aseline="0" dirty="0" smtClean="0"/>
                        <a:t>11 </a:t>
                      </a:r>
                      <a:r>
                        <a:rPr lang="de-DE" i="1" baseline="0" dirty="0" smtClean="0"/>
                        <a:t>Grammatik wiederholen </a:t>
                      </a:r>
                      <a:endParaRPr lang="cs-CZ" i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e-DE" strike="dblStrike" baseline="0" dirty="0" smtClean="0"/>
                        <a:t>Ausländer kennenlernen</a:t>
                      </a:r>
                      <a:r>
                        <a:rPr lang="cs-CZ" strike="dblStrike" baseline="0" dirty="0" smtClean="0"/>
                        <a:t> (1)</a:t>
                      </a:r>
                      <a:r>
                        <a:rPr lang="de-DE" strike="noStrike" baseline="0" dirty="0" smtClean="0"/>
                        <a:t>  in der Gastfamilie leben</a:t>
                      </a:r>
                      <a:r>
                        <a:rPr lang="cs-CZ" strike="noStrike" baseline="0" dirty="0" smtClean="0"/>
                        <a:t> (2)</a:t>
                      </a:r>
                      <a:r>
                        <a:rPr lang="de-DE" strike="noStrike" baseline="0" dirty="0" smtClean="0"/>
                        <a:t>          </a:t>
                      </a:r>
                      <a:r>
                        <a:rPr lang="de-DE" dirty="0" smtClean="0"/>
                        <a:t>natürliche</a:t>
                      </a:r>
                      <a:r>
                        <a:rPr lang="cs-CZ" dirty="0" smtClean="0"/>
                        <a:t> </a:t>
                      </a:r>
                      <a:r>
                        <a:rPr lang="de-DE" dirty="0" smtClean="0"/>
                        <a:t>Methode</a:t>
                      </a:r>
                      <a:r>
                        <a:rPr lang="cs-CZ" dirty="0" smtClean="0"/>
                        <a:t> (3)</a:t>
                      </a:r>
                      <a:r>
                        <a:rPr lang="de-DE" dirty="0" smtClean="0"/>
                        <a:t> </a:t>
                      </a:r>
                      <a:r>
                        <a:rPr lang="de-DE" baseline="0" dirty="0" smtClean="0"/>
                        <a:t>Vokabeln notieren </a:t>
                      </a:r>
                      <a:r>
                        <a:rPr lang="cs-CZ" baseline="0" dirty="0" smtClean="0"/>
                        <a:t>(4)</a:t>
                      </a:r>
                      <a:r>
                        <a:rPr lang="de-DE" baseline="0" dirty="0" smtClean="0"/>
                        <a:t>     mehrmals zuhören</a:t>
                      </a:r>
                      <a:r>
                        <a:rPr lang="cs-CZ" baseline="0" dirty="0" smtClean="0"/>
                        <a:t> (5)</a:t>
                      </a:r>
                      <a:r>
                        <a:rPr lang="de-DE" baseline="0" dirty="0" smtClean="0"/>
                        <a:t> </a:t>
                      </a:r>
                      <a:r>
                        <a:rPr lang="cs-CZ" baseline="0" dirty="0" smtClean="0"/>
                        <a:t>  </a:t>
                      </a:r>
                      <a:r>
                        <a:rPr lang="de-DE" baseline="0" dirty="0" smtClean="0"/>
                        <a:t> </a:t>
                      </a:r>
                      <a:r>
                        <a:rPr lang="de-DE" strike="dblStrike" dirty="0" smtClean="0"/>
                        <a:t>fremde</a:t>
                      </a:r>
                      <a:r>
                        <a:rPr lang="de-DE" strike="dblStrike" baseline="0" dirty="0" smtClean="0"/>
                        <a:t> Wörter richtig aussprechen</a:t>
                      </a:r>
                      <a:r>
                        <a:rPr lang="cs-CZ" strike="dblStrike" baseline="0" dirty="0" smtClean="0"/>
                        <a:t> (6)</a:t>
                      </a:r>
                      <a:r>
                        <a:rPr lang="de-DE" strike="dblStrike" baseline="0" dirty="0" smtClean="0"/>
                        <a:t>    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de-DE" dirty="0" smtClean="0"/>
                        <a:t>ein Zertifikat bekommen</a:t>
                      </a:r>
                      <a:r>
                        <a:rPr lang="cs-CZ" dirty="0" smtClean="0"/>
                        <a:t> (7)</a:t>
                      </a:r>
                      <a:r>
                        <a:rPr lang="de-DE" baseline="0" dirty="0" smtClean="0"/>
                        <a:t> </a:t>
                      </a:r>
                      <a:r>
                        <a:rPr lang="de-DE" dirty="0" smtClean="0"/>
                        <a:t> die Aussprache lernen </a:t>
                      </a:r>
                      <a:r>
                        <a:rPr lang="cs-CZ" dirty="0" smtClean="0"/>
                        <a:t>(8)</a:t>
                      </a:r>
                      <a:r>
                        <a:rPr lang="de-DE" baseline="0" dirty="0" smtClean="0"/>
                        <a:t>        </a:t>
                      </a:r>
                      <a:r>
                        <a:rPr lang="de-DE" dirty="0" smtClean="0"/>
                        <a:t> Aufsätze schreiben</a:t>
                      </a:r>
                      <a:r>
                        <a:rPr lang="cs-CZ" dirty="0" smtClean="0"/>
                        <a:t> (9)</a:t>
                      </a:r>
                      <a:endParaRPr lang="de-DE" dirty="0" smtClean="0"/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de-DE" dirty="0" smtClean="0"/>
                        <a:t>Wörter</a:t>
                      </a:r>
                      <a:r>
                        <a:rPr lang="de-DE" baseline="0" dirty="0" smtClean="0"/>
                        <a:t> mit Hilfe eines Wörterbuches übersetzen </a:t>
                      </a:r>
                      <a:r>
                        <a:rPr lang="cs-CZ" baseline="0" dirty="0" smtClean="0"/>
                        <a:t>(10)</a:t>
                      </a:r>
                      <a:r>
                        <a:rPr lang="de-DE" baseline="0" dirty="0" smtClean="0"/>
                        <a:t>       </a:t>
                      </a:r>
                      <a:r>
                        <a:rPr lang="de-DE" strike="dblStrike" baseline="0" dirty="0" smtClean="0"/>
                        <a:t>Grammatik wiederholen </a:t>
                      </a:r>
                      <a:r>
                        <a:rPr lang="cs-CZ" strike="dblStrike" baseline="0" dirty="0" smtClean="0"/>
                        <a:t>(11)</a:t>
                      </a:r>
                      <a:endParaRPr lang="de-DE" strike="dblStrike" baseline="0" dirty="0" smtClean="0"/>
                    </a:p>
                    <a:p>
                      <a:pPr algn="ctr">
                        <a:lnSpc>
                          <a:spcPct val="150000"/>
                        </a:lnSpc>
                      </a:pPr>
                      <a:r>
                        <a:rPr lang="de-DE" baseline="0" dirty="0" smtClean="0"/>
                        <a:t>die schwierigen Sätze vom Musiktext oder Untertiteln abschreiben </a:t>
                      </a:r>
                      <a:r>
                        <a:rPr lang="cs-CZ" baseline="0" dirty="0" smtClean="0"/>
                        <a:t>(12)</a:t>
                      </a:r>
                      <a:r>
                        <a:rPr lang="de-DE" baseline="0" dirty="0" smtClean="0"/>
                        <a:t>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endParaRPr lang="de-DE" baseline="0" dirty="0" smtClean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dirty="0" smtClean="0"/>
              <a:t>Wir lernen Fremdsprachen</a:t>
            </a:r>
            <a:br>
              <a:rPr lang="de-DE" dirty="0" smtClean="0"/>
            </a:br>
            <a:r>
              <a:rPr lang="de-DE" sz="2000" dirty="0" smtClean="0"/>
              <a:t>Kontrolle 3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8093990"/>
              </p:ext>
            </p:extLst>
          </p:nvPr>
        </p:nvGraphicFramePr>
        <p:xfrm>
          <a:off x="500034" y="2071678"/>
          <a:ext cx="8229600" cy="394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Sprachkurs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Filme und Musik</a:t>
                      </a:r>
                      <a:r>
                        <a:rPr lang="de-DE" baseline="0" dirty="0" smtClean="0"/>
                        <a:t> </a:t>
                      </a:r>
                      <a:r>
                        <a:rPr lang="de-DE" dirty="0" smtClean="0"/>
                        <a:t>im Original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de-DE" dirty="0" smtClean="0"/>
                        <a:t>Lernen mit Mitschülern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de-DE" b="1" dirty="0" smtClean="0"/>
                        <a:t>V O R T E I L 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 </a:t>
                      </a:r>
                      <a:r>
                        <a:rPr lang="de-DE" dirty="0" smtClean="0"/>
                        <a:t>Ausländer kennenlernen</a:t>
                      </a:r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r>
                        <a:rPr lang="cs-CZ" dirty="0" smtClean="0"/>
                        <a:t>2 </a:t>
                      </a:r>
                      <a:r>
                        <a:rPr lang="de-DE" dirty="0" smtClean="0"/>
                        <a:t>in einer Gastfamilie leben</a:t>
                      </a:r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r>
                        <a:rPr lang="cs-CZ" dirty="0" smtClean="0"/>
                        <a:t> 3 </a:t>
                      </a:r>
                      <a:r>
                        <a:rPr lang="de-DE" dirty="0" smtClean="0"/>
                        <a:t>natürliche Methode</a:t>
                      </a:r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r>
                        <a:rPr lang="cs-CZ" dirty="0" smtClean="0"/>
                        <a:t>7 </a:t>
                      </a:r>
                      <a:r>
                        <a:rPr lang="de-DE" dirty="0" smtClean="0"/>
                        <a:t>ein Zertifikat bekommen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 </a:t>
                      </a:r>
                      <a:r>
                        <a:rPr lang="de-DE" dirty="0" smtClean="0"/>
                        <a:t>die Aussprache lernen </a:t>
                      </a:r>
                    </a:p>
                    <a:p>
                      <a:pPr algn="ctr"/>
                      <a:endParaRPr lang="de-DE" dirty="0" smtClean="0"/>
                    </a:p>
                    <a:p>
                      <a:pPr algn="ctr"/>
                      <a:r>
                        <a:rPr lang="cs-CZ" dirty="0" smtClean="0"/>
                        <a:t>6 </a:t>
                      </a:r>
                      <a:r>
                        <a:rPr lang="de-DE" dirty="0" smtClean="0"/>
                        <a:t>fremde</a:t>
                      </a:r>
                      <a:r>
                        <a:rPr lang="de-DE" baseline="0" dirty="0" smtClean="0"/>
                        <a:t> Wörter richtig aussprechen </a:t>
                      </a:r>
                    </a:p>
                    <a:p>
                      <a:pPr algn="ctr"/>
                      <a:endParaRPr lang="de-DE" baseline="0" dirty="0" smtClean="0"/>
                    </a:p>
                    <a:p>
                      <a:pPr algn="ctr"/>
                      <a:r>
                        <a:rPr lang="cs-CZ" baseline="0" dirty="0" smtClean="0"/>
                        <a:t>12 </a:t>
                      </a:r>
                      <a:r>
                        <a:rPr lang="de-DE" baseline="0" dirty="0" smtClean="0"/>
                        <a:t>die schwierigen Sätze abschreiben</a:t>
                      </a:r>
                    </a:p>
                    <a:p>
                      <a:pPr algn="ctr"/>
                      <a:endParaRPr lang="de-DE" baseline="0" dirty="0" smtClean="0"/>
                    </a:p>
                    <a:p>
                      <a:pPr algn="ctr"/>
                      <a:r>
                        <a:rPr lang="cs-CZ" baseline="0" dirty="0" smtClean="0"/>
                        <a:t> 5 </a:t>
                      </a:r>
                      <a:r>
                        <a:rPr lang="de-DE" baseline="0" dirty="0" smtClean="0"/>
                        <a:t>mehrmals zuhören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</a:t>
                      </a:r>
                      <a:r>
                        <a:rPr lang="de-DE" dirty="0" smtClean="0"/>
                        <a:t>Wörter</a:t>
                      </a:r>
                      <a:r>
                        <a:rPr lang="de-DE" baseline="0" dirty="0" smtClean="0"/>
                        <a:t> übersetzen</a:t>
                      </a:r>
                    </a:p>
                    <a:p>
                      <a:pPr algn="ctr"/>
                      <a:endParaRPr lang="de-DE" baseline="0" dirty="0" smtClean="0"/>
                    </a:p>
                    <a:p>
                      <a:pPr algn="ctr"/>
                      <a:r>
                        <a:rPr lang="cs-CZ" baseline="0" dirty="0" smtClean="0"/>
                        <a:t>4 </a:t>
                      </a:r>
                      <a:r>
                        <a:rPr lang="de-DE" baseline="0" dirty="0" smtClean="0"/>
                        <a:t>Vokabeln notieren</a:t>
                      </a:r>
                    </a:p>
                    <a:p>
                      <a:pPr algn="ctr"/>
                      <a:endParaRPr lang="de-DE" baseline="0" dirty="0" smtClean="0"/>
                    </a:p>
                    <a:p>
                      <a:pPr algn="ctr"/>
                      <a:r>
                        <a:rPr lang="cs-CZ" baseline="0" dirty="0" smtClean="0"/>
                        <a:t>11 </a:t>
                      </a:r>
                      <a:r>
                        <a:rPr lang="de-DE" baseline="0" dirty="0" smtClean="0"/>
                        <a:t>Grammatik wiederholen</a:t>
                      </a:r>
                    </a:p>
                    <a:p>
                      <a:pPr algn="ctr"/>
                      <a:endParaRPr lang="de-DE" baseline="0" dirty="0" smtClean="0"/>
                    </a:p>
                    <a:p>
                      <a:pPr algn="ctr"/>
                      <a:r>
                        <a:rPr lang="cs-CZ" baseline="0" dirty="0" smtClean="0"/>
                        <a:t>9 </a:t>
                      </a:r>
                      <a:r>
                        <a:rPr lang="de-DE" baseline="0" dirty="0" smtClean="0"/>
                        <a:t>Aufsätze schreiben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de-DE" sz="1800" dirty="0" smtClean="0"/>
                        <a:t>Was haben Sie anders gemacht? Warum? Sie</a:t>
                      </a:r>
                      <a:r>
                        <a:rPr lang="de-DE" sz="1800" baseline="0" dirty="0" smtClean="0"/>
                        <a:t> können auch Recht haben.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Citace a 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Obrázky (snímek 3, 4)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použity z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galerie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Klipart [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cit.05.05.2013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]. Dostupné pod licencí Microsoft Office 2010: </a:t>
            </a:r>
            <a:r>
              <a:rPr lang="cs-CZ" sz="2400" u="sng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http://office.microsoft.com/cs-cz/images/</a:t>
            </a:r>
            <a:r>
              <a:rPr lang="cs-CZ" sz="24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&gt;.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NEUNER 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erhard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,</a:t>
            </a: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Cristache</a:t>
            </a:r>
            <a:r>
              <a:rPr lang="cs-CZ" sz="2200" cap="all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armen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P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ilypaitytė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ina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S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zakály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rna</a:t>
            </a:r>
            <a:r>
              <a:rPr lang="lt-LT" sz="2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lt-LT" sz="2200" cap="all" dirty="0" smtClean="0">
                <a:latin typeface="Times New Roman" pitchFamily="18" charset="0"/>
                <a:cs typeface="Times New Roman" pitchFamily="18" charset="0"/>
              </a:rPr>
              <a:t>Vicente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S</a:t>
            </a: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ara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deutsch.com 2. </a:t>
            </a:r>
            <a:r>
              <a:rPr lang="de-DE" sz="2200" i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Kursbuch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Německo: Hueber, 2009, ISBN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978-3-19-001659-4</a:t>
            </a:r>
            <a:endParaRPr lang="de-DE" sz="22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de-DE" sz="2200" dirty="0" smtClean="0">
                <a:latin typeface="Times New Roman" pitchFamily="18" charset="0"/>
                <a:cs typeface="Times New Roman" pitchFamily="18" charset="0"/>
              </a:rPr>
              <a:t>Archiv </a:t>
            </a:r>
            <a:r>
              <a:rPr lang="de-DE" sz="2200" dirty="0" err="1" smtClean="0">
                <a:latin typeface="Times New Roman" pitchFamily="18" charset="0"/>
                <a:cs typeface="Times New Roman" pitchFamily="18" charset="0"/>
              </a:rPr>
              <a:t>autora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Vlastní 2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147</TotalTime>
  <Words>682</Words>
  <Application>Microsoft Office PowerPoint</Application>
  <PresentationFormat>Předvádění na obrazovce (4:3)</PresentationFormat>
  <Paragraphs>134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Lití písma</vt:lpstr>
      <vt:lpstr>Prezentace aplikace PowerPoint</vt:lpstr>
      <vt:lpstr>Anotace </vt:lpstr>
      <vt:lpstr>   Wir lernen </vt:lpstr>
      <vt:lpstr>Wir lernen Fremdsprachen</vt:lpstr>
      <vt:lpstr>Wir lernen Fremdsprachen Übung 1. Unterstreichen Sie die richtige Variante bitte.</vt:lpstr>
      <vt:lpstr>Wir lernen Fremdsprachen Kontrolle 1.</vt:lpstr>
      <vt:lpstr>Wir lernen Fremdsprachen Zusammenfassung </vt:lpstr>
      <vt:lpstr>Wir lernen Fremdsprachen Übung 2. Ergänzen Sie die Tabelle.</vt:lpstr>
      <vt:lpstr>Wir lernen Fremdsprachen Kontrolle 2.</vt:lpstr>
      <vt:lpstr>Wir lernen Fremdsprachen Gruppenarbeit - Teilen Sie die Vorteile der Methoden in drei Gruppen und machen Sie eine Tabelle. Kombinieren Sie oder benutzen Sie das Wörterbuch.</vt:lpstr>
      <vt:lpstr>Wir lernen Fremdsprachen Kontrolle 3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Eva Fučilová</cp:lastModifiedBy>
  <cp:revision>19</cp:revision>
  <dcterms:created xsi:type="dcterms:W3CDTF">2013-05-05T07:16:11Z</dcterms:created>
  <dcterms:modified xsi:type="dcterms:W3CDTF">2013-06-26T12:07:34Z</dcterms:modified>
</cp:coreProperties>
</file>