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8" r:id="rId3"/>
    <p:sldId id="256" r:id="rId4"/>
    <p:sldId id="264" r:id="rId5"/>
    <p:sldId id="266" r:id="rId6"/>
    <p:sldId id="262" r:id="rId7"/>
    <p:sldId id="263" r:id="rId8"/>
    <p:sldId id="267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70833" autoAdjust="0"/>
  </p:normalViewPr>
  <p:slideViewPr>
    <p:cSldViewPr>
      <p:cViewPr>
        <p:scale>
          <a:sx n="60" d="100"/>
          <a:sy n="60" d="100"/>
        </p:scale>
        <p:origin x="-1434" y="-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C385D9-B07E-483B-913D-F72DAC135B06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FD319-5534-4AE3-A979-337081E9717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9230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FD319-5534-4AE3-A979-337081E97176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FD319-5534-4AE3-A979-337081E97176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84C77A2-8590-441C-889F-F1C9413DFE79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DB54101-C596-4DA5-8E82-55C78E1803E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VY_32_INOVACE_09B_13_Berufswahl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jazyk)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02.06.2013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pro žáky druhého, popř. třetího ročníku šestiletého gymnázia, studující německý jazyk na úrovni A2 CEFR, a to jako část jedné vyučovací hodiny v rozsahu cca 25 minut 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pro prezentaci a interaktivní procvičení slovní zásoby tematického celku Berufswahl, a to s ohledem na věk studentů a jejich přání.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Cílem je buď seznámení s novou slovní zásobou, nebo opakování známé slovní zásoby, na které lze navázat a slovní zásobu rozšířit.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Metodické pokyny: Žáci postupují podle pokynů uvedených v prezentaci.  K práci využívají svůj sešit pro zapsání nové slovní zásoby. Řešení úloh zapisují na tabuli elektronickým perem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řešení či srovnání obsahuje vždy následující snímek.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Berufswahl 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de-DE" sz="4800" dirty="0" smtClean="0"/>
              <a:t>Was möchtest du von Beruf sein?</a:t>
            </a:r>
            <a:endParaRPr lang="cs-CZ" sz="4800" dirty="0"/>
          </a:p>
        </p:txBody>
      </p:sp>
      <p:pic>
        <p:nvPicPr>
          <p:cNvPr id="4" name="Picture 3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4010436"/>
            <a:ext cx="1428760" cy="2242469"/>
          </a:xfrm>
          <a:prstGeom prst="rect">
            <a:avLst/>
          </a:prstGeom>
          <a:noFill/>
        </p:spPr>
      </p:pic>
      <p:pic>
        <p:nvPicPr>
          <p:cNvPr id="1026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78" y="4714884"/>
            <a:ext cx="1829714" cy="1565453"/>
          </a:xfrm>
          <a:prstGeom prst="rect">
            <a:avLst/>
          </a:prstGeom>
          <a:noFill/>
        </p:spPr>
      </p:pic>
      <p:pic>
        <p:nvPicPr>
          <p:cNvPr id="6" name="Picture 5" descr="C:\Program Files\Microsoft Office\MEDIA\CAGCAT10\j0291984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2643182"/>
            <a:ext cx="1807769" cy="1913839"/>
          </a:xfrm>
          <a:prstGeom prst="rect">
            <a:avLst/>
          </a:prstGeom>
          <a:noFill/>
        </p:spPr>
      </p:pic>
      <p:pic>
        <p:nvPicPr>
          <p:cNvPr id="7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94" y="4714884"/>
            <a:ext cx="1571636" cy="16044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dirty="0" smtClean="0"/>
              <a:t>Berufe – typisch für Männer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de-DE" sz="2200" dirty="0" smtClean="0"/>
              <a:t> Korrigieren Sie bitte die Fehler in der Bezeichnung der Berufe</a:t>
            </a:r>
            <a:endParaRPr lang="cs-CZ" sz="2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8542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r>
                        <a:rPr lang="de-DE" dirty="0" smtClean="0"/>
                        <a:t>Bäcker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Politiker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Polizist</a:t>
                      </a:r>
                      <a:endParaRPr lang="cs-CZ" dirty="0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r>
                        <a:rPr lang="de-DE" dirty="0" smtClean="0"/>
                        <a:t>Journalist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Manager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/>
                        <a:t>Mechaniker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 descr="dopravní policisté,d&amp;uring;stojníci,gesta,lidé,lidé p&amp;rcaron;i práci,mu&amp;zcaron;i,páni,policie,policisté,strá&amp;zcaron;níci,výkon práv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714488"/>
            <a:ext cx="1857388" cy="1857388"/>
          </a:xfrm>
          <a:prstGeom prst="rect">
            <a:avLst/>
          </a:prstGeom>
          <a:noFill/>
        </p:spPr>
      </p:pic>
      <p:pic>
        <p:nvPicPr>
          <p:cNvPr id="6" name="Picture 2" descr="C:\Users\Doma\Documents\Documents\Documents\EVA - školní složka\DUM NJ\Obrázky\MC900292328.bm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1714488"/>
            <a:ext cx="1900010" cy="1900010"/>
          </a:xfrm>
          <a:prstGeom prst="rect">
            <a:avLst/>
          </a:prstGeom>
          <a:noFill/>
        </p:spPr>
      </p:pic>
      <p:pic>
        <p:nvPicPr>
          <p:cNvPr id="7" name="imgPreview" descr="kampan&amp;ecaron;,komunikace,lidé v práci,osoby,politici,politika,povolání,proslovy,proslovy p&amp;rcaron;i p&amp;rcaron;ijetí,reproduktory,vít&amp;ecaron;zové,vít&amp;ecaron;zství,vláda,volby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1714488"/>
            <a:ext cx="178595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imgPreview" descr="jídlo,lidé p&amp;rcaron;i práci,osoby,pe&amp;ccaron;ení,peka&amp;rcaron;i,peka&amp;rcaron;ství,potraviny,povolání,práce,stolování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00100" y="4071942"/>
            <a:ext cx="185738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imgPreview" descr="komunikace,lidé v práci,mu&amp;zcaron;i,noviná&amp;rcaron;i,osoby,povolání,psací stroje,psaní,reporté&amp;rcaron;i,spisovatelé,spisy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4143380"/>
            <a:ext cx="178595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imgPreview" descr="komunikace,komunika&amp;ccaron;ní za&amp;rcaron;ízení,lidé,m&amp;ecaron;stský &amp;zcaron;ivot,mobilní telefony,mu&amp;zcaron;i,obchodníci,obchody,osoby,plešatý,práce,pracující,psaní textových zpráv,texty"/>
          <p:cNvPicPr/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29388" y="4143380"/>
            <a:ext cx="1742432" cy="174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dirty="0" smtClean="0"/>
              <a:t>Berufe – typisch für Männer</a:t>
            </a:r>
            <a:r>
              <a:rPr lang="de-DE" sz="2000" dirty="0" smtClean="0"/>
              <a:t/>
            </a:r>
            <a:br>
              <a:rPr lang="de-DE" sz="2000" dirty="0" smtClean="0"/>
            </a:br>
            <a:r>
              <a:rPr lang="de-DE" sz="2000" dirty="0" smtClean="0"/>
              <a:t>Lösung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8542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pPr algn="l"/>
                      <a:r>
                        <a:rPr lang="de-DE" dirty="0" smtClean="0"/>
                        <a:t>Polizist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dirty="0" smtClean="0"/>
                        <a:t>Mechaniker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dirty="0" smtClean="0"/>
                        <a:t>Politiker</a:t>
                      </a:r>
                      <a:endParaRPr lang="cs-CZ" dirty="0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pPr algn="l"/>
                      <a:r>
                        <a:rPr lang="de-DE" dirty="0" smtClean="0"/>
                        <a:t>Bäcker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dirty="0" smtClean="0"/>
                        <a:t>Journalist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dirty="0" smtClean="0"/>
                        <a:t>Manager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 descr="dopravní policisté,d&amp;uring;stojníci,gesta,lidé,lidé p&amp;rcaron;i práci,mu&amp;zcaron;i,páni,policie,policisté,strá&amp;zcaron;níci,výkon práv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714488"/>
            <a:ext cx="1857388" cy="1857388"/>
          </a:xfrm>
          <a:prstGeom prst="rect">
            <a:avLst/>
          </a:prstGeom>
          <a:noFill/>
        </p:spPr>
      </p:pic>
      <p:pic>
        <p:nvPicPr>
          <p:cNvPr id="6" name="Picture 2" descr="C:\Users\Doma\Documents\Documents\Documents\EVA - školní složka\DUM NJ\Obrázky\MC900292328.bm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1714488"/>
            <a:ext cx="1900010" cy="1900010"/>
          </a:xfrm>
          <a:prstGeom prst="rect">
            <a:avLst/>
          </a:prstGeom>
          <a:noFill/>
        </p:spPr>
      </p:pic>
      <p:pic>
        <p:nvPicPr>
          <p:cNvPr id="7" name="imgPreview" descr="kampan&amp;ecaron;,komunikace,lidé v práci,osoby,politici,politika,povolání,proslovy,proslovy p&amp;rcaron;i p&amp;rcaron;ijetí,reproduktory,vít&amp;ecaron;zové,vít&amp;ecaron;zství,vláda,volby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1714488"/>
            <a:ext cx="178595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imgPreview" descr="jídlo,lidé p&amp;rcaron;i práci,osoby,pe&amp;ccaron;ení,peka&amp;rcaron;i,peka&amp;rcaron;ství,potraviny,povolání,práce,stolování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00100" y="4071942"/>
            <a:ext cx="185738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imgPreview" descr="komunikace,lidé v práci,mu&amp;zcaron;i,noviná&amp;rcaron;i,osoby,povolání,psací stroje,psaní,reporté&amp;rcaron;i,spisovatelé,spisy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4143380"/>
            <a:ext cx="178595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imgPreview" descr="komunikace,komunika&amp;ccaron;ní za&amp;rcaron;ízení,lidé,m&amp;ecaron;stský &amp;zcaron;ivot,mobilní telefony,mu&amp;zcaron;i,obchodníci,obchody,osoby,plešatý,práce,pracující,psaní textových zpráv,texty"/>
          <p:cNvPicPr/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29388" y="4143380"/>
            <a:ext cx="1742432" cy="174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Berufe</a:t>
            </a:r>
            <a:r>
              <a:rPr lang="de-DE" dirty="0" smtClean="0"/>
              <a:t> – typisch für Frauen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2000" dirty="0" smtClean="0"/>
              <a:t>Ergänzen sie bitte die Bezeichnung der Berufe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107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9256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82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1" descr="C:\Users\Doma\Documents\Documents\Documents\EVA - školní složka\DUM NJ\Obrázky\MB90042280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1785926"/>
            <a:ext cx="1643074" cy="1643074"/>
          </a:xfrm>
          <a:prstGeom prst="rect">
            <a:avLst/>
          </a:prstGeom>
          <a:noFill/>
        </p:spPr>
      </p:pic>
      <p:pic>
        <p:nvPicPr>
          <p:cNvPr id="6" name="Picture 2" descr="C:\Users\Doma\Documents\Documents\Documents\EVA - školní složka\DUM NJ\Obrázky\MH90021207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3714752"/>
            <a:ext cx="1714512" cy="1714512"/>
          </a:xfrm>
          <a:prstGeom prst="rect">
            <a:avLst/>
          </a:prstGeom>
          <a:noFill/>
        </p:spPr>
      </p:pic>
      <p:pic>
        <p:nvPicPr>
          <p:cNvPr id="7" name="Picture 4" descr="C:\Users\Doma\Documents\Documents\Documents\EVA - školní složka\DUM NJ\Obrázky\MH90042995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86182" y="3714752"/>
            <a:ext cx="1714512" cy="1714512"/>
          </a:xfrm>
          <a:prstGeom prst="rect">
            <a:avLst/>
          </a:prstGeom>
          <a:noFill/>
        </p:spPr>
      </p:pic>
      <p:pic>
        <p:nvPicPr>
          <p:cNvPr id="8" name="Picture 5" descr="C:\Users\Doma\Documents\Documents\Documents\EVA - školní složka\DUM NJ\Obrázky\MH90043174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1785926"/>
            <a:ext cx="1643074" cy="1643074"/>
          </a:xfrm>
          <a:prstGeom prst="rect">
            <a:avLst/>
          </a:prstGeom>
          <a:noFill/>
        </p:spPr>
      </p:pic>
      <p:pic>
        <p:nvPicPr>
          <p:cNvPr id="9" name="Picture 7" descr="fotografie,léka&amp;rcaron;i,lidé,medicína,mu&amp;zcaron;i,pacienti,pracující lidé,psaní,stetoskopy,zam&amp;ecaron;stnání,zdravotní pé&amp;ccaron;e,&amp;zcaron;eny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1785926"/>
            <a:ext cx="1714512" cy="1714512"/>
          </a:xfrm>
          <a:prstGeom prst="rect">
            <a:avLst/>
          </a:prstGeom>
          <a:noFill/>
        </p:spPr>
      </p:pic>
      <p:pic>
        <p:nvPicPr>
          <p:cNvPr id="2050" name="Picture 2" descr="C:\Users\Doma\Desktop\MC900280512.bmp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43702" y="3714752"/>
            <a:ext cx="1500879" cy="1599774"/>
          </a:xfrm>
          <a:prstGeom prst="rect">
            <a:avLst/>
          </a:prstGeom>
          <a:noFill/>
        </p:spPr>
      </p:pic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428728" y="5857892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Architektin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Ärztin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Kauffrau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b="1" dirty="0" smtClean="0"/>
                        <a:t>Krankenschwester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b="1" dirty="0" smtClean="0"/>
                        <a:t>Lehrerin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b="1" dirty="0" smtClean="0"/>
                        <a:t>Modell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dirty="0" smtClean="0"/>
              <a:t>Berufe – typisch für Frauen</a:t>
            </a:r>
            <a:br>
              <a:rPr lang="de-DE" dirty="0" smtClean="0"/>
            </a:br>
            <a:r>
              <a:rPr lang="de-DE" sz="1800" dirty="0" smtClean="0"/>
              <a:t>Lösung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222509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Kauffrau, die 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Lehrerin, die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Ärztin, die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248921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pPr algn="ctr"/>
                      <a:r>
                        <a:rPr lang="de-DE" dirty="0" smtClean="0"/>
                        <a:t>Architektin, die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pPr algn="ctr"/>
                      <a:r>
                        <a:rPr lang="de-DE" dirty="0" smtClean="0"/>
                        <a:t>Modell, das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de-DE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/>
                        <a:t>Krankenschwester, die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1" descr="C:\Users\Doma\Documents\Documents\Documents\EVA - školní složka\DUM NJ\Obrázky\MB90042280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1785926"/>
            <a:ext cx="1643074" cy="1643074"/>
          </a:xfrm>
          <a:prstGeom prst="rect">
            <a:avLst/>
          </a:prstGeom>
          <a:noFill/>
        </p:spPr>
      </p:pic>
      <p:pic>
        <p:nvPicPr>
          <p:cNvPr id="6" name="Picture 5" descr="C:\Users\Doma\Documents\Documents\Documents\EVA - školní složka\DUM NJ\Obrázky\MH90043174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1785926"/>
            <a:ext cx="1643074" cy="1643074"/>
          </a:xfrm>
          <a:prstGeom prst="rect">
            <a:avLst/>
          </a:prstGeom>
          <a:noFill/>
        </p:spPr>
      </p:pic>
      <p:pic>
        <p:nvPicPr>
          <p:cNvPr id="7" name="Picture 7" descr="fotografie,léka&amp;rcaron;i,lidé,medicína,mu&amp;zcaron;i,pacienti,pracující lidé,psaní,stetoskopy,zam&amp;ecaron;stnání,zdravotní pé&amp;ccaron;e,&amp;zcaron;en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72264" y="1785926"/>
            <a:ext cx="1714512" cy="1714512"/>
          </a:xfrm>
          <a:prstGeom prst="rect">
            <a:avLst/>
          </a:prstGeom>
          <a:noFill/>
        </p:spPr>
      </p:pic>
      <p:pic>
        <p:nvPicPr>
          <p:cNvPr id="8" name="Picture 2" descr="C:\Users\Doma\Documents\Documents\Documents\EVA - školní složka\DUM NJ\Obrázky\MH90021207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0100" y="4071942"/>
            <a:ext cx="1714512" cy="1714512"/>
          </a:xfrm>
          <a:prstGeom prst="rect">
            <a:avLst/>
          </a:prstGeom>
          <a:noFill/>
        </p:spPr>
      </p:pic>
      <p:pic>
        <p:nvPicPr>
          <p:cNvPr id="9" name="Picture 4" descr="C:\Users\Doma\Documents\Documents\Documents\EVA - školní složka\DUM NJ\Obrázky\MH900429955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86182" y="4000504"/>
            <a:ext cx="1714512" cy="1714512"/>
          </a:xfrm>
          <a:prstGeom prst="rect">
            <a:avLst/>
          </a:prstGeom>
          <a:noFill/>
        </p:spPr>
      </p:pic>
      <p:pic>
        <p:nvPicPr>
          <p:cNvPr id="10" name="Picture 2" descr="C:\Users\Doma\Desktop\MC900280512.bmp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15140" y="4071942"/>
            <a:ext cx="1500879" cy="15997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>Berufe</a:t>
            </a:r>
            <a:br>
              <a:rPr lang="de-DE" dirty="0" smtClean="0"/>
            </a:br>
            <a:r>
              <a:rPr lang="de-DE" sz="2700" dirty="0" smtClean="0"/>
              <a:t>Ergänzen Sie die Berufe: Wer arbeitet…</a:t>
            </a:r>
            <a:endParaRPr lang="cs-CZ" sz="27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2143116"/>
          <a:ext cx="822960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im Büro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in der Werkstatt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mit Metall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mit Pflanzen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im Team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selbstständig</a:t>
                      </a:r>
                      <a:r>
                        <a:rPr lang="de-DE" sz="320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>Berufe</a:t>
            </a:r>
            <a:br>
              <a:rPr lang="de-DE" dirty="0" smtClean="0"/>
            </a:br>
            <a:r>
              <a:rPr lang="de-DE" dirty="0" smtClean="0"/>
              <a:t> </a:t>
            </a:r>
            <a:r>
              <a:rPr lang="de-DE" sz="2200" dirty="0" smtClean="0"/>
              <a:t>Lösung – Sie haben vielleicht ein andere gefunden, sagen Sie es den anderen</a:t>
            </a:r>
            <a:endParaRPr lang="cs-CZ" sz="2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2143116"/>
          <a:ext cx="8229600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im Büro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Architektin</a:t>
                      </a:r>
                      <a:endParaRPr lang="cs-CZ" sz="32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in der Werkstatt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Mechaniker</a:t>
                      </a:r>
                      <a:endParaRPr lang="cs-CZ" sz="32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mit Metall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Schlösser</a:t>
                      </a:r>
                      <a:endParaRPr lang="cs-CZ" sz="32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mit Pflanzen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Gärtnerin</a:t>
                      </a:r>
                      <a:endParaRPr lang="cs-CZ" sz="32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im Team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Arzt und Krankenschwester</a:t>
                      </a:r>
                      <a:endParaRPr lang="cs-CZ" sz="32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bg1"/>
                          </a:solidFill>
                        </a:rPr>
                        <a:t>selbstständig</a:t>
                      </a:r>
                      <a:r>
                        <a:rPr lang="de-DE" sz="320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3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Kaufmann</a:t>
                      </a:r>
                      <a:endParaRPr lang="cs-CZ" sz="32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46237"/>
            <a:ext cx="8435280" cy="2934891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514350" indent="-514350">
              <a:buClr>
                <a:schemeClr val="accent5">
                  <a:lumMod val="60000"/>
                  <a:lumOff val="40000"/>
                </a:schemeClr>
              </a:buClr>
              <a:buSzPct val="96000"/>
              <a:buFont typeface="+mj-lt"/>
              <a:buAutoNum type="arabicPeriod"/>
            </a:pP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de-DE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de-DE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snímku</a:t>
            </a:r>
            <a:r>
              <a:rPr lang="de-DE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galerie 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Klipart [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cit.02</a:t>
            </a:r>
            <a:r>
              <a:rPr lang="de-DE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.06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.2013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].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Dostupné 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pod licencí Microsoft Office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2010: </a:t>
            </a:r>
            <a:r>
              <a:rPr lang="cs-CZ" sz="24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400" u="sng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://office.microsoft.com/cs-cz/images/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</a:p>
          <a:p>
            <a:pPr marL="514350" indent="-514350">
              <a:buClr>
                <a:schemeClr val="accent5">
                  <a:lumMod val="60000"/>
                  <a:lumOff val="40000"/>
                </a:schemeClr>
              </a:buClr>
              <a:buSzPct val="96000"/>
              <a:buFont typeface="+mj-lt"/>
              <a:buAutoNum type="arabicPeriod"/>
            </a:pPr>
            <a:r>
              <a:rPr lang="cs-CZ" sz="2400" cap="all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NEUNER </a:t>
            </a:r>
            <a:r>
              <a:rPr lang="cs-CZ" sz="24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4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4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4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4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4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4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Německo: Hueber, 2009, ISBN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978-3-19-001659-4</a:t>
            </a:r>
          </a:p>
          <a:p>
            <a:pPr marL="514350" indent="-514350">
              <a:buClr>
                <a:schemeClr val="accent5">
                  <a:lumMod val="60000"/>
                  <a:lumOff val="40000"/>
                </a:schemeClr>
              </a:buClr>
              <a:buSzPct val="96000"/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94116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72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lastní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119</TotalTime>
  <Words>325</Words>
  <Application>Microsoft Office PowerPoint</Application>
  <PresentationFormat>Předvádění na obrazovce (4:3)</PresentationFormat>
  <Paragraphs>136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Prezentace aplikace PowerPoint</vt:lpstr>
      <vt:lpstr>Anotace </vt:lpstr>
      <vt:lpstr>Berufswahl </vt:lpstr>
      <vt:lpstr>Berufe – typisch für Männer  Korrigieren Sie bitte die Fehler in der Bezeichnung der Berufe</vt:lpstr>
      <vt:lpstr>Berufe – typisch für Männer Lösung</vt:lpstr>
      <vt:lpstr>Berufe – typisch für Frauen Ergänzen sie bitte die Bezeichnung der Berufe</vt:lpstr>
      <vt:lpstr>Berufe – typisch für Frauen Lösung </vt:lpstr>
      <vt:lpstr>      Berufe Ergänzen Sie die Berufe: Wer arbeitet…</vt:lpstr>
      <vt:lpstr>      Berufe  Lösung – Sie haben vielleicht ein andere gefunden, sagen Sie es den anderen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Eva Fučilová</cp:lastModifiedBy>
  <cp:revision>16</cp:revision>
  <dcterms:created xsi:type="dcterms:W3CDTF">2013-06-02T14:59:01Z</dcterms:created>
  <dcterms:modified xsi:type="dcterms:W3CDTF">2013-06-27T06:45:53Z</dcterms:modified>
</cp:coreProperties>
</file>