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0" r:id="rId4"/>
    <p:sldId id="261" r:id="rId5"/>
    <p:sldId id="258" r:id="rId6"/>
    <p:sldId id="262" r:id="rId7"/>
    <p:sldId id="266" r:id="rId8"/>
    <p:sldId id="267" r:id="rId9"/>
    <p:sldId id="270" r:id="rId10"/>
    <p:sldId id="271" r:id="rId11"/>
    <p:sldId id="272" r:id="rId12"/>
    <p:sldId id="269" r:id="rId13"/>
    <p:sldId id="268" r:id="rId14"/>
    <p:sldId id="273" r:id="rId15"/>
    <p:sldId id="265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1" d="100"/>
          <a:sy n="81" d="100"/>
        </p:scale>
        <p:origin x="-1848" y="-6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E342EF-89BF-4483-BC5F-9B1E1B77692E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E7ECDC6-6B2B-40C6-992F-A0748EAC8785}">
      <dgm:prSet phldrT="[Text]"/>
      <dgm:spPr/>
      <dgm:t>
        <a:bodyPr/>
        <a:lstStyle/>
        <a:p>
          <a:r>
            <a:rPr lang="de-DE" dirty="0" smtClean="0"/>
            <a:t>Dorf</a:t>
          </a:r>
          <a:endParaRPr lang="cs-CZ" dirty="0"/>
        </a:p>
      </dgm:t>
    </dgm:pt>
    <dgm:pt modelId="{22CC9FAE-3183-43D0-89DC-097E3B9E9A1A}" type="parTrans" cxnId="{F1BA7253-51E1-4E39-8E7B-8E816D89D5FA}">
      <dgm:prSet/>
      <dgm:spPr/>
      <dgm:t>
        <a:bodyPr/>
        <a:lstStyle/>
        <a:p>
          <a:endParaRPr lang="cs-CZ"/>
        </a:p>
      </dgm:t>
    </dgm:pt>
    <dgm:pt modelId="{71AFB184-6CBA-4975-AB81-94F25CF087A2}" type="sibTrans" cxnId="{F1BA7253-51E1-4E39-8E7B-8E816D89D5FA}">
      <dgm:prSet/>
      <dgm:spPr/>
      <dgm:t>
        <a:bodyPr/>
        <a:lstStyle/>
        <a:p>
          <a:endParaRPr lang="cs-CZ" dirty="0"/>
        </a:p>
      </dgm:t>
    </dgm:pt>
    <dgm:pt modelId="{82E97DB5-56F0-4378-9A8E-750AFD22D050}">
      <dgm:prSet phldrT="[Text]"/>
      <dgm:spPr/>
      <dgm:t>
        <a:bodyPr/>
        <a:lstStyle/>
        <a:p>
          <a:r>
            <a:rPr lang="de-DE" dirty="0" smtClean="0"/>
            <a:t>Klein</a:t>
          </a:r>
        </a:p>
        <a:p>
          <a:r>
            <a:rPr lang="de-DE" dirty="0" smtClean="0"/>
            <a:t>stadt</a:t>
          </a:r>
          <a:endParaRPr lang="cs-CZ" dirty="0"/>
        </a:p>
      </dgm:t>
    </dgm:pt>
    <dgm:pt modelId="{4B77A5D9-00C6-4CF8-978A-7BB299C48BA2}" type="parTrans" cxnId="{B8F6CEE2-9755-4E6A-AB61-7E1D298CBE38}">
      <dgm:prSet/>
      <dgm:spPr/>
      <dgm:t>
        <a:bodyPr/>
        <a:lstStyle/>
        <a:p>
          <a:endParaRPr lang="cs-CZ"/>
        </a:p>
      </dgm:t>
    </dgm:pt>
    <dgm:pt modelId="{F2F7F9AF-996E-422A-89D9-298382DA03DE}" type="sibTrans" cxnId="{B8F6CEE2-9755-4E6A-AB61-7E1D298CBE38}">
      <dgm:prSet/>
      <dgm:spPr/>
      <dgm:t>
        <a:bodyPr/>
        <a:lstStyle/>
        <a:p>
          <a:endParaRPr lang="cs-CZ" dirty="0"/>
        </a:p>
      </dgm:t>
    </dgm:pt>
    <dgm:pt modelId="{C3D37F11-9A06-4FAC-9A56-E0047E1097B5}">
      <dgm:prSet phldrT="[Text]"/>
      <dgm:spPr/>
      <dgm:t>
        <a:bodyPr/>
        <a:lstStyle/>
        <a:p>
          <a:r>
            <a:rPr lang="de-DE" dirty="0" smtClean="0"/>
            <a:t>Stadt </a:t>
          </a:r>
          <a:endParaRPr lang="cs-CZ" dirty="0"/>
        </a:p>
      </dgm:t>
    </dgm:pt>
    <dgm:pt modelId="{57AE4346-BD1A-4709-83D9-09713751BF61}" type="parTrans" cxnId="{C6F6D84C-3A7E-4E16-85C5-82EE20C10940}">
      <dgm:prSet/>
      <dgm:spPr/>
      <dgm:t>
        <a:bodyPr/>
        <a:lstStyle/>
        <a:p>
          <a:endParaRPr lang="cs-CZ"/>
        </a:p>
      </dgm:t>
    </dgm:pt>
    <dgm:pt modelId="{D9F1359A-EC40-440B-94D8-964EB81E843B}" type="sibTrans" cxnId="{C6F6D84C-3A7E-4E16-85C5-82EE20C10940}">
      <dgm:prSet/>
      <dgm:spPr/>
      <dgm:t>
        <a:bodyPr/>
        <a:lstStyle/>
        <a:p>
          <a:endParaRPr lang="cs-CZ" dirty="0"/>
        </a:p>
      </dgm:t>
    </dgm:pt>
    <dgm:pt modelId="{701260ED-2D0E-4597-ACBD-580945DBE8EF}">
      <dgm:prSet phldrT="[Text]"/>
      <dgm:spPr/>
      <dgm:t>
        <a:bodyPr/>
        <a:lstStyle/>
        <a:p>
          <a:r>
            <a:rPr lang="de-DE" dirty="0" smtClean="0"/>
            <a:t>Groß</a:t>
          </a:r>
        </a:p>
        <a:p>
          <a:r>
            <a:rPr lang="de-DE" dirty="0" smtClean="0"/>
            <a:t>stadt</a:t>
          </a:r>
          <a:endParaRPr lang="cs-CZ" dirty="0"/>
        </a:p>
      </dgm:t>
    </dgm:pt>
    <dgm:pt modelId="{26D4BB7B-5AAB-444C-838F-5028ACBD52B6}" type="parTrans" cxnId="{C8419CC2-845E-40A5-A654-99620E696EAC}">
      <dgm:prSet/>
      <dgm:spPr/>
      <dgm:t>
        <a:bodyPr/>
        <a:lstStyle/>
        <a:p>
          <a:endParaRPr lang="cs-CZ"/>
        </a:p>
      </dgm:t>
    </dgm:pt>
    <dgm:pt modelId="{1937779C-88DB-4EC7-9247-CF8F4990BD8C}" type="sibTrans" cxnId="{C8419CC2-845E-40A5-A654-99620E696EAC}">
      <dgm:prSet/>
      <dgm:spPr/>
      <dgm:t>
        <a:bodyPr/>
        <a:lstStyle/>
        <a:p>
          <a:endParaRPr lang="cs-CZ" dirty="0"/>
        </a:p>
      </dgm:t>
    </dgm:pt>
    <dgm:pt modelId="{83AB3F9A-3F43-4E57-9292-F6E0F3C2DBCA}">
      <dgm:prSet phldrT="[Text]"/>
      <dgm:spPr/>
      <dgm:t>
        <a:bodyPr/>
        <a:lstStyle/>
        <a:p>
          <a:r>
            <a:rPr lang="de-DE" dirty="0" smtClean="0"/>
            <a:t>Land </a:t>
          </a:r>
          <a:endParaRPr lang="cs-CZ" dirty="0"/>
        </a:p>
      </dgm:t>
    </dgm:pt>
    <dgm:pt modelId="{C663183B-F149-48E2-97FB-CE8B92E6E65A}" type="parTrans" cxnId="{37D2A565-B300-4074-A98B-AE74B4161EB0}">
      <dgm:prSet/>
      <dgm:spPr/>
      <dgm:t>
        <a:bodyPr/>
        <a:lstStyle/>
        <a:p>
          <a:endParaRPr lang="cs-CZ"/>
        </a:p>
      </dgm:t>
    </dgm:pt>
    <dgm:pt modelId="{84EEB7C8-835C-4B93-8D39-499814E4A9FC}" type="sibTrans" cxnId="{37D2A565-B300-4074-A98B-AE74B4161EB0}">
      <dgm:prSet/>
      <dgm:spPr/>
      <dgm:t>
        <a:bodyPr/>
        <a:lstStyle/>
        <a:p>
          <a:endParaRPr lang="cs-CZ" dirty="0"/>
        </a:p>
      </dgm:t>
    </dgm:pt>
    <dgm:pt modelId="{1A543D92-C8E5-462B-B713-A0C85B03E811}" type="pres">
      <dgm:prSet presAssocID="{BFE342EF-89BF-4483-BC5F-9B1E1B77692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4B5F08D-5C0C-4582-99A7-33B56AC64BAC}" type="pres">
      <dgm:prSet presAssocID="{FE7ECDC6-6B2B-40C6-992F-A0748EAC8785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DF6B39-241B-4DE7-A807-944A7F0AFD80}" type="pres">
      <dgm:prSet presAssocID="{71AFB184-6CBA-4975-AB81-94F25CF087A2}" presName="sibTrans" presStyleLbl="sibTrans2D1" presStyleIdx="0" presStyleCnt="5"/>
      <dgm:spPr/>
      <dgm:t>
        <a:bodyPr/>
        <a:lstStyle/>
        <a:p>
          <a:endParaRPr lang="cs-CZ"/>
        </a:p>
      </dgm:t>
    </dgm:pt>
    <dgm:pt modelId="{1D28F339-D18F-40F2-B93C-C58DAF616C20}" type="pres">
      <dgm:prSet presAssocID="{71AFB184-6CBA-4975-AB81-94F25CF087A2}" presName="connectorText" presStyleLbl="sibTrans2D1" presStyleIdx="0" presStyleCnt="5"/>
      <dgm:spPr/>
      <dgm:t>
        <a:bodyPr/>
        <a:lstStyle/>
        <a:p>
          <a:endParaRPr lang="cs-CZ"/>
        </a:p>
      </dgm:t>
    </dgm:pt>
    <dgm:pt modelId="{BB4F1538-708A-434E-9611-7F4F98BFAC5B}" type="pres">
      <dgm:prSet presAssocID="{82E97DB5-56F0-4378-9A8E-750AFD22D050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0200F8-CA16-4631-9608-21B548A18366}" type="pres">
      <dgm:prSet presAssocID="{F2F7F9AF-996E-422A-89D9-298382DA03DE}" presName="sibTrans" presStyleLbl="sibTrans2D1" presStyleIdx="1" presStyleCnt="5"/>
      <dgm:spPr/>
      <dgm:t>
        <a:bodyPr/>
        <a:lstStyle/>
        <a:p>
          <a:endParaRPr lang="cs-CZ"/>
        </a:p>
      </dgm:t>
    </dgm:pt>
    <dgm:pt modelId="{33413213-CED1-4CAB-B56E-94F037407EEA}" type="pres">
      <dgm:prSet presAssocID="{F2F7F9AF-996E-422A-89D9-298382DA03DE}" presName="connectorText" presStyleLbl="sibTrans2D1" presStyleIdx="1" presStyleCnt="5"/>
      <dgm:spPr/>
      <dgm:t>
        <a:bodyPr/>
        <a:lstStyle/>
        <a:p>
          <a:endParaRPr lang="cs-CZ"/>
        </a:p>
      </dgm:t>
    </dgm:pt>
    <dgm:pt modelId="{461EF26E-F6F4-44B3-BC2C-36C14D9D4D18}" type="pres">
      <dgm:prSet presAssocID="{C3D37F11-9A06-4FAC-9A56-E0047E1097B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8066B8E-5D1B-48FB-8AD8-34A41605050F}" type="pres">
      <dgm:prSet presAssocID="{D9F1359A-EC40-440B-94D8-964EB81E843B}" presName="sibTrans" presStyleLbl="sibTrans2D1" presStyleIdx="2" presStyleCnt="5"/>
      <dgm:spPr/>
      <dgm:t>
        <a:bodyPr/>
        <a:lstStyle/>
        <a:p>
          <a:endParaRPr lang="cs-CZ"/>
        </a:p>
      </dgm:t>
    </dgm:pt>
    <dgm:pt modelId="{67F320E9-858F-4342-BCC6-A5A1D7E3BF2C}" type="pres">
      <dgm:prSet presAssocID="{D9F1359A-EC40-440B-94D8-964EB81E843B}" presName="connectorText" presStyleLbl="sibTrans2D1" presStyleIdx="2" presStyleCnt="5"/>
      <dgm:spPr/>
      <dgm:t>
        <a:bodyPr/>
        <a:lstStyle/>
        <a:p>
          <a:endParaRPr lang="cs-CZ"/>
        </a:p>
      </dgm:t>
    </dgm:pt>
    <dgm:pt modelId="{A92BE376-53EA-4F34-AF36-9FCA32B0E88A}" type="pres">
      <dgm:prSet presAssocID="{701260ED-2D0E-4597-ACBD-580945DBE8E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623C1A2-8B9B-4809-AA7F-3195F1A6C50D}" type="pres">
      <dgm:prSet presAssocID="{1937779C-88DB-4EC7-9247-CF8F4990BD8C}" presName="sibTrans" presStyleLbl="sibTrans2D1" presStyleIdx="3" presStyleCnt="5" custLinFactNeighborX="12220" custLinFactNeighborY="1778"/>
      <dgm:spPr>
        <a:prstGeom prst="mathMultiply">
          <a:avLst/>
        </a:prstGeom>
      </dgm:spPr>
      <dgm:t>
        <a:bodyPr/>
        <a:lstStyle/>
        <a:p>
          <a:endParaRPr lang="cs-CZ"/>
        </a:p>
      </dgm:t>
    </dgm:pt>
    <dgm:pt modelId="{5BF4DA90-4C20-4162-8CED-D72835C63291}" type="pres">
      <dgm:prSet presAssocID="{1937779C-88DB-4EC7-9247-CF8F4990BD8C}" presName="connectorText" presStyleLbl="sibTrans2D1" presStyleIdx="3" presStyleCnt="5"/>
      <dgm:spPr/>
      <dgm:t>
        <a:bodyPr/>
        <a:lstStyle/>
        <a:p>
          <a:endParaRPr lang="cs-CZ"/>
        </a:p>
      </dgm:t>
    </dgm:pt>
    <dgm:pt modelId="{DC4A624F-0FE1-418F-A29C-778D1702F1F8}" type="pres">
      <dgm:prSet presAssocID="{83AB3F9A-3F43-4E57-9292-F6E0F3C2DBC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AD5D7A6-44F5-4A16-BC84-6B78FD7216B5}" type="pres">
      <dgm:prSet presAssocID="{84EEB7C8-835C-4B93-8D39-499814E4A9FC}" presName="sibTrans" presStyleLbl="sibTrans2D1" presStyleIdx="4" presStyleCnt="5"/>
      <dgm:spPr>
        <a:prstGeom prst="mathEqual">
          <a:avLst/>
        </a:prstGeom>
      </dgm:spPr>
      <dgm:t>
        <a:bodyPr/>
        <a:lstStyle/>
        <a:p>
          <a:endParaRPr lang="cs-CZ"/>
        </a:p>
      </dgm:t>
    </dgm:pt>
    <dgm:pt modelId="{CD8F0809-50F8-41CA-8C6D-361DAE7664F2}" type="pres">
      <dgm:prSet presAssocID="{84EEB7C8-835C-4B93-8D39-499814E4A9FC}" presName="connectorText" presStyleLbl="sibTrans2D1" presStyleIdx="4" presStyleCnt="5"/>
      <dgm:spPr/>
      <dgm:t>
        <a:bodyPr/>
        <a:lstStyle/>
        <a:p>
          <a:endParaRPr lang="cs-CZ"/>
        </a:p>
      </dgm:t>
    </dgm:pt>
  </dgm:ptLst>
  <dgm:cxnLst>
    <dgm:cxn modelId="{D13D5DFA-9284-4168-97B8-C638892AFCEE}" type="presOf" srcId="{F2F7F9AF-996E-422A-89D9-298382DA03DE}" destId="{33413213-CED1-4CAB-B56E-94F037407EEA}" srcOrd="1" destOrd="0" presId="urn:microsoft.com/office/officeart/2005/8/layout/cycle2"/>
    <dgm:cxn modelId="{E595C818-2826-4DE8-A6AC-3295219CBC26}" type="presOf" srcId="{1937779C-88DB-4EC7-9247-CF8F4990BD8C}" destId="{E623C1A2-8B9B-4809-AA7F-3195F1A6C50D}" srcOrd="0" destOrd="0" presId="urn:microsoft.com/office/officeart/2005/8/layout/cycle2"/>
    <dgm:cxn modelId="{947C7913-194D-42AB-B8ED-5FDA373ADF9E}" type="presOf" srcId="{FE7ECDC6-6B2B-40C6-992F-A0748EAC8785}" destId="{74B5F08D-5C0C-4582-99A7-33B56AC64BAC}" srcOrd="0" destOrd="0" presId="urn:microsoft.com/office/officeart/2005/8/layout/cycle2"/>
    <dgm:cxn modelId="{D4C5A0A2-2449-44AE-84C1-90F84B96E514}" type="presOf" srcId="{83AB3F9A-3F43-4E57-9292-F6E0F3C2DBCA}" destId="{DC4A624F-0FE1-418F-A29C-778D1702F1F8}" srcOrd="0" destOrd="0" presId="urn:microsoft.com/office/officeart/2005/8/layout/cycle2"/>
    <dgm:cxn modelId="{10215C2E-5825-46C5-8543-0E301C06B974}" type="presOf" srcId="{84EEB7C8-835C-4B93-8D39-499814E4A9FC}" destId="{CD8F0809-50F8-41CA-8C6D-361DAE7664F2}" srcOrd="1" destOrd="0" presId="urn:microsoft.com/office/officeart/2005/8/layout/cycle2"/>
    <dgm:cxn modelId="{C8419CC2-845E-40A5-A654-99620E696EAC}" srcId="{BFE342EF-89BF-4483-BC5F-9B1E1B77692E}" destId="{701260ED-2D0E-4597-ACBD-580945DBE8EF}" srcOrd="3" destOrd="0" parTransId="{26D4BB7B-5AAB-444C-838F-5028ACBD52B6}" sibTransId="{1937779C-88DB-4EC7-9247-CF8F4990BD8C}"/>
    <dgm:cxn modelId="{37D2A565-B300-4074-A98B-AE74B4161EB0}" srcId="{BFE342EF-89BF-4483-BC5F-9B1E1B77692E}" destId="{83AB3F9A-3F43-4E57-9292-F6E0F3C2DBCA}" srcOrd="4" destOrd="0" parTransId="{C663183B-F149-48E2-97FB-CE8B92E6E65A}" sibTransId="{84EEB7C8-835C-4B93-8D39-499814E4A9FC}"/>
    <dgm:cxn modelId="{A62077E4-2F2B-4A07-86A7-88E46B06D375}" type="presOf" srcId="{84EEB7C8-835C-4B93-8D39-499814E4A9FC}" destId="{4AD5D7A6-44F5-4A16-BC84-6B78FD7216B5}" srcOrd="0" destOrd="0" presId="urn:microsoft.com/office/officeart/2005/8/layout/cycle2"/>
    <dgm:cxn modelId="{A29B7C7A-8885-4296-B75F-1745B985E2F8}" type="presOf" srcId="{701260ED-2D0E-4597-ACBD-580945DBE8EF}" destId="{A92BE376-53EA-4F34-AF36-9FCA32B0E88A}" srcOrd="0" destOrd="0" presId="urn:microsoft.com/office/officeart/2005/8/layout/cycle2"/>
    <dgm:cxn modelId="{D6B1802D-7998-4FEB-BD35-D487A6945F9A}" type="presOf" srcId="{82E97DB5-56F0-4378-9A8E-750AFD22D050}" destId="{BB4F1538-708A-434E-9611-7F4F98BFAC5B}" srcOrd="0" destOrd="0" presId="urn:microsoft.com/office/officeart/2005/8/layout/cycle2"/>
    <dgm:cxn modelId="{F1BA7253-51E1-4E39-8E7B-8E816D89D5FA}" srcId="{BFE342EF-89BF-4483-BC5F-9B1E1B77692E}" destId="{FE7ECDC6-6B2B-40C6-992F-A0748EAC8785}" srcOrd="0" destOrd="0" parTransId="{22CC9FAE-3183-43D0-89DC-097E3B9E9A1A}" sibTransId="{71AFB184-6CBA-4975-AB81-94F25CF087A2}"/>
    <dgm:cxn modelId="{B8F6CEE2-9755-4E6A-AB61-7E1D298CBE38}" srcId="{BFE342EF-89BF-4483-BC5F-9B1E1B77692E}" destId="{82E97DB5-56F0-4378-9A8E-750AFD22D050}" srcOrd="1" destOrd="0" parTransId="{4B77A5D9-00C6-4CF8-978A-7BB299C48BA2}" sibTransId="{F2F7F9AF-996E-422A-89D9-298382DA03DE}"/>
    <dgm:cxn modelId="{F5EFE67A-B85B-41CD-8632-6204B20C89D8}" type="presOf" srcId="{D9F1359A-EC40-440B-94D8-964EB81E843B}" destId="{B8066B8E-5D1B-48FB-8AD8-34A41605050F}" srcOrd="0" destOrd="0" presId="urn:microsoft.com/office/officeart/2005/8/layout/cycle2"/>
    <dgm:cxn modelId="{69EE689F-2098-4CB2-B5A4-1C68EEA2E0CB}" type="presOf" srcId="{F2F7F9AF-996E-422A-89D9-298382DA03DE}" destId="{E70200F8-CA16-4631-9608-21B548A18366}" srcOrd="0" destOrd="0" presId="urn:microsoft.com/office/officeart/2005/8/layout/cycle2"/>
    <dgm:cxn modelId="{C6F6D84C-3A7E-4E16-85C5-82EE20C10940}" srcId="{BFE342EF-89BF-4483-BC5F-9B1E1B77692E}" destId="{C3D37F11-9A06-4FAC-9A56-E0047E1097B5}" srcOrd="2" destOrd="0" parTransId="{57AE4346-BD1A-4709-83D9-09713751BF61}" sibTransId="{D9F1359A-EC40-440B-94D8-964EB81E843B}"/>
    <dgm:cxn modelId="{D27D9944-8EF5-40AA-9E0C-5031B2A8EC30}" type="presOf" srcId="{C3D37F11-9A06-4FAC-9A56-E0047E1097B5}" destId="{461EF26E-F6F4-44B3-BC2C-36C14D9D4D18}" srcOrd="0" destOrd="0" presId="urn:microsoft.com/office/officeart/2005/8/layout/cycle2"/>
    <dgm:cxn modelId="{65B34246-E4BD-4947-8EBB-B438EB98172C}" type="presOf" srcId="{71AFB184-6CBA-4975-AB81-94F25CF087A2}" destId="{5FDF6B39-241B-4DE7-A807-944A7F0AFD80}" srcOrd="0" destOrd="0" presId="urn:microsoft.com/office/officeart/2005/8/layout/cycle2"/>
    <dgm:cxn modelId="{02EFD464-1EF2-4A8A-9418-D7898092DEF2}" type="presOf" srcId="{D9F1359A-EC40-440B-94D8-964EB81E843B}" destId="{67F320E9-858F-4342-BCC6-A5A1D7E3BF2C}" srcOrd="1" destOrd="0" presId="urn:microsoft.com/office/officeart/2005/8/layout/cycle2"/>
    <dgm:cxn modelId="{CFB857FD-A9DA-4D8D-A3ED-E299A75DA25E}" type="presOf" srcId="{BFE342EF-89BF-4483-BC5F-9B1E1B77692E}" destId="{1A543D92-C8E5-462B-B713-A0C85B03E811}" srcOrd="0" destOrd="0" presId="urn:microsoft.com/office/officeart/2005/8/layout/cycle2"/>
    <dgm:cxn modelId="{30E1F63C-49C9-4794-8E12-563AC6ECBAFD}" type="presOf" srcId="{71AFB184-6CBA-4975-AB81-94F25CF087A2}" destId="{1D28F339-D18F-40F2-B93C-C58DAF616C20}" srcOrd="1" destOrd="0" presId="urn:microsoft.com/office/officeart/2005/8/layout/cycle2"/>
    <dgm:cxn modelId="{F8BF1584-4C99-434E-9B9B-7E477602D060}" type="presOf" srcId="{1937779C-88DB-4EC7-9247-CF8F4990BD8C}" destId="{5BF4DA90-4C20-4162-8CED-D72835C63291}" srcOrd="1" destOrd="0" presId="urn:microsoft.com/office/officeart/2005/8/layout/cycle2"/>
    <dgm:cxn modelId="{18577B66-86D4-4E7F-BF2C-0D93AADCF012}" type="presParOf" srcId="{1A543D92-C8E5-462B-B713-A0C85B03E811}" destId="{74B5F08D-5C0C-4582-99A7-33B56AC64BAC}" srcOrd="0" destOrd="0" presId="urn:microsoft.com/office/officeart/2005/8/layout/cycle2"/>
    <dgm:cxn modelId="{1667C98D-CC75-4A4B-A814-DBF1C418D286}" type="presParOf" srcId="{1A543D92-C8E5-462B-B713-A0C85B03E811}" destId="{5FDF6B39-241B-4DE7-A807-944A7F0AFD80}" srcOrd="1" destOrd="0" presId="urn:microsoft.com/office/officeart/2005/8/layout/cycle2"/>
    <dgm:cxn modelId="{929E7E9A-D011-4285-A58F-6111B41BA0CB}" type="presParOf" srcId="{5FDF6B39-241B-4DE7-A807-944A7F0AFD80}" destId="{1D28F339-D18F-40F2-B93C-C58DAF616C20}" srcOrd="0" destOrd="0" presId="urn:microsoft.com/office/officeart/2005/8/layout/cycle2"/>
    <dgm:cxn modelId="{F5F81B46-9436-461A-9FBA-01EA001B2191}" type="presParOf" srcId="{1A543D92-C8E5-462B-B713-A0C85B03E811}" destId="{BB4F1538-708A-434E-9611-7F4F98BFAC5B}" srcOrd="2" destOrd="0" presId="urn:microsoft.com/office/officeart/2005/8/layout/cycle2"/>
    <dgm:cxn modelId="{8795F3C5-084E-49DF-83C1-56EAFA22ACAD}" type="presParOf" srcId="{1A543D92-C8E5-462B-B713-A0C85B03E811}" destId="{E70200F8-CA16-4631-9608-21B548A18366}" srcOrd="3" destOrd="0" presId="urn:microsoft.com/office/officeart/2005/8/layout/cycle2"/>
    <dgm:cxn modelId="{C263E93E-ECD2-409C-A495-38EE094FE34C}" type="presParOf" srcId="{E70200F8-CA16-4631-9608-21B548A18366}" destId="{33413213-CED1-4CAB-B56E-94F037407EEA}" srcOrd="0" destOrd="0" presId="urn:microsoft.com/office/officeart/2005/8/layout/cycle2"/>
    <dgm:cxn modelId="{CA8DC17D-813B-44AA-A940-D7ECA48FBE3B}" type="presParOf" srcId="{1A543D92-C8E5-462B-B713-A0C85B03E811}" destId="{461EF26E-F6F4-44B3-BC2C-36C14D9D4D18}" srcOrd="4" destOrd="0" presId="urn:microsoft.com/office/officeart/2005/8/layout/cycle2"/>
    <dgm:cxn modelId="{15C61462-9BBE-4E01-8623-5AF0F325A2CD}" type="presParOf" srcId="{1A543D92-C8E5-462B-B713-A0C85B03E811}" destId="{B8066B8E-5D1B-48FB-8AD8-34A41605050F}" srcOrd="5" destOrd="0" presId="urn:microsoft.com/office/officeart/2005/8/layout/cycle2"/>
    <dgm:cxn modelId="{2F8B7EC8-3BE7-42C2-9D13-BBBC17EFFCEC}" type="presParOf" srcId="{B8066B8E-5D1B-48FB-8AD8-34A41605050F}" destId="{67F320E9-858F-4342-BCC6-A5A1D7E3BF2C}" srcOrd="0" destOrd="0" presId="urn:microsoft.com/office/officeart/2005/8/layout/cycle2"/>
    <dgm:cxn modelId="{CF2B322E-D987-44CB-B3D7-FC130FA5C096}" type="presParOf" srcId="{1A543D92-C8E5-462B-B713-A0C85B03E811}" destId="{A92BE376-53EA-4F34-AF36-9FCA32B0E88A}" srcOrd="6" destOrd="0" presId="urn:microsoft.com/office/officeart/2005/8/layout/cycle2"/>
    <dgm:cxn modelId="{E106BEB6-99E5-4503-B112-F54D31F2741E}" type="presParOf" srcId="{1A543D92-C8E5-462B-B713-A0C85B03E811}" destId="{E623C1A2-8B9B-4809-AA7F-3195F1A6C50D}" srcOrd="7" destOrd="0" presId="urn:microsoft.com/office/officeart/2005/8/layout/cycle2"/>
    <dgm:cxn modelId="{BA91B87B-5425-456A-BBAA-4B63F493B5BD}" type="presParOf" srcId="{E623C1A2-8B9B-4809-AA7F-3195F1A6C50D}" destId="{5BF4DA90-4C20-4162-8CED-D72835C63291}" srcOrd="0" destOrd="0" presId="urn:microsoft.com/office/officeart/2005/8/layout/cycle2"/>
    <dgm:cxn modelId="{62FFA3F2-97AC-44F4-BFCB-49D0588B7BEB}" type="presParOf" srcId="{1A543D92-C8E5-462B-B713-A0C85B03E811}" destId="{DC4A624F-0FE1-418F-A29C-778D1702F1F8}" srcOrd="8" destOrd="0" presId="urn:microsoft.com/office/officeart/2005/8/layout/cycle2"/>
    <dgm:cxn modelId="{45BE2AC5-333D-498F-B2B0-B46FD7BAE249}" type="presParOf" srcId="{1A543D92-C8E5-462B-B713-A0C85B03E811}" destId="{4AD5D7A6-44F5-4A16-BC84-6B78FD7216B5}" srcOrd="9" destOrd="0" presId="urn:microsoft.com/office/officeart/2005/8/layout/cycle2"/>
    <dgm:cxn modelId="{060CE8E3-5BE0-485E-B699-9840824951CB}" type="presParOf" srcId="{4AD5D7A6-44F5-4A16-BC84-6B78FD7216B5}" destId="{CD8F0809-50F8-41CA-8C6D-361DAE7664F2}" srcOrd="0" destOrd="0" presId="urn:microsoft.com/office/officeart/2005/8/layout/cycle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C8CDC9-9B81-42AA-9893-4D3BE260D8EF}" type="datetimeFigureOut">
              <a:rPr lang="cs-CZ" smtClean="0"/>
              <a:pPr/>
              <a:t>28.7.2013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A7225F-E728-4F91-98F8-B9199209C8A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1034255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131906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28.7.2013</a:t>
            </a:fld>
            <a:endParaRPr lang="cs-CZ" dirty="0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28.7.2013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28.7.2013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28.7.2013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28.7.2013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28.7.2013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28.7.2013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28.7.2013</a:t>
            </a:fld>
            <a:endParaRPr lang="cs-CZ" dirty="0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28.7.2013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28.7.2013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28.7.2013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28.7.2013</a:t>
            </a:fld>
            <a:endParaRPr lang="cs-CZ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wmf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wmf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3883545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PhDr. Eva Fučilová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VY_32_INOVACE_09B_14_Zu_Hause_III</a:t>
                      </a:r>
                      <a:endParaRPr lang="de-DE" sz="1800" b="1" kern="1200" noProof="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My a svět kolem nás (německý jazyk)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</a:t>
                      </a:r>
                      <a:r>
                        <a:rPr lang="de-DE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3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.06.2013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Anotace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Tento materiál byl vytvořen pro žáky druhého, popř. třetího ročníku šestiletého gymnázia, studující německý jazyk na úrovni A2 CEFR, a to jako část jedné vyučovací hodiny v rozsahu cca 25 minut . </a:t>
            </a:r>
          </a:p>
          <a:p>
            <a:pPr algn="just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slouží pro prezentaci a interaktivní procvičení slovní zásoby tematického celku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Zu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Hause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Wohnen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Stadt oder Land, které navazuje na předchozí znalosti z celku  Wohnen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Cílem je jednak opakování a rozšíření známé slovní zásoby, jednak seznámení s novou slovní zásobou.</a:t>
            </a:r>
          </a:p>
          <a:p>
            <a:pPr algn="just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Metodické pokyny: Žáci postupují podle pokynů uvedených v prezentaci.  K práci využívají svůj sešit pro zapsání nové slovní zásoby. Řešení úloh zapisují na tabuli elektronickým perem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správné řešení či srovnání obsahuje vždy následující snímek. </a:t>
            </a:r>
          </a:p>
          <a:p>
            <a:pPr algn="just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Pozn. Některé snímky lze fakultativně využít i pro konverzační cvičení (viz text psaný kurzívou).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de-DE" sz="3600" dirty="0" smtClean="0">
                <a:latin typeface="Times New Roman" pitchFamily="18" charset="0"/>
                <a:cs typeface="Times New Roman" pitchFamily="18" charset="0"/>
              </a:rPr>
              <a:t>Wiederholung</a:t>
            </a:r>
            <a:br>
              <a:rPr lang="de-DE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de-DE" sz="3600" dirty="0" smtClean="0">
                <a:latin typeface="Times New Roman" pitchFamily="18" charset="0"/>
                <a:cs typeface="Times New Roman" pitchFamily="18" charset="0"/>
              </a:rPr>
              <a:t>Wohnen – Zimmer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28596" y="1571612"/>
          <a:ext cx="8229600" cy="48577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2588280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r>
                        <a:rPr lang="de-DE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de-DE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de-DE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r>
                        <a:rPr lang="de-DE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269504">
                <a:tc>
                  <a:txBody>
                    <a:bodyPr/>
                    <a:lstStyle/>
                    <a:p>
                      <a:r>
                        <a:rPr lang="de-DE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de-DE" sz="3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de-DE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Wie heißen die Zimmer?</a:t>
                      </a:r>
                      <a:endParaRPr lang="cs-CZ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cs-CZ" sz="2000" i="1" dirty="0" smtClean="0">
                          <a:latin typeface="Times New Roman" pitchFamily="18" charset="0"/>
                          <a:cs typeface="Times New Roman" pitchFamily="18" charset="0"/>
                        </a:rPr>
                        <a:t>Beschreiben Sie sie kurz.</a:t>
                      </a:r>
                      <a:endParaRPr lang="cs-CZ" sz="320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Obrázek 6" descr="detskypoko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4500570"/>
            <a:ext cx="1828800" cy="1828800"/>
          </a:xfrm>
          <a:prstGeom prst="rect">
            <a:avLst/>
          </a:prstGeom>
        </p:spPr>
      </p:pic>
      <p:pic>
        <p:nvPicPr>
          <p:cNvPr id="8" name="Obrázek 7" descr="kucyhn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4500570"/>
            <a:ext cx="1828800" cy="1828800"/>
          </a:xfrm>
          <a:prstGeom prst="rect">
            <a:avLst/>
          </a:prstGeom>
        </p:spPr>
      </p:pic>
      <p:pic>
        <p:nvPicPr>
          <p:cNvPr id="9" name="Obrázek 8" descr="loznic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174" y="1714488"/>
            <a:ext cx="1828800" cy="1828800"/>
          </a:xfrm>
          <a:prstGeom prst="rect">
            <a:avLst/>
          </a:prstGeom>
        </p:spPr>
      </p:pic>
      <p:pic>
        <p:nvPicPr>
          <p:cNvPr id="11" name="Obrázek 10" descr="obyvak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472" y="1714488"/>
            <a:ext cx="1828800" cy="1828800"/>
          </a:xfrm>
          <a:prstGeom prst="rect">
            <a:avLst/>
          </a:prstGeom>
        </p:spPr>
      </p:pic>
      <p:pic>
        <p:nvPicPr>
          <p:cNvPr id="13" name="Obrázek 12" descr="koupeln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3438" y="1714488"/>
            <a:ext cx="1828800" cy="1828800"/>
          </a:xfrm>
          <a:prstGeom prst="rect">
            <a:avLst/>
          </a:prstGeom>
        </p:spPr>
      </p:pic>
      <p:pic>
        <p:nvPicPr>
          <p:cNvPr id="14" name="Obrázek 13" descr="zachod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15140" y="1714488"/>
            <a:ext cx="1828800" cy="18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de-DE" sz="3600" dirty="0" smtClean="0">
                <a:latin typeface="Times New Roman" pitchFamily="18" charset="0"/>
                <a:cs typeface="Times New Roman" pitchFamily="18" charset="0"/>
              </a:rPr>
              <a:t>Wiederholung</a:t>
            </a:r>
            <a:br>
              <a:rPr lang="de-DE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de-DE" sz="3600" dirty="0" smtClean="0">
                <a:latin typeface="Times New Roman" pitchFamily="18" charset="0"/>
                <a:cs typeface="Times New Roman" pitchFamily="18" charset="0"/>
              </a:rPr>
              <a:t>Wohnen – Zimmer - </a:t>
            </a:r>
            <a:r>
              <a:rPr lang="de-DE" sz="3600" dirty="0">
                <a:latin typeface="Times New Roman" pitchFamily="18" charset="0"/>
                <a:cs typeface="Times New Roman" pitchFamily="18" charset="0"/>
              </a:rPr>
              <a:t>Lösung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673774569"/>
              </p:ext>
            </p:extLst>
          </p:nvPr>
        </p:nvGraphicFramePr>
        <p:xfrm>
          <a:off x="428596" y="1643050"/>
          <a:ext cx="8229600" cy="48337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2512920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r>
                        <a:rPr lang="de-DE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de-DE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de-DE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de-DE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273425">
                <a:tc>
                  <a:txBody>
                    <a:bodyPr/>
                    <a:lstStyle/>
                    <a:p>
                      <a:r>
                        <a:rPr lang="de-DE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de-DE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de-DE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 Wohnzimmer, s</a:t>
                      </a:r>
                    </a:p>
                    <a:p>
                      <a:pPr algn="ctr"/>
                      <a:r>
                        <a:rPr lang="de-DE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 Schlafzimmer,</a:t>
                      </a:r>
                      <a:r>
                        <a:rPr lang="de-DE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</a:t>
                      </a:r>
                      <a:endParaRPr lang="de-DE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de-DE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3 Bad(ezimmer), s</a:t>
                      </a:r>
                    </a:p>
                    <a:p>
                      <a:pPr algn="ctr"/>
                      <a:r>
                        <a:rPr lang="de-DE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4 Toilette, e</a:t>
                      </a:r>
                    </a:p>
                    <a:p>
                      <a:pPr algn="ctr"/>
                      <a:r>
                        <a:rPr lang="de-DE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 Kinderzimmer, s</a:t>
                      </a:r>
                    </a:p>
                    <a:p>
                      <a:pPr algn="ctr"/>
                      <a:r>
                        <a:rPr lang="de-DE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 Küche, 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Obrázek 6" descr="detskypoko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4572008"/>
            <a:ext cx="1828800" cy="1828800"/>
          </a:xfrm>
          <a:prstGeom prst="rect">
            <a:avLst/>
          </a:prstGeom>
        </p:spPr>
      </p:pic>
      <p:pic>
        <p:nvPicPr>
          <p:cNvPr id="8" name="Obrázek 7" descr="kucyhn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4572008"/>
            <a:ext cx="1828800" cy="1828800"/>
          </a:xfrm>
          <a:prstGeom prst="rect">
            <a:avLst/>
          </a:prstGeom>
        </p:spPr>
      </p:pic>
      <p:pic>
        <p:nvPicPr>
          <p:cNvPr id="9" name="Obrázek 8" descr="loznic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174" y="1785926"/>
            <a:ext cx="1828800" cy="1828800"/>
          </a:xfrm>
          <a:prstGeom prst="rect">
            <a:avLst/>
          </a:prstGeom>
        </p:spPr>
      </p:pic>
      <p:pic>
        <p:nvPicPr>
          <p:cNvPr id="11" name="Obrázek 10" descr="obyvak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472" y="1785926"/>
            <a:ext cx="1828800" cy="1828800"/>
          </a:xfrm>
          <a:prstGeom prst="rect">
            <a:avLst/>
          </a:prstGeom>
        </p:spPr>
      </p:pic>
      <p:pic>
        <p:nvPicPr>
          <p:cNvPr id="13" name="Obrázek 12" descr="koupeln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3438" y="1785926"/>
            <a:ext cx="1828800" cy="1828800"/>
          </a:xfrm>
          <a:prstGeom prst="rect">
            <a:avLst/>
          </a:prstGeom>
        </p:spPr>
      </p:pic>
      <p:pic>
        <p:nvPicPr>
          <p:cNvPr id="14" name="Obrázek 13" descr="zachod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15140" y="1785926"/>
            <a:ext cx="1828800" cy="18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de-DE" sz="3600" dirty="0" smtClean="0">
                <a:latin typeface="Times New Roman" pitchFamily="18" charset="0"/>
                <a:cs typeface="Times New Roman" pitchFamily="18" charset="0"/>
              </a:rPr>
              <a:t>Wiederholung</a:t>
            </a:r>
            <a:br>
              <a:rPr lang="de-DE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de-DE" sz="3600" dirty="0" smtClean="0">
                <a:latin typeface="Times New Roman" pitchFamily="18" charset="0"/>
                <a:cs typeface="Times New Roman" pitchFamily="18" charset="0"/>
              </a:rPr>
              <a:t>Wohnen – Möbel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Zástupný symbol pro obsah 1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83032968"/>
              </p:ext>
            </p:extLst>
          </p:nvPr>
        </p:nvGraphicFramePr>
        <p:xfrm>
          <a:off x="457200" y="1714488"/>
          <a:ext cx="8229600" cy="47115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235745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6434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Bücherregal</a:t>
                      </a:r>
                      <a:endParaRPr lang="cs-CZ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Schreibtisch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Kommode</a:t>
                      </a:r>
                      <a:endParaRPr lang="cs-CZ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Klei</a:t>
                      </a:r>
                      <a:r>
                        <a:rPr lang="de-DE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derschrank</a:t>
                      </a:r>
                      <a:r>
                        <a:rPr lang="de-DE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cs-CZ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4347">
                <a:tc>
                  <a:txBody>
                    <a:bodyPr/>
                    <a:lstStyle/>
                    <a:p>
                      <a:pPr algn="ctr"/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28694">
                <a:tc gridSpan="4"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de-DE" dirty="0" smtClean="0">
                          <a:latin typeface="Times New Roman" pitchFamily="18" charset="0"/>
                          <a:cs typeface="Times New Roman" pitchFamily="18" charset="0"/>
                        </a:rPr>
                        <a:t>Stimmt</a:t>
                      </a:r>
                      <a:r>
                        <a:rPr lang="de-D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das? Was muss man korrigieren? Ergänzen Sie die richtige Lösung und e</a:t>
                      </a:r>
                      <a:r>
                        <a:rPr lang="de-DE" dirty="0" smtClean="0">
                          <a:latin typeface="Times New Roman" pitchFamily="18" charset="0"/>
                          <a:cs typeface="Times New Roman" pitchFamily="18" charset="0"/>
                        </a:rPr>
                        <a:t>rgänzen Sie auch den Artikel: das – die – der –</a:t>
                      </a:r>
                      <a:r>
                        <a:rPr lang="de-D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der.</a:t>
                      </a:r>
                      <a:endParaRPr lang="de-D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de-DE" i="1" dirty="0" smtClean="0">
                          <a:latin typeface="Times New Roman" pitchFamily="18" charset="0"/>
                          <a:cs typeface="Times New Roman" pitchFamily="18" charset="0"/>
                        </a:rPr>
                        <a:t>Was davon haben Sie in Ihrem Zimmer? Was davon möchten Sie dort haben? Welche Möbelstücke befinden sich noch in Ihrem</a:t>
                      </a:r>
                      <a:r>
                        <a:rPr lang="de-DE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Zimmer? -</a:t>
                      </a:r>
                      <a:r>
                        <a:rPr lang="cs-CZ" i="1" dirty="0" smtClean="0">
                          <a:latin typeface="Times New Roman" pitchFamily="18" charset="0"/>
                          <a:cs typeface="Times New Roman" pitchFamily="18" charset="0"/>
                        </a:rPr>
                        <a:t> Antworten Sie </a:t>
                      </a:r>
                      <a:r>
                        <a:rPr lang="de-DE" i="1" dirty="0" smtClean="0">
                          <a:latin typeface="Times New Roman" pitchFamily="18" charset="0"/>
                          <a:cs typeface="Times New Roman" pitchFamily="18" charset="0"/>
                        </a:rPr>
                        <a:t>bitte.</a:t>
                      </a:r>
                      <a:r>
                        <a:rPr lang="de-DE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" name="Obrázek 14" descr="komo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1857364"/>
            <a:ext cx="1828800" cy="1828800"/>
          </a:xfrm>
          <a:prstGeom prst="rect">
            <a:avLst/>
          </a:prstGeom>
        </p:spPr>
      </p:pic>
      <p:pic>
        <p:nvPicPr>
          <p:cNvPr id="17" name="Obrázek 16" descr="psaci stu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1857364"/>
            <a:ext cx="1828800" cy="1828800"/>
          </a:xfrm>
          <a:prstGeom prst="rect">
            <a:avLst/>
          </a:prstGeom>
        </p:spPr>
      </p:pic>
      <p:pic>
        <p:nvPicPr>
          <p:cNvPr id="18" name="Obrázek 17" descr="skri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1857364"/>
            <a:ext cx="1828800" cy="1828800"/>
          </a:xfrm>
          <a:prstGeom prst="rect">
            <a:avLst/>
          </a:prstGeom>
        </p:spPr>
      </p:pic>
      <p:pic>
        <p:nvPicPr>
          <p:cNvPr id="19" name="Obrázek 18" descr="knihovn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3174" y="1857364"/>
            <a:ext cx="1828800" cy="18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de-DE" sz="3600" dirty="0" smtClean="0">
                <a:latin typeface="Times New Roman" pitchFamily="18" charset="0"/>
                <a:cs typeface="Times New Roman" pitchFamily="18" charset="0"/>
              </a:rPr>
              <a:t>Wiederholung</a:t>
            </a:r>
            <a:br>
              <a:rPr lang="de-DE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de-DE" sz="3600" dirty="0" smtClean="0">
                <a:latin typeface="Times New Roman" pitchFamily="18" charset="0"/>
                <a:cs typeface="Times New Roman" pitchFamily="18" charset="0"/>
              </a:rPr>
              <a:t>Wohnen– Möbel - Lösung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Zástupný symbol pro obsah 13"/>
          <p:cNvGraphicFramePr>
            <a:graphicFrameLocks noGrp="1"/>
          </p:cNvGraphicFramePr>
          <p:nvPr>
            <p:ph idx="1"/>
          </p:nvPr>
        </p:nvGraphicFramePr>
        <p:xfrm>
          <a:off x="457200" y="1714488"/>
          <a:ext cx="8229600" cy="32861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235745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28694"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Kommode, e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Bücherregal, 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Kleiderschrank, r</a:t>
                      </a:r>
                      <a:r>
                        <a:rPr lang="de-DE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Schreibtisch, r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" name="Obrázek 14" descr="komo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1857364"/>
            <a:ext cx="1828800" cy="1828800"/>
          </a:xfrm>
          <a:prstGeom prst="rect">
            <a:avLst/>
          </a:prstGeom>
        </p:spPr>
      </p:pic>
      <p:pic>
        <p:nvPicPr>
          <p:cNvPr id="17" name="Obrázek 16" descr="psaci stu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1857364"/>
            <a:ext cx="1828800" cy="1828800"/>
          </a:xfrm>
          <a:prstGeom prst="rect">
            <a:avLst/>
          </a:prstGeom>
        </p:spPr>
      </p:pic>
      <p:pic>
        <p:nvPicPr>
          <p:cNvPr id="18" name="Obrázek 17" descr="skri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1857364"/>
            <a:ext cx="1828800" cy="1828800"/>
          </a:xfrm>
          <a:prstGeom prst="rect">
            <a:avLst/>
          </a:prstGeom>
        </p:spPr>
      </p:pic>
      <p:pic>
        <p:nvPicPr>
          <p:cNvPr id="19" name="Obrázek 18" descr="knihovn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3174" y="1857364"/>
            <a:ext cx="1828800" cy="18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889580"/>
          </a:xfrm>
        </p:spPr>
        <p:txBody>
          <a:bodyPr>
            <a:normAutofit fontScale="90000"/>
          </a:bodyPr>
          <a:lstStyle/>
          <a:p>
            <a:pPr algn="ctr"/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Wohnen: Stadt oder Land?</a:t>
            </a:r>
            <a:r>
              <a:rPr lang="de-DE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de-DE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de-DE" sz="2700" dirty="0" smtClean="0">
                <a:latin typeface="Times New Roman" pitchFamily="18" charset="0"/>
                <a:cs typeface="Times New Roman" pitchFamily="18" charset="0"/>
              </a:rPr>
              <a:t>Vergleichen Sie die Bilder. Wo möchten Sie lieber leben? In der Stadt oder auf dem Lande? Nennen Sie Vorteile und Nachteile.</a:t>
            </a:r>
            <a:endParaRPr lang="cs-CZ" sz="27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Zástupný symbol pro obsah 21" descr="DSC0127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94744"/>
            <a:ext cx="4038600" cy="3028950"/>
          </a:xfrm>
        </p:spPr>
      </p:pic>
      <p:pic>
        <p:nvPicPr>
          <p:cNvPr id="27" name="Zástupný symbol pro obsah 26" descr="13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94744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Stadt -------------- Land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de-DE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Was passt ihrer Meinung nach am besten zusammen?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Zástupný symbol pro obsah 9"/>
          <p:cNvGraphicFramePr>
            <a:graphicFrameLocks noGrp="1"/>
          </p:cNvGraphicFramePr>
          <p:nvPr>
            <p:ph sz="half" idx="2"/>
          </p:nvPr>
        </p:nvGraphicFramePr>
        <p:xfrm>
          <a:off x="4648200" y="1646238"/>
          <a:ext cx="4038600" cy="454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8600"/>
              </a:tblGrid>
              <a:tr h="4425968">
                <a:tc>
                  <a:txBody>
                    <a:bodyPr/>
                    <a:lstStyle/>
                    <a:p>
                      <a:pPr marL="514350" indent="-51435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dirty="0" smtClean="0"/>
                        <a:t>Verkehrsverbindung</a:t>
                      </a:r>
                    </a:p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dirty="0" smtClean="0"/>
                        <a:t> frische Luft</a:t>
                      </a:r>
                    </a:p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dirty="0" smtClean="0"/>
                        <a:t> stressiges Leben</a:t>
                      </a:r>
                    </a:p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dirty="0" smtClean="0"/>
                        <a:t> Anonymität </a:t>
                      </a:r>
                    </a:p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baseline="0" dirty="0" smtClean="0"/>
                        <a:t> Ruhe</a:t>
                      </a:r>
                    </a:p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baseline="0" dirty="0" smtClean="0"/>
                        <a:t> viel Lärm</a:t>
                      </a:r>
                    </a:p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baseline="0" dirty="0" smtClean="0"/>
                        <a:t> großes Angebot</a:t>
                      </a:r>
                    </a:p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baseline="0" dirty="0" smtClean="0"/>
                        <a:t> alle kennen sich gut</a:t>
                      </a:r>
                    </a:p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baseline="0" dirty="0" smtClean="0"/>
                        <a:t> Natur</a:t>
                      </a:r>
                    </a:p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baseline="0" dirty="0" smtClean="0"/>
                        <a:t> langweiliges Leben</a:t>
                      </a:r>
                    </a:p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baseline="0" dirty="0" smtClean="0"/>
                        <a:t> wenig Toleranz</a:t>
                      </a:r>
                      <a:endParaRPr lang="de-DE" sz="2400" dirty="0" smtClean="0"/>
                    </a:p>
                    <a:p>
                      <a:pPr>
                        <a:buClr>
                          <a:schemeClr val="tx1"/>
                        </a:buClr>
                        <a:buFont typeface="Wingdings" pitchFamily="2" charset="2"/>
                        <a:buChar char="ü"/>
                      </a:pP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Zástupný symbol pro obsah 7"/>
          <p:cNvGraphicFramePr>
            <a:graphicFrameLocks noGrp="1"/>
          </p:cNvGraphicFramePr>
          <p:nvPr>
            <p:ph sz="half" idx="1"/>
          </p:nvPr>
        </p:nvGraphicFramePr>
        <p:xfrm>
          <a:off x="428596" y="1643049"/>
          <a:ext cx="4038600" cy="45720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9300"/>
                <a:gridCol w="2019300"/>
              </a:tblGrid>
              <a:tr h="512832"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rgbClr val="FFFF00"/>
                          </a:solidFill>
                        </a:rPr>
                        <a:t>Stadt </a:t>
                      </a:r>
                      <a:r>
                        <a:rPr lang="de-DE" baseline="0" dirty="0" smtClean="0">
                          <a:solidFill>
                            <a:srgbClr val="FFFF00"/>
                          </a:solidFill>
                        </a:rPr>
                        <a:t> </a:t>
                      </a:r>
                      <a:r>
                        <a:rPr lang="de-DE" baseline="0" dirty="0" smtClean="0">
                          <a:solidFill>
                            <a:srgbClr val="FFFF00"/>
                          </a:solidFill>
                          <a:sym typeface="Wingdings" pitchFamily="2" charset="2"/>
                        </a:rPr>
                        <a:t></a:t>
                      </a:r>
                      <a:endParaRPr lang="cs-CZ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rgbClr val="FFFF00"/>
                          </a:solidFill>
                        </a:rPr>
                        <a:t>Land  </a:t>
                      </a:r>
                      <a:r>
                        <a:rPr lang="de-DE" dirty="0" smtClean="0">
                          <a:solidFill>
                            <a:srgbClr val="FFFF00"/>
                          </a:solidFill>
                          <a:sym typeface="Wingdings" pitchFamily="2" charset="2"/>
                        </a:rPr>
                        <a:t></a:t>
                      </a:r>
                      <a:endParaRPr lang="cs-CZ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193241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55104"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rgbClr val="FF0000"/>
                          </a:solidFill>
                        </a:rPr>
                        <a:t>Stadt </a:t>
                      </a:r>
                      <a:r>
                        <a:rPr lang="de-DE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de-DE" baseline="0" dirty="0" smtClean="0">
                          <a:solidFill>
                            <a:srgbClr val="FF0000"/>
                          </a:solidFill>
                          <a:sym typeface="Wingdings" pitchFamily="2" charset="2"/>
                        </a:rPr>
                        <a:t>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rgbClr val="FF0000"/>
                          </a:solidFill>
                        </a:rPr>
                        <a:t>Land  </a:t>
                      </a:r>
                      <a:r>
                        <a:rPr lang="de-DE" dirty="0" smtClean="0">
                          <a:solidFill>
                            <a:srgbClr val="FF0000"/>
                          </a:solidFill>
                          <a:sym typeface="Wingdings" pitchFamily="2" charset="2"/>
                        </a:rPr>
                        <a:t>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67168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Stadt -------------- Land</a:t>
            </a:r>
            <a:br>
              <a:rPr lang="de-DE" dirty="0" smtClean="0">
                <a:latin typeface="Times New Roman" pitchFamily="18" charset="0"/>
                <a:cs typeface="Times New Roman" pitchFamily="18" charset="0"/>
              </a:rPr>
            </a:br>
            <a:r>
              <a:rPr lang="de-DE" sz="3100" dirty="0" smtClean="0">
                <a:latin typeface="Times New Roman" pitchFamily="18" charset="0"/>
                <a:cs typeface="Times New Roman" pitchFamily="18" charset="0"/>
              </a:rPr>
              <a:t>Lösung</a:t>
            </a:r>
            <a:endParaRPr lang="cs-CZ" sz="31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Zástupný symbol pro obsah 9"/>
          <p:cNvGraphicFramePr>
            <a:graphicFrameLocks noGrp="1"/>
          </p:cNvGraphicFramePr>
          <p:nvPr>
            <p:ph sz="half" idx="2"/>
          </p:nvPr>
        </p:nvGraphicFramePr>
        <p:xfrm>
          <a:off x="4648200" y="1646238"/>
          <a:ext cx="4038600" cy="454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8600"/>
              </a:tblGrid>
              <a:tr h="4425968">
                <a:tc>
                  <a:txBody>
                    <a:bodyPr/>
                    <a:lstStyle/>
                    <a:p>
                      <a:pPr marL="514350" indent="-51435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dirty="0" smtClean="0"/>
                        <a:t>Verkehrsverbindung</a:t>
                      </a:r>
                    </a:p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dirty="0" smtClean="0"/>
                        <a:t> frische Luft</a:t>
                      </a:r>
                    </a:p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dirty="0" smtClean="0"/>
                        <a:t> stressiges Leben</a:t>
                      </a:r>
                    </a:p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dirty="0" smtClean="0"/>
                        <a:t> Anonymität </a:t>
                      </a:r>
                    </a:p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baseline="0" dirty="0" smtClean="0"/>
                        <a:t> Ruhe und Natur</a:t>
                      </a:r>
                    </a:p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baseline="0" dirty="0" smtClean="0"/>
                        <a:t> viel Lärm</a:t>
                      </a:r>
                    </a:p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baseline="0" dirty="0" smtClean="0"/>
                        <a:t> großes Angebot</a:t>
                      </a:r>
                    </a:p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baseline="0" dirty="0" smtClean="0"/>
                        <a:t> alle kennen sich gut</a:t>
                      </a:r>
                    </a:p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baseline="0" dirty="0" smtClean="0"/>
                        <a:t> Kultureinrichtungen</a:t>
                      </a:r>
                    </a:p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baseline="0" dirty="0" smtClean="0"/>
                        <a:t> langweiliges Leben</a:t>
                      </a:r>
                    </a:p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de-DE" sz="2400" baseline="0" dirty="0" smtClean="0"/>
                        <a:t> wenig Toleranz</a:t>
                      </a:r>
                      <a:endParaRPr lang="de-DE" sz="2400" dirty="0" smtClean="0"/>
                    </a:p>
                    <a:p>
                      <a:pPr>
                        <a:buClr>
                          <a:schemeClr val="tx1"/>
                        </a:buClr>
                        <a:buFont typeface="Wingdings" pitchFamily="2" charset="2"/>
                        <a:buChar char="ü"/>
                      </a:pP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Zástupný symbol pro obsah 7"/>
          <p:cNvGraphicFramePr>
            <a:graphicFrameLocks noGrp="1"/>
          </p:cNvGraphicFramePr>
          <p:nvPr>
            <p:ph sz="half" idx="1"/>
          </p:nvPr>
        </p:nvGraphicFramePr>
        <p:xfrm>
          <a:off x="428596" y="1643049"/>
          <a:ext cx="4038600" cy="45720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9300"/>
                <a:gridCol w="2019300"/>
              </a:tblGrid>
              <a:tr h="512832"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</a:rPr>
                        <a:t>Stadt </a:t>
                      </a:r>
                      <a:r>
                        <a:rPr lang="de-DE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de-DE" baseline="0" dirty="0" smtClean="0">
                          <a:solidFill>
                            <a:srgbClr val="FFFF00"/>
                          </a:solidFill>
                          <a:sym typeface="Wingdings" pitchFamily="2" charset="2"/>
                        </a:rPr>
                        <a:t></a:t>
                      </a:r>
                      <a:endParaRPr lang="cs-CZ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Land  </a:t>
                      </a:r>
                      <a:r>
                        <a:rPr lang="de-DE" dirty="0" smtClean="0">
                          <a:solidFill>
                            <a:srgbClr val="FFFF00"/>
                          </a:solidFill>
                          <a:sym typeface="Wingdings" pitchFamily="2" charset="2"/>
                        </a:rPr>
                        <a:t></a:t>
                      </a:r>
                      <a:endParaRPr lang="cs-CZ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1932410"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/>
                        <a:t>1.</a:t>
                      </a:r>
                    </a:p>
                    <a:p>
                      <a:pPr algn="ctr"/>
                      <a:r>
                        <a:rPr lang="de-DE" sz="2800" dirty="0" smtClean="0"/>
                        <a:t>7.</a:t>
                      </a:r>
                    </a:p>
                    <a:p>
                      <a:pPr algn="ctr"/>
                      <a:r>
                        <a:rPr lang="de-DE" sz="2800" dirty="0" smtClean="0"/>
                        <a:t>9.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/>
                        <a:t>2.</a:t>
                      </a:r>
                    </a:p>
                    <a:p>
                      <a:pPr algn="ctr"/>
                      <a:r>
                        <a:rPr lang="de-DE" sz="2800" dirty="0" smtClean="0"/>
                        <a:t>5.</a:t>
                      </a:r>
                    </a:p>
                    <a:p>
                      <a:pPr algn="ctr"/>
                      <a:r>
                        <a:rPr lang="de-DE" sz="2800" dirty="0" smtClean="0"/>
                        <a:t>8.</a:t>
                      </a:r>
                    </a:p>
                  </a:txBody>
                  <a:tcPr/>
                </a:tc>
              </a:tr>
              <a:tr h="455104"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Stadt </a:t>
                      </a:r>
                      <a:r>
                        <a:rPr lang="de-DE" baseline="0" dirty="0" smtClean="0"/>
                        <a:t> </a:t>
                      </a:r>
                      <a:r>
                        <a:rPr lang="de-DE" baseline="0" dirty="0" smtClean="0">
                          <a:solidFill>
                            <a:srgbClr val="FF0000"/>
                          </a:solidFill>
                          <a:sym typeface="Wingdings" pitchFamily="2" charset="2"/>
                        </a:rPr>
                        <a:t>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Land  </a:t>
                      </a:r>
                      <a:r>
                        <a:rPr lang="de-DE" dirty="0" smtClean="0">
                          <a:solidFill>
                            <a:srgbClr val="FF0000"/>
                          </a:solidFill>
                          <a:sym typeface="Wingdings" pitchFamily="2" charset="2"/>
                        </a:rPr>
                        <a:t>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671687"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/>
                        <a:t>3.</a:t>
                      </a:r>
                    </a:p>
                    <a:p>
                      <a:pPr algn="ctr"/>
                      <a:r>
                        <a:rPr lang="de-DE" sz="2800" dirty="0" smtClean="0"/>
                        <a:t>4.</a:t>
                      </a:r>
                    </a:p>
                    <a:p>
                      <a:pPr algn="ctr"/>
                      <a:r>
                        <a:rPr lang="de-DE" sz="2800" dirty="0" smtClean="0"/>
                        <a:t>6.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/>
                        <a:t>1.</a:t>
                      </a:r>
                    </a:p>
                    <a:p>
                      <a:pPr algn="ctr"/>
                      <a:r>
                        <a:rPr lang="de-DE" sz="2800" dirty="0" smtClean="0"/>
                        <a:t>10.</a:t>
                      </a:r>
                    </a:p>
                    <a:p>
                      <a:pPr algn="ctr"/>
                      <a:r>
                        <a:rPr lang="de-DE" sz="2800" dirty="0" smtClean="0"/>
                        <a:t>11.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Stadt und 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Land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100" dirty="0" smtClean="0">
                <a:latin typeface="Times New Roman" pitchFamily="18" charset="0"/>
                <a:cs typeface="Times New Roman" pitchFamily="18" charset="0"/>
              </a:rPr>
              <a:t>Ist es richtig? Korrigieren Sie bitte.</a:t>
            </a:r>
            <a:endParaRPr lang="cs-CZ" sz="3100" dirty="0"/>
          </a:p>
        </p:txBody>
      </p:sp>
      <p:graphicFrame>
        <p:nvGraphicFramePr>
          <p:cNvPr id="31" name="Zástupný symbol pro obsah 30"/>
          <p:cNvGraphicFramePr>
            <a:graphicFrameLocks noGrp="1"/>
          </p:cNvGraphicFramePr>
          <p:nvPr>
            <p:ph idx="1"/>
          </p:nvPr>
        </p:nvGraphicFramePr>
        <p:xfrm>
          <a:off x="428596" y="1571613"/>
          <a:ext cx="8229600" cy="4786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71451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90244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Feld,</a:t>
                      </a:r>
                      <a:r>
                        <a:rPr lang="cs-CZ" sz="2800" baseline="0" dirty="0" smtClean="0"/>
                        <a:t> das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Wiese, die</a:t>
                      </a:r>
                      <a:endParaRPr lang="cs-CZ" sz="2800" dirty="0"/>
                    </a:p>
                  </a:txBody>
                  <a:tcPr/>
                </a:tc>
              </a:tr>
              <a:tr h="152433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56978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(Bauernhof) Hof, der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Marktplatz, der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49" name="Picture 25" descr="C:\Users\Doma\AppData\Local\Microsoft\Windows\Temporary Internet Files\Content.IE5\YR5TXG50\MC90020052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4000504"/>
            <a:ext cx="2645706" cy="1500198"/>
          </a:xfrm>
          <a:prstGeom prst="rect">
            <a:avLst/>
          </a:prstGeom>
          <a:noFill/>
        </p:spPr>
      </p:pic>
      <p:pic>
        <p:nvPicPr>
          <p:cNvPr id="1029" name="Picture 5" descr="C:\Users\Doma\AppData\Local\Microsoft\Windows\Temporary Internet Files\Content.IE5\9360XE5X\MP90044861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571612"/>
            <a:ext cx="2500330" cy="1666886"/>
          </a:xfrm>
          <a:prstGeom prst="rect">
            <a:avLst/>
          </a:prstGeom>
          <a:noFill/>
        </p:spPr>
      </p:pic>
      <p:pic>
        <p:nvPicPr>
          <p:cNvPr id="1033" name="Picture 9" descr="C:\Users\Doma\AppData\Local\Microsoft\Windows\Temporary Internet Files\Content.IE5\4U55UC9U\MP90044840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1571612"/>
            <a:ext cx="2534147" cy="1679505"/>
          </a:xfrm>
          <a:prstGeom prst="rect">
            <a:avLst/>
          </a:prstGeom>
          <a:noFill/>
        </p:spPr>
      </p:pic>
      <p:pic>
        <p:nvPicPr>
          <p:cNvPr id="1053" name="Picture 29" descr="C:\Users\Doma\AppData\Local\Microsoft\Windows\Temporary Internet Files\Content.IE5\4U55UC9U\MC900429637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4000504"/>
            <a:ext cx="2571768" cy="1500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Stadt und 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Land - </a:t>
            </a:r>
            <a:r>
              <a:rPr lang="cs-CZ" sz="31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de-DE" sz="3100" dirty="0" smtClean="0">
                <a:latin typeface="Times New Roman" pitchFamily="18" charset="0"/>
                <a:cs typeface="Times New Roman" pitchFamily="18" charset="0"/>
              </a:rPr>
              <a:t>ö</a:t>
            </a:r>
            <a:r>
              <a:rPr lang="cs-CZ" sz="3100" dirty="0" smtClean="0">
                <a:latin typeface="Times New Roman" pitchFamily="18" charset="0"/>
                <a:cs typeface="Times New Roman" pitchFamily="18" charset="0"/>
              </a:rPr>
              <a:t>sung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endParaRPr lang="cs-CZ" sz="3100" dirty="0"/>
          </a:p>
        </p:txBody>
      </p:sp>
      <p:graphicFrame>
        <p:nvGraphicFramePr>
          <p:cNvPr id="31" name="Zástupný symbol pro obsah 30"/>
          <p:cNvGraphicFramePr>
            <a:graphicFrameLocks noGrp="1"/>
          </p:cNvGraphicFramePr>
          <p:nvPr>
            <p:ph idx="1"/>
          </p:nvPr>
        </p:nvGraphicFramePr>
        <p:xfrm>
          <a:off x="428596" y="1285860"/>
          <a:ext cx="8229600" cy="50407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71451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9024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/>
                        <a:t>Wiese, die</a:t>
                      </a:r>
                    </a:p>
                    <a:p>
                      <a:pPr algn="ctr"/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/>
                        <a:t>Feld,</a:t>
                      </a:r>
                      <a:r>
                        <a:rPr lang="cs-CZ" sz="2800" baseline="0" dirty="0" smtClean="0"/>
                        <a:t> das</a:t>
                      </a:r>
                      <a:endParaRPr lang="cs-CZ" sz="2800" dirty="0" smtClean="0"/>
                    </a:p>
                  </a:txBody>
                  <a:tcPr/>
                </a:tc>
              </a:tr>
              <a:tr h="152433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56978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(Bauernhof) Hof, der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Marktplatz, der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49" name="Picture 25" descr="C:\Users\Doma\AppData\Local\Microsoft\Windows\Temporary Internet Files\Content.IE5\YR5TXG50\MC90020052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4000504"/>
            <a:ext cx="2645706" cy="1500198"/>
          </a:xfrm>
          <a:prstGeom prst="rect">
            <a:avLst/>
          </a:prstGeom>
          <a:noFill/>
        </p:spPr>
      </p:pic>
      <p:pic>
        <p:nvPicPr>
          <p:cNvPr id="1029" name="Picture 5" descr="C:\Users\Doma\AppData\Local\Microsoft\Windows\Temporary Internet Files\Content.IE5\9360XE5X\MP90044861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1285860"/>
            <a:ext cx="2500330" cy="1666886"/>
          </a:xfrm>
          <a:prstGeom prst="rect">
            <a:avLst/>
          </a:prstGeom>
          <a:noFill/>
        </p:spPr>
      </p:pic>
      <p:pic>
        <p:nvPicPr>
          <p:cNvPr id="1033" name="Picture 9" descr="C:\Users\Doma\AppData\Local\Microsoft\Windows\Temporary Internet Files\Content.IE5\4U55UC9U\MP90044840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1285860"/>
            <a:ext cx="2534147" cy="1679505"/>
          </a:xfrm>
          <a:prstGeom prst="rect">
            <a:avLst/>
          </a:prstGeom>
          <a:noFill/>
        </p:spPr>
      </p:pic>
      <p:pic>
        <p:nvPicPr>
          <p:cNvPr id="1053" name="Picture 29" descr="C:\Users\Doma\AppData\Local\Microsoft\Windows\Temporary Internet Files\Content.IE5\4U55UC9U\MC900429637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4000504"/>
            <a:ext cx="2571768" cy="1500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Stadt oder Land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6462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Pravá složená závorka 4"/>
          <p:cNvSpPr/>
          <p:nvPr/>
        </p:nvSpPr>
        <p:spPr>
          <a:xfrm>
            <a:off x="10572792" y="1428736"/>
            <a:ext cx="155448" cy="914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 rot="1053410">
            <a:off x="431921" y="4921652"/>
            <a:ext cx="23527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 smtClean="0"/>
              <a:t>Am Stadtrand 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 rot="2086060">
            <a:off x="403680" y="3880823"/>
            <a:ext cx="2750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 smtClean="0"/>
              <a:t>In der Stadtmitte 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 rot="20082824">
            <a:off x="461608" y="2082082"/>
            <a:ext cx="2507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 smtClean="0"/>
              <a:t>Im Zentrum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 rot="1940946">
            <a:off x="6929454" y="2428868"/>
            <a:ext cx="1928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 smtClean="0"/>
              <a:t>In der Nähe 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 rot="19159596">
            <a:off x="6191945" y="4416590"/>
            <a:ext cx="2786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 smtClean="0"/>
              <a:t>In der Umgebung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Stadt oder Land</a:t>
            </a:r>
            <a:br>
              <a:rPr lang="de-DE" dirty="0" smtClean="0">
                <a:latin typeface="Times New Roman" pitchFamily="18" charset="0"/>
                <a:cs typeface="Times New Roman" pitchFamily="18" charset="0"/>
              </a:rPr>
            </a:br>
            <a:r>
              <a:rPr lang="de-DE" sz="2700" dirty="0" smtClean="0">
                <a:latin typeface="Times New Roman" pitchFamily="18" charset="0"/>
                <a:cs typeface="Times New Roman" pitchFamily="18" charset="0"/>
              </a:rPr>
              <a:t>Ergänzen Sie den neuen Wortschatz bitte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Clr>
                <a:schemeClr val="tx1"/>
              </a:buClr>
              <a:buFont typeface="Wingdings" pitchFamily="2" charset="2"/>
              <a:buChar char="ü"/>
            </a:pPr>
            <a:r>
              <a:rPr lang="de-DE" dirty="0" smtClean="0"/>
              <a:t>Ich lebe in Prag</a:t>
            </a:r>
            <a:r>
              <a:rPr lang="cs-CZ" dirty="0" smtClean="0"/>
              <a:t>, aber nicht im ______________, sondern am ___________________</a:t>
            </a:r>
            <a:r>
              <a:rPr lang="de-DE" dirty="0" smtClean="0"/>
              <a:t>. Prag ist eine __________</a:t>
            </a:r>
            <a:r>
              <a:rPr lang="cs-CZ" dirty="0" smtClean="0"/>
              <a:t>___</a:t>
            </a:r>
            <a:r>
              <a:rPr lang="de-DE" dirty="0" smtClean="0"/>
              <a:t>___.</a:t>
            </a:r>
          </a:p>
          <a:p>
            <a:pPr algn="just">
              <a:buClr>
                <a:schemeClr val="tx1"/>
              </a:buClr>
              <a:buFont typeface="Wingdings" pitchFamily="2" charset="2"/>
              <a:buChar char="ü"/>
            </a:pPr>
            <a:r>
              <a:rPr lang="de-DE" dirty="0" smtClean="0"/>
              <a:t>Meine Oma wohnt in Vysoká Pec. Es ist ein</a:t>
            </a:r>
            <a:r>
              <a:rPr lang="cs-CZ" dirty="0" smtClean="0"/>
              <a:t> </a:t>
            </a:r>
            <a:r>
              <a:rPr lang="de-DE" dirty="0" smtClean="0"/>
              <a:t> ______________. Es liegt ________________ von Jirkov.</a:t>
            </a:r>
          </a:p>
          <a:p>
            <a:pPr algn="just">
              <a:buClr>
                <a:schemeClr val="tx1"/>
              </a:buClr>
              <a:buFont typeface="Wingdings" pitchFamily="2" charset="2"/>
              <a:buChar char="ü"/>
            </a:pPr>
            <a:r>
              <a:rPr lang="de-DE" dirty="0" smtClean="0"/>
              <a:t>Jirkov ist eine __________________ . _____  ______________</a:t>
            </a:r>
            <a:r>
              <a:rPr lang="cs-CZ" dirty="0" smtClean="0"/>
              <a:t>_____</a:t>
            </a:r>
            <a:r>
              <a:rPr lang="de-DE" dirty="0" smtClean="0"/>
              <a:t>____ von Jirkov liegt das Schloss </a:t>
            </a:r>
            <a:r>
              <a:rPr lang="cs-CZ" dirty="0" smtClean="0"/>
              <a:t>Červený hrádek.</a:t>
            </a:r>
          </a:p>
          <a:p>
            <a:pPr algn="just">
              <a:buClr>
                <a:schemeClr val="tx1"/>
              </a:buClr>
              <a:buFont typeface="Wingdings" pitchFamily="2" charset="2"/>
              <a:buChar char="ü"/>
            </a:pPr>
            <a:r>
              <a:rPr lang="cs-CZ" dirty="0" smtClean="0"/>
              <a:t>Peter m</a:t>
            </a:r>
            <a:r>
              <a:rPr lang="de-DE" dirty="0" smtClean="0"/>
              <a:t>öchte auf dem __________ </a:t>
            </a:r>
            <a:r>
              <a:rPr lang="cs-CZ" dirty="0" smtClean="0"/>
              <a:t>wohn</a:t>
            </a:r>
            <a:r>
              <a:rPr lang="de-DE" dirty="0" smtClean="0"/>
              <a:t>en, aber Petra möchte lieber in e</a:t>
            </a:r>
            <a:r>
              <a:rPr lang="cs-CZ" dirty="0" smtClean="0"/>
              <a:t>ine</a:t>
            </a:r>
            <a:r>
              <a:rPr lang="de-DE" dirty="0" smtClean="0"/>
              <a:t>r ________</a:t>
            </a:r>
            <a:r>
              <a:rPr lang="cs-CZ" dirty="0" smtClean="0"/>
              <a:t>_</a:t>
            </a:r>
            <a:r>
              <a:rPr lang="de-DE" dirty="0" smtClean="0"/>
              <a:t>_ </a:t>
            </a:r>
            <a:r>
              <a:rPr lang="cs-CZ" dirty="0" smtClean="0"/>
              <a:t>leb</a:t>
            </a:r>
            <a:r>
              <a:rPr lang="de-DE" dirty="0" smtClean="0"/>
              <a:t>en</a:t>
            </a:r>
            <a:r>
              <a:rPr lang="cs-CZ" dirty="0" smtClean="0"/>
              <a:t> - am liebsten direkt in der __________________ 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Stadt oder Land</a:t>
            </a:r>
            <a:br>
              <a:rPr lang="de-DE" dirty="0" smtClean="0">
                <a:latin typeface="Times New Roman" pitchFamily="18" charset="0"/>
                <a:cs typeface="Times New Roman" pitchFamily="18" charset="0"/>
              </a:rPr>
            </a:br>
            <a:r>
              <a:rPr lang="de-DE" sz="2700" dirty="0" smtClean="0">
                <a:latin typeface="Times New Roman" pitchFamily="18" charset="0"/>
                <a:cs typeface="Times New Roman" pitchFamily="18" charset="0"/>
              </a:rPr>
              <a:t>Richtig gemacht? – Vergleichen Sie.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Clr>
                <a:schemeClr val="tx1"/>
              </a:buClr>
              <a:buFont typeface="Wingdings" pitchFamily="2" charset="2"/>
              <a:buChar char="ü"/>
            </a:pPr>
            <a:r>
              <a:rPr lang="de-DE" dirty="0" smtClean="0"/>
              <a:t>Ich lebe in Prag</a:t>
            </a:r>
            <a:r>
              <a:rPr lang="cs-CZ" dirty="0" smtClean="0"/>
              <a:t>, aber nicht im </a:t>
            </a:r>
            <a:r>
              <a:rPr lang="de-DE" b="1" u="sng" dirty="0" smtClean="0"/>
              <a:t>Zentrum</a:t>
            </a:r>
            <a:r>
              <a:rPr lang="de-DE" dirty="0" smtClean="0"/>
              <a:t>, </a:t>
            </a:r>
            <a:r>
              <a:rPr lang="cs-CZ" dirty="0" smtClean="0"/>
              <a:t>sondern am </a:t>
            </a:r>
            <a:r>
              <a:rPr lang="de-DE" b="1" u="sng" dirty="0" smtClean="0"/>
              <a:t>Stadtrand</a:t>
            </a:r>
            <a:r>
              <a:rPr lang="de-DE" dirty="0" smtClean="0"/>
              <a:t>. Prag ist eine </a:t>
            </a:r>
            <a:r>
              <a:rPr lang="de-DE" b="1" u="sng" dirty="0" smtClean="0"/>
              <a:t>Großstadt.</a:t>
            </a:r>
          </a:p>
          <a:p>
            <a:pPr algn="just">
              <a:buClr>
                <a:schemeClr val="tx1"/>
              </a:buClr>
              <a:buFont typeface="Wingdings" pitchFamily="2" charset="2"/>
              <a:buChar char="ü"/>
            </a:pPr>
            <a:r>
              <a:rPr lang="de-DE" dirty="0" smtClean="0"/>
              <a:t>Meine Oma wohnt in Vysoká Pec. Es ist ein</a:t>
            </a:r>
            <a:r>
              <a:rPr lang="cs-CZ" dirty="0" smtClean="0"/>
              <a:t> </a:t>
            </a:r>
            <a:r>
              <a:rPr lang="de-DE" dirty="0" smtClean="0"/>
              <a:t> </a:t>
            </a:r>
            <a:r>
              <a:rPr lang="de-DE" b="1" u="sng" dirty="0" smtClean="0"/>
              <a:t>Dorf.</a:t>
            </a:r>
            <a:r>
              <a:rPr lang="de-DE" dirty="0" smtClean="0"/>
              <a:t> Es liegt </a:t>
            </a:r>
            <a:r>
              <a:rPr lang="de-DE" b="1" u="sng" dirty="0" smtClean="0"/>
              <a:t>in der Nähe </a:t>
            </a:r>
            <a:r>
              <a:rPr lang="de-DE" dirty="0" smtClean="0"/>
              <a:t>von Jirkov.</a:t>
            </a:r>
          </a:p>
          <a:p>
            <a:pPr algn="just">
              <a:buClr>
                <a:schemeClr val="tx1"/>
              </a:buClr>
              <a:buFont typeface="Wingdings" pitchFamily="2" charset="2"/>
              <a:buChar char="ü"/>
            </a:pPr>
            <a:r>
              <a:rPr lang="de-DE" dirty="0" smtClean="0"/>
              <a:t>Jirkov ist eine </a:t>
            </a:r>
            <a:r>
              <a:rPr lang="de-DE" b="1" u="sng" dirty="0" smtClean="0"/>
              <a:t>Kleinstadt</a:t>
            </a:r>
            <a:r>
              <a:rPr lang="de-DE" dirty="0" smtClean="0"/>
              <a:t>. </a:t>
            </a:r>
            <a:r>
              <a:rPr lang="de-DE" b="1" u="sng" dirty="0" smtClean="0"/>
              <a:t>In der Umgebung  </a:t>
            </a:r>
            <a:r>
              <a:rPr lang="de-DE" dirty="0" smtClean="0"/>
              <a:t>von Jirkov liegt das Schloss </a:t>
            </a:r>
            <a:r>
              <a:rPr lang="cs-CZ" dirty="0" smtClean="0"/>
              <a:t>Červený hrádek.</a:t>
            </a:r>
          </a:p>
          <a:p>
            <a:pPr algn="just">
              <a:buClr>
                <a:schemeClr val="tx1"/>
              </a:buClr>
              <a:buFont typeface="Wingdings" pitchFamily="2" charset="2"/>
              <a:buChar char="ü"/>
            </a:pPr>
            <a:r>
              <a:rPr lang="cs-CZ" dirty="0" smtClean="0"/>
              <a:t>Peter m</a:t>
            </a:r>
            <a:r>
              <a:rPr lang="de-DE" dirty="0" smtClean="0"/>
              <a:t>öchte auf dem </a:t>
            </a:r>
            <a:r>
              <a:rPr lang="de-DE" b="1" u="sng" dirty="0" smtClean="0"/>
              <a:t>Land(e)</a:t>
            </a:r>
            <a:r>
              <a:rPr lang="de-DE" dirty="0" smtClean="0"/>
              <a:t> </a:t>
            </a:r>
            <a:r>
              <a:rPr lang="cs-CZ" dirty="0" smtClean="0"/>
              <a:t>wohn</a:t>
            </a:r>
            <a:r>
              <a:rPr lang="de-DE" dirty="0" smtClean="0"/>
              <a:t>en, aber Petra möchte lieber in e</a:t>
            </a:r>
            <a:r>
              <a:rPr lang="cs-CZ" dirty="0" smtClean="0"/>
              <a:t>ine</a:t>
            </a:r>
            <a:r>
              <a:rPr lang="de-DE" dirty="0" smtClean="0"/>
              <a:t>r </a:t>
            </a:r>
            <a:r>
              <a:rPr lang="de-DE" b="1" u="sng" dirty="0" smtClean="0"/>
              <a:t>Stadt</a:t>
            </a:r>
            <a:r>
              <a:rPr lang="de-DE" dirty="0" smtClean="0"/>
              <a:t> </a:t>
            </a:r>
            <a:r>
              <a:rPr lang="cs-CZ" dirty="0" smtClean="0"/>
              <a:t>leb</a:t>
            </a:r>
            <a:r>
              <a:rPr lang="de-DE" dirty="0" smtClean="0"/>
              <a:t>en</a:t>
            </a:r>
            <a:r>
              <a:rPr lang="cs-CZ" dirty="0" smtClean="0"/>
              <a:t> - am liebsten direkt in der</a:t>
            </a:r>
            <a:r>
              <a:rPr lang="de-DE" dirty="0" smtClean="0"/>
              <a:t> </a:t>
            </a:r>
            <a:r>
              <a:rPr lang="de-DE" b="1" u="sng" dirty="0" smtClean="0"/>
              <a:t>Stadtmitte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Citace a zdroje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3711589"/>
          </a:xfrm>
          <a:solidFill>
            <a:schemeClr val="bg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514350" indent="-514350">
              <a:buClr>
                <a:schemeClr val="bg2"/>
              </a:buClr>
              <a:buSzPct val="96000"/>
              <a:buFont typeface="+mj-lt"/>
              <a:buAutoNum type="arabicPeriod"/>
            </a:pPr>
            <a:r>
              <a:rPr lang="cs-CZ" sz="23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Obrázky </a:t>
            </a:r>
            <a:r>
              <a:rPr lang="de-DE" sz="23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na snímku </a:t>
            </a:r>
            <a:r>
              <a:rPr lang="cs-CZ" sz="23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3 - </a:t>
            </a:r>
            <a:r>
              <a:rPr lang="de-DE" sz="23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6, 10 - 11</a:t>
            </a:r>
            <a:r>
              <a:rPr lang="cs-CZ" sz="23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- galerie </a:t>
            </a:r>
            <a:r>
              <a:rPr lang="cs-CZ" sz="23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Klipart [</a:t>
            </a:r>
            <a:r>
              <a:rPr lang="cs-CZ" sz="23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cit.23</a:t>
            </a:r>
            <a:r>
              <a:rPr lang="de-DE" sz="23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.06</a:t>
            </a:r>
            <a:r>
              <a:rPr lang="cs-CZ" sz="23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.2013</a:t>
            </a:r>
            <a:r>
              <a:rPr lang="cs-CZ" sz="23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]. </a:t>
            </a:r>
            <a:r>
              <a:rPr lang="cs-CZ" sz="23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Dostupné </a:t>
            </a:r>
            <a:r>
              <a:rPr lang="cs-CZ" sz="23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pod licencí Microsoft Office </a:t>
            </a:r>
            <a:r>
              <a:rPr lang="cs-CZ" sz="23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2010: </a:t>
            </a:r>
            <a:r>
              <a:rPr lang="cs-CZ" sz="2300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</a:t>
            </a:r>
            <a:r>
              <a:rPr lang="cs-CZ" sz="2300" u="sn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://office.microsoft.com/cs-cz/images/</a:t>
            </a:r>
            <a:r>
              <a:rPr lang="cs-CZ" sz="23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&gt;. </a:t>
            </a:r>
            <a:endParaRPr lang="de-DE" sz="23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Clr>
                <a:schemeClr val="bg2"/>
              </a:buClr>
              <a:buSzPct val="96000"/>
              <a:buFont typeface="+mj-lt"/>
              <a:buAutoNum type="arabicPeriod"/>
            </a:pPr>
            <a:r>
              <a:rPr lang="de-DE" sz="23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Obr</a:t>
            </a:r>
            <a:r>
              <a:rPr lang="cs-CZ" sz="23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ázky na snímku 7 - archiv autora </a:t>
            </a:r>
            <a:endParaRPr lang="cs-CZ" sz="23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Clr>
                <a:schemeClr val="bg2"/>
              </a:buClr>
              <a:buSzPct val="96000"/>
              <a:buFont typeface="+mj-lt"/>
              <a:buAutoNum type="arabicPeriod"/>
            </a:pPr>
            <a:r>
              <a:rPr lang="cs-CZ" sz="2300" cap="all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NEUNER </a:t>
            </a:r>
            <a:r>
              <a:rPr lang="cs-CZ" sz="2300" cap="all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cs-CZ" sz="23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erhard</a:t>
            </a:r>
            <a:r>
              <a:rPr lang="de-DE" sz="23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cs-CZ" sz="2300" cap="all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lt-LT" sz="2300" cap="all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Cristache</a:t>
            </a:r>
            <a:r>
              <a:rPr lang="cs-CZ" sz="2300" cap="all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lt-LT" sz="23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de-DE" sz="23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armen</a:t>
            </a:r>
            <a:r>
              <a:rPr lang="lt-LT" sz="23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P</a:t>
            </a:r>
            <a:r>
              <a:rPr lang="lt-LT" sz="2300" cap="all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ilypaitytė</a:t>
            </a:r>
            <a:r>
              <a:rPr lang="cs-CZ" sz="23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lt-LT" sz="23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de-DE" sz="23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ina</a:t>
            </a:r>
            <a:r>
              <a:rPr lang="lt-LT" sz="23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S</a:t>
            </a:r>
            <a:r>
              <a:rPr lang="lt-LT" sz="2300" cap="all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zakály</a:t>
            </a:r>
            <a:r>
              <a:rPr lang="cs-CZ" sz="23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E</a:t>
            </a:r>
            <a:r>
              <a:rPr lang="de-DE" sz="23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rna</a:t>
            </a:r>
            <a:r>
              <a:rPr lang="lt-LT" sz="23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lt-LT" sz="2300" cap="all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Vicente</a:t>
            </a:r>
            <a:r>
              <a:rPr lang="cs-CZ" sz="23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de-DE" sz="23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ara</a:t>
            </a:r>
            <a:r>
              <a:rPr lang="cs-CZ" sz="23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300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deutsch.com 2. </a:t>
            </a:r>
            <a:r>
              <a:rPr lang="de-DE" sz="2300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300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Kursbuch</a:t>
            </a:r>
            <a:r>
              <a:rPr lang="cs-CZ" sz="23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Německo: Hueber, 2009, ISBN </a:t>
            </a:r>
            <a:r>
              <a:rPr lang="cs-CZ" sz="23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978-3-19-001659-4</a:t>
            </a:r>
          </a:p>
          <a:p>
            <a:pPr marL="514350" indent="-514350">
              <a:buClr>
                <a:schemeClr val="bg2"/>
              </a:buClr>
              <a:buSzPct val="96000"/>
              <a:buFont typeface="+mj-lt"/>
              <a:buAutoNum type="arabicPeriod"/>
            </a:pPr>
            <a:r>
              <a:rPr lang="cs-CZ" sz="23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Archiv autora</a:t>
            </a:r>
            <a:endParaRPr lang="cs-CZ" sz="23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4941168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89032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2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180</TotalTime>
  <Words>730</Words>
  <Application>Microsoft Office PowerPoint</Application>
  <PresentationFormat>Předvádění na obrazovce (4:3)</PresentationFormat>
  <Paragraphs>202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Lití písma</vt:lpstr>
      <vt:lpstr>Snímek 1</vt:lpstr>
      <vt:lpstr>Anotace </vt:lpstr>
      <vt:lpstr>Wiederholung Wohnen – Zimmer</vt:lpstr>
      <vt:lpstr>Wiederholung Wohnen – Zimmer - Lösung</vt:lpstr>
      <vt:lpstr>Wiederholung Wohnen – Möbel</vt:lpstr>
      <vt:lpstr>Wiederholung Wohnen– Möbel - Lösung</vt:lpstr>
      <vt:lpstr>Wohnen: Stadt oder Land? Vergleichen Sie die Bilder. Wo möchten Sie lieber leben? In der Stadt oder auf dem Lande? Nennen Sie Vorteile und Nachteile.</vt:lpstr>
      <vt:lpstr>Stadt -------------- Land Was passt ihrer Meinung nach am besten zusammen?</vt:lpstr>
      <vt:lpstr>Stadt -------------- Land Lösung</vt:lpstr>
      <vt:lpstr>Stadt und Land Ist es richtig? Korrigieren Sie bitte.</vt:lpstr>
      <vt:lpstr>Stadt und Land - Lösung </vt:lpstr>
      <vt:lpstr>Stadt oder Land</vt:lpstr>
      <vt:lpstr>Stadt oder Land Ergänzen Sie den neuen Wortschatz bitte.</vt:lpstr>
      <vt:lpstr>Stadt oder Land Richtig gemacht? – Vergleichen Sie.</vt:lpstr>
      <vt:lpstr>Citace a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Doma</dc:creator>
  <cp:lastModifiedBy>Doma</cp:lastModifiedBy>
  <cp:revision>26</cp:revision>
  <dcterms:created xsi:type="dcterms:W3CDTF">2013-06-23T13:49:18Z</dcterms:created>
  <dcterms:modified xsi:type="dcterms:W3CDTF">2013-07-28T12:16:09Z</dcterms:modified>
</cp:coreProperties>
</file>