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15"/>
  </p:notesMasterIdLst>
  <p:sldIdLst>
    <p:sldId id="269" r:id="rId2"/>
    <p:sldId id="270" r:id="rId3"/>
    <p:sldId id="282" r:id="rId4"/>
    <p:sldId id="271" r:id="rId5"/>
    <p:sldId id="272" r:id="rId6"/>
    <p:sldId id="274" r:id="rId7"/>
    <p:sldId id="273" r:id="rId8"/>
    <p:sldId id="275" r:id="rId9"/>
    <p:sldId id="277" r:id="rId10"/>
    <p:sldId id="278" r:id="rId11"/>
    <p:sldId id="279" r:id="rId12"/>
    <p:sldId id="280" r:id="rId13"/>
    <p:sldId id="28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128793-4363-4ED4-AF8E-0F9091BA3E62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D96BE6-1ADC-4747-AE3F-63FCBBF4727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275797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828C3-E772-4D75-94F5-DF6B58AF1C99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96FFEED-6E4D-4DAF-B990-960D9AB63DA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828C3-E772-4D75-94F5-DF6B58AF1C99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96FFEED-6E4D-4DAF-B990-960D9AB63DA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828C3-E772-4D75-94F5-DF6B58AF1C99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96FFEED-6E4D-4DAF-B990-960D9AB63DA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5A828C3-E772-4D75-94F5-DF6B58AF1C99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FFEED-6E4D-4DAF-B990-960D9AB63DA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828C3-E772-4D75-94F5-DF6B58AF1C99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96FFEED-6E4D-4DAF-B990-960D9AB63DA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828C3-E772-4D75-94F5-DF6B58AF1C99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96FFEED-6E4D-4DAF-B990-960D9AB63D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828C3-E772-4D75-94F5-DF6B58AF1C99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96FFEED-6E4D-4DAF-B990-960D9AB63D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96FFEED-6E4D-4DAF-B990-960D9AB63DA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828C3-E772-4D75-94F5-DF6B58AF1C99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96FFEED-6E4D-4DAF-B990-960D9AB63DA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5A828C3-E772-4D75-94F5-DF6B58AF1C99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828C3-E772-4D75-94F5-DF6B58AF1C99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FFEED-6E4D-4DAF-B990-960D9AB63DA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96FFEED-6E4D-4DAF-B990-960D9AB63DA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A828C3-E772-4D75-94F5-DF6B58AF1C99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5A828C3-E772-4D75-94F5-DF6B58AF1C99}" type="datetimeFigureOut">
              <a:rPr lang="cs-CZ" smtClean="0"/>
              <a:pPr/>
              <a:t>7.8.2013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96FFEED-6E4D-4DAF-B990-960D9AB63DA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4.png"/><Relationship Id="rId7" Type="http://schemas.openxmlformats.org/officeDocument/2006/relationships/image" Target="../media/image19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gif"/><Relationship Id="rId5" Type="http://schemas.openxmlformats.org/officeDocument/2006/relationships/image" Target="../media/image16.wmf"/><Relationship Id="rId4" Type="http://schemas.openxmlformats.org/officeDocument/2006/relationships/image" Target="../media/image15.wmf"/><Relationship Id="rId9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4.png"/><Relationship Id="rId7" Type="http://schemas.openxmlformats.org/officeDocument/2006/relationships/image" Target="../media/image19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gif"/><Relationship Id="rId5" Type="http://schemas.openxmlformats.org/officeDocument/2006/relationships/image" Target="../media/image16.wmf"/><Relationship Id="rId4" Type="http://schemas.openxmlformats.org/officeDocument/2006/relationships/image" Target="../media/image15.wmf"/><Relationship Id="rId9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97015452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PhDr. Eva Fučilová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noProof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VY_32_INOVACE_09B_17_Jahreszeiten</a:t>
                      </a:r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</a:t>
                      </a:r>
                      <a:r>
                        <a:rPr lang="de-DE" sz="1800" b="1" kern="1200" noProof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Wetter</a:t>
                      </a:r>
                      <a:endParaRPr lang="de-DE" sz="1800" b="1" kern="1200" noProof="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My a svět kolem nás (německý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jazyk)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18.02.2013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just">
              <a:buClr>
                <a:schemeClr val="tx1"/>
              </a:buCl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Tento materiál byl vytvořen pro žáky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druh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ého ročníku čtyřletého gymnázia, studující německý jazyk na úrovni A2 CEFR, a to jako část jedné vyučovací hodiny v rozsahu cca 25 minut. 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pro prezentaci a interaktivní procvičení slovní zásoby tematického celku Jahreszeiten.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Cílem je po rozšíření a procvičení slovní zásoby tohoto tematického celku,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 a to se zam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ěřením na charakteristiku počasí a základní činnosti typické pro jednotlivá roční období.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je určen k interaktivní výuce.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Metodické pokyny: Žáci postupují podle pokynů uvedených v prezentaci.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práci využívají svůj sešit pro poznámky a zapsání nové slovní zásoby. Řešení úloh zapisují na tabuli elektronickým perem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správné řešení či srovnání obsahuje vždy následující snímek.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Doma\AppData\Local\Microsoft\Windows\Temporary Internet Files\Content.IE5\CQW9CEVB\MP9004075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3929066"/>
            <a:ext cx="3901440" cy="2242754"/>
          </a:xfrm>
          <a:prstGeom prst="rect">
            <a:avLst/>
          </a:prstGeom>
          <a:noFill/>
        </p:spPr>
      </p:pic>
      <p:pic>
        <p:nvPicPr>
          <p:cNvPr id="1032" name="Picture 8" descr="C:\Users\Doma\AppData\Local\Microsoft\Windows\Temporary Internet Files\Content.IE5\WQ5Q8PFW\MP9003848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812269">
            <a:off x="1500582" y="4091168"/>
            <a:ext cx="1625620" cy="2027575"/>
          </a:xfrm>
          <a:prstGeom prst="rect">
            <a:avLst/>
          </a:prstGeom>
          <a:noFill/>
        </p:spPr>
      </p:pic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Wie ist das wetter und was machen wir?</a:t>
            </a:r>
            <a:endParaRPr lang="cs-CZ" sz="3200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Jahreszeiten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1030" name="Picture 6" descr="C:\Users\Doma\AppData\Local\Microsoft\Windows\Temporary Internet Files\Content.IE5\CDNNWFZS\MP90038487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021074">
            <a:off x="5821763" y="4071307"/>
            <a:ext cx="1754692" cy="1968405"/>
          </a:xfrm>
          <a:prstGeom prst="rect">
            <a:avLst/>
          </a:prstGeom>
          <a:noFill/>
        </p:spPr>
      </p:pic>
      <p:pic>
        <p:nvPicPr>
          <p:cNvPr id="1031" name="Picture 7" descr="C:\Users\Doma\AppData\Local\Microsoft\Windows\Temporary Internet Files\Content.IE5\MBP4IA3G\MP90038486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830099">
            <a:off x="3682077" y="4034272"/>
            <a:ext cx="1537618" cy="20130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14290"/>
            <a:ext cx="8534400" cy="75895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00B0F0"/>
                </a:solidFill>
              </a:rPr>
              <a:t>Vier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smtClean="0">
                <a:solidFill>
                  <a:srgbClr val="00B0F0"/>
                </a:solidFill>
              </a:rPr>
              <a:t>J</a:t>
            </a:r>
            <a:r>
              <a:rPr lang="de-DE" b="1" dirty="0" smtClean="0">
                <a:solidFill>
                  <a:srgbClr val="00B0F0"/>
                </a:solidFill>
              </a:rPr>
              <a:t>ahreszeiten</a:t>
            </a:r>
            <a:endParaRPr lang="cs-CZ" b="1" dirty="0">
              <a:solidFill>
                <a:srgbClr val="00B0F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38" cy="476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52119"/>
                <a:gridCol w="4252119"/>
              </a:tblGrid>
              <a:tr h="370840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d</a:t>
                      </a:r>
                      <a:r>
                        <a:rPr lang="cs-CZ" dirty="0" smtClean="0"/>
                        <a:t>er Fr</a:t>
                      </a:r>
                      <a:r>
                        <a:rPr lang="de-DE" dirty="0" smtClean="0"/>
                        <a:t>ühling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der Sommer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de-DE" dirty="0" smtClean="0"/>
                    </a:p>
                    <a:p>
                      <a:pPr algn="ctr"/>
                      <a:endParaRPr lang="de-DE" dirty="0" smtClean="0"/>
                    </a:p>
                    <a:p>
                      <a:pPr algn="ctr"/>
                      <a:endParaRPr lang="de-DE" dirty="0" smtClean="0"/>
                    </a:p>
                    <a:p>
                      <a:pPr algn="ctr"/>
                      <a:endParaRPr lang="de-DE" dirty="0" smtClean="0"/>
                    </a:p>
                    <a:p>
                      <a:pPr algn="ctr"/>
                      <a:endParaRPr lang="de-DE" dirty="0" smtClean="0"/>
                    </a:p>
                    <a:p>
                      <a:pPr algn="ctr"/>
                      <a:endParaRPr lang="de-DE" dirty="0" smtClean="0"/>
                    </a:p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der Herbst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der Winter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1032" name="Picture 8" descr="C:\Users\Doma\AppData\Local\Microsoft\Windows\Temporary Internet Files\Content.IE5\YR5TXG50\MP9001852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643050"/>
            <a:ext cx="2714644" cy="1823336"/>
          </a:xfrm>
          <a:prstGeom prst="rect">
            <a:avLst/>
          </a:prstGeom>
          <a:noFill/>
        </p:spPr>
      </p:pic>
      <p:pic>
        <p:nvPicPr>
          <p:cNvPr id="1039" name="Picture 15" descr="C:\Users\Doma\AppData\Local\Microsoft\Windows\Temporary Internet Files\Content.IE5\P85SHAL7\MP9001491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1643050"/>
            <a:ext cx="2693904" cy="1809405"/>
          </a:xfrm>
          <a:prstGeom prst="rect">
            <a:avLst/>
          </a:prstGeom>
          <a:noFill/>
        </p:spPr>
      </p:pic>
      <p:pic>
        <p:nvPicPr>
          <p:cNvPr id="1040" name="Picture 16" descr="C:\Users\Doma\AppData\Local\Microsoft\Windows\Temporary Internet Files\Content.IE5\9360XE5X\MP90040111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42976" y="4000504"/>
            <a:ext cx="2714644" cy="1857388"/>
          </a:xfrm>
          <a:prstGeom prst="rect">
            <a:avLst/>
          </a:prstGeom>
          <a:noFill/>
        </p:spPr>
      </p:pic>
      <p:pic>
        <p:nvPicPr>
          <p:cNvPr id="1041" name="Picture 17" descr="C:\Users\Doma\AppData\Local\Microsoft\Windows\Temporary Internet Files\Content.IE5\4ZDGG5KX\MP90020206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57818" y="4000504"/>
            <a:ext cx="2678925" cy="1785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b="1" dirty="0" smtClean="0">
                <a:solidFill>
                  <a:srgbClr val="00B0F0"/>
                </a:solidFill>
              </a:rPr>
              <a:t>Wetter</a:t>
            </a:r>
            <a:endParaRPr lang="cs-CZ" b="1" dirty="0">
              <a:solidFill>
                <a:srgbClr val="00B0F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40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6060"/>
                <a:gridCol w="1715687"/>
                <a:gridCol w="1714512"/>
                <a:gridCol w="2947981"/>
              </a:tblGrid>
              <a:tr h="370840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die Sonne</a:t>
                      </a:r>
                    </a:p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sonnig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de-DE" b="1" baseline="0" dirty="0" smtClean="0">
                          <a:solidFill>
                            <a:schemeClr val="bg1"/>
                          </a:solidFill>
                        </a:rPr>
                        <a:t>Die Sonne scheint.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die Wolke</a:t>
                      </a:r>
                    </a:p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wolkig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b="1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</a:p>
                    <a:p>
                      <a:pPr algn="ctr"/>
                      <a:r>
                        <a:rPr lang="de-DE" b="1" baseline="0" dirty="0" smtClean="0">
                          <a:solidFill>
                            <a:schemeClr val="bg1"/>
                          </a:solidFill>
                        </a:rPr>
                        <a:t>Die Wolken kommen.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der Regen</a:t>
                      </a:r>
                    </a:p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regnerisch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de-DE" b="1" baseline="0" dirty="0" smtClean="0">
                          <a:solidFill>
                            <a:schemeClr val="bg1"/>
                          </a:solidFill>
                        </a:rPr>
                        <a:t>Es regnet.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der Wind </a:t>
                      </a:r>
                    </a:p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windig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de-DE" b="1" baseline="0" dirty="0" smtClean="0">
                          <a:solidFill>
                            <a:schemeClr val="bg1"/>
                          </a:solidFill>
                        </a:rPr>
                        <a:t>Der Wind weht.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2054" name="Picture 6" descr="C:\Users\Doma\AppData\Local\Microsoft\Windows\Temporary Internet Files\Content.IE5\YR5TXG50\MC9004124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571612"/>
            <a:ext cx="1272748" cy="1071570"/>
          </a:xfrm>
          <a:prstGeom prst="rect">
            <a:avLst/>
          </a:prstGeom>
          <a:noFill/>
        </p:spPr>
      </p:pic>
      <p:pic>
        <p:nvPicPr>
          <p:cNvPr id="2056" name="Picture 8" descr="C:\Users\Doma\AppData\Local\Microsoft\Windows\Temporary Internet Files\Content.IE5\P85SHAL7\MC9004418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2571744"/>
            <a:ext cx="1428760" cy="1428760"/>
          </a:xfrm>
          <a:prstGeom prst="rect">
            <a:avLst/>
          </a:prstGeom>
          <a:noFill/>
        </p:spPr>
      </p:pic>
      <p:pic>
        <p:nvPicPr>
          <p:cNvPr id="2057" name="Picture 9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6115" y="3971126"/>
            <a:ext cx="1395555" cy="1100948"/>
          </a:xfrm>
          <a:prstGeom prst="rect">
            <a:avLst/>
          </a:prstGeom>
          <a:noFill/>
        </p:spPr>
      </p:pic>
      <p:pic>
        <p:nvPicPr>
          <p:cNvPr id="2065" name="Picture 17" descr="C:\Users\Doma\AppData\Local\Microsoft\Windows\Temporary Internet Files\Content.IE5\4U55UC9U\MC9004135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472" y="5286388"/>
            <a:ext cx="1479861" cy="857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b="1" dirty="0" smtClean="0">
                <a:solidFill>
                  <a:srgbClr val="00B0F0"/>
                </a:solidFill>
              </a:rPr>
              <a:t>Wetter</a:t>
            </a:r>
            <a:endParaRPr lang="cs-CZ" b="1" dirty="0">
              <a:solidFill>
                <a:srgbClr val="00B0F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40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6060"/>
                <a:gridCol w="1715687"/>
                <a:gridCol w="1714512"/>
                <a:gridCol w="2947981"/>
              </a:tblGrid>
              <a:tr h="370840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der Schnee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Es schneit.</a:t>
                      </a:r>
                      <a:endParaRPr lang="de-DE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de-DE" b="1" baseline="0" dirty="0" smtClean="0">
                          <a:solidFill>
                            <a:schemeClr val="bg1"/>
                          </a:solidFill>
                        </a:rPr>
                        <a:t>Der Schnee fällt.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der Frost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frostig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Es friert.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das Gewitter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de-DE" b="1" baseline="0" dirty="0" smtClean="0">
                          <a:solidFill>
                            <a:schemeClr val="bg1"/>
                          </a:solidFill>
                        </a:rPr>
                        <a:t>gewittrig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de-DE" b="1" baseline="0" dirty="0" smtClean="0">
                          <a:solidFill>
                            <a:schemeClr val="bg1"/>
                          </a:solidFill>
                        </a:rPr>
                        <a:t>Es blitzt und donnert.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heiter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de-DE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de-DE" b="1" baseline="0" dirty="0" smtClean="0">
                          <a:solidFill>
                            <a:schemeClr val="bg1"/>
                          </a:solidFill>
                        </a:rPr>
                        <a:t>Es gibt keine Wolken, es ist heiter.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der Nebel</a:t>
                      </a:r>
                      <a:endParaRPr lang="de-DE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neblig </a:t>
                      </a:r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baseline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26" name="Obrázek 25" descr="MB900282863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8662" y="1571612"/>
            <a:ext cx="842962" cy="1000132"/>
          </a:xfrm>
          <a:prstGeom prst="rect">
            <a:avLst/>
          </a:prstGeom>
        </p:spPr>
      </p:pic>
      <p:pic>
        <p:nvPicPr>
          <p:cNvPr id="4112" name="Picture 16" descr="C:\Users\Doma\AppData\Local\Microsoft\Windows\Temporary Internet Files\Content.IE5\9360XE5X\MP9004490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2428868"/>
            <a:ext cx="857256" cy="857256"/>
          </a:xfrm>
          <a:prstGeom prst="rect">
            <a:avLst/>
          </a:prstGeom>
          <a:noFill/>
        </p:spPr>
      </p:pic>
      <p:pic>
        <p:nvPicPr>
          <p:cNvPr id="4110" name="Picture 14" descr="C:\Users\Doma\AppData\Local\Microsoft\Windows\Temporary Internet Files\Content.IE5\CQW9CEVB\MC9003962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8662" y="3357562"/>
            <a:ext cx="827417" cy="929945"/>
          </a:xfrm>
          <a:prstGeom prst="rect">
            <a:avLst/>
          </a:prstGeom>
          <a:noFill/>
        </p:spPr>
      </p:pic>
      <p:pic>
        <p:nvPicPr>
          <p:cNvPr id="28" name="Obrázek 27" descr="MH90044861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85786" y="5000636"/>
            <a:ext cx="1119185" cy="1071570"/>
          </a:xfrm>
          <a:prstGeom prst="rect">
            <a:avLst/>
          </a:prstGeom>
        </p:spPr>
      </p:pic>
      <p:pic>
        <p:nvPicPr>
          <p:cNvPr id="27" name="Obrázek 26" descr="MH900227553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85786" y="4214818"/>
            <a:ext cx="1143008" cy="9286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b="1" dirty="0" smtClean="0">
                <a:solidFill>
                  <a:srgbClr val="00B0F0"/>
                </a:solidFill>
              </a:rPr>
              <a:t>Wetter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de-DE" dirty="0" smtClean="0">
                <a:solidFill>
                  <a:srgbClr val="0070C0"/>
                </a:solidFill>
              </a:rPr>
              <a:t>Übung 1 – Was passt zusammen? Verbinden Sie.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2143116"/>
          <a:ext cx="8358248" cy="40005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9562"/>
                <a:gridCol w="2089562"/>
                <a:gridCol w="4179124"/>
              </a:tblGrid>
              <a:tr h="1000132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1000132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1000132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1000132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6" descr="C:\Users\Doma\AppData\Local\Microsoft\Windows\Temporary Internet Files\Content.IE5\YR5TXG50\MC9004124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4121028"/>
            <a:ext cx="1214446" cy="1022484"/>
          </a:xfrm>
          <a:prstGeom prst="rect">
            <a:avLst/>
          </a:prstGeom>
          <a:noFill/>
        </p:spPr>
      </p:pic>
      <p:pic>
        <p:nvPicPr>
          <p:cNvPr id="6" name="Picture 8" descr="C:\Users\Doma\AppData\Local\Microsoft\Windows\Temporary Internet Files\Content.IE5\P85SHAL7\MC9004418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3000372"/>
            <a:ext cx="1428760" cy="1428760"/>
          </a:xfrm>
          <a:prstGeom prst="rect">
            <a:avLst/>
          </a:prstGeom>
          <a:noFill/>
        </p:spPr>
      </p:pic>
      <p:pic>
        <p:nvPicPr>
          <p:cNvPr id="7" name="Picture 9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9" y="2143116"/>
            <a:ext cx="1285884" cy="1014429"/>
          </a:xfrm>
          <a:prstGeom prst="rect">
            <a:avLst/>
          </a:prstGeom>
          <a:noFill/>
        </p:spPr>
      </p:pic>
      <p:pic>
        <p:nvPicPr>
          <p:cNvPr id="8" name="Picture 17" descr="C:\Users\Doma\AppData\Local\Microsoft\Windows\Temporary Internet Files\Content.IE5\4U55UC9U\MC9004135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43174" y="4214818"/>
            <a:ext cx="1479861" cy="857256"/>
          </a:xfrm>
          <a:prstGeom prst="rect">
            <a:avLst/>
          </a:prstGeom>
          <a:noFill/>
        </p:spPr>
      </p:pic>
      <p:pic>
        <p:nvPicPr>
          <p:cNvPr id="9" name="Obrázek 8" descr="MB900282863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14348" y="3143248"/>
            <a:ext cx="1285884" cy="1000132"/>
          </a:xfrm>
          <a:prstGeom prst="rect">
            <a:avLst/>
          </a:prstGeom>
        </p:spPr>
      </p:pic>
      <p:pic>
        <p:nvPicPr>
          <p:cNvPr id="10" name="Picture 14" descr="C:\Users\Doma\AppData\Local\Microsoft\Windows\Temporary Internet Files\Content.IE5\CQW9CEVB\MC90039620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86050" y="5214950"/>
            <a:ext cx="1285884" cy="929945"/>
          </a:xfrm>
          <a:prstGeom prst="rect">
            <a:avLst/>
          </a:prstGeom>
          <a:noFill/>
        </p:spPr>
      </p:pic>
      <p:pic>
        <p:nvPicPr>
          <p:cNvPr id="11" name="Picture 16" descr="C:\Users\Doma\AppData\Local\Microsoft\Windows\Temporary Internet Files\Content.IE5\9360XE5X\MP90044908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57224" y="5143512"/>
            <a:ext cx="1000132" cy="1000132"/>
          </a:xfrm>
          <a:prstGeom prst="rect">
            <a:avLst/>
          </a:prstGeom>
          <a:noFill/>
        </p:spPr>
      </p:pic>
      <p:pic>
        <p:nvPicPr>
          <p:cNvPr id="12" name="Obrázek 11" descr="MH900448613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000364" y="2143116"/>
            <a:ext cx="1071569" cy="1025980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 rot="20694667">
            <a:off x="5003135" y="2552223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>
                <a:solidFill>
                  <a:schemeClr val="bg1"/>
                </a:solidFill>
              </a:rPr>
              <a:t>Es blitzt und donnert</a:t>
            </a:r>
            <a:r>
              <a:rPr lang="de-DE" dirty="0" smtClean="0"/>
              <a:t>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 rot="18903272">
            <a:off x="4739326" y="3589685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>
                <a:solidFill>
                  <a:schemeClr val="bg1"/>
                </a:solidFill>
              </a:rPr>
              <a:t>Es regnet.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2961350">
            <a:off x="6938480" y="3175053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>
                <a:solidFill>
                  <a:schemeClr val="bg1"/>
                </a:solidFill>
              </a:rPr>
              <a:t>Es ist neblig</a:t>
            </a:r>
            <a:r>
              <a:rPr lang="de-DE" dirty="0" smtClean="0"/>
              <a:t>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00694" y="3786190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>
                <a:solidFill>
                  <a:schemeClr val="bg1"/>
                </a:solidFill>
              </a:rPr>
              <a:t>Die Sonne scheint.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 rot="1401478">
            <a:off x="5446852" y="4754507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>
                <a:solidFill>
                  <a:schemeClr val="bg1"/>
                </a:solidFill>
              </a:rPr>
              <a:t>Es schneit.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 rot="19472379">
            <a:off x="7222959" y="5205777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>
                <a:solidFill>
                  <a:schemeClr val="bg1"/>
                </a:solidFill>
              </a:rPr>
              <a:t>Es friert.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00628" y="5500702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>
                <a:solidFill>
                  <a:schemeClr val="bg1"/>
                </a:solidFill>
              </a:rPr>
              <a:t>Es ist wolkig.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715140" y="4572008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>
                <a:solidFill>
                  <a:schemeClr val="bg1"/>
                </a:solidFill>
              </a:rPr>
              <a:t>Der Wind weht.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b="1" dirty="0" smtClean="0">
                <a:solidFill>
                  <a:srgbClr val="00B0F0"/>
                </a:solidFill>
              </a:rPr>
              <a:t>Wetter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r>
              <a:rPr lang="de-DE" dirty="0" smtClean="0"/>
              <a:t>Übung 1 – Lösung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2143116"/>
          <a:ext cx="8358248" cy="40005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9562"/>
                <a:gridCol w="2089562"/>
                <a:gridCol w="4179124"/>
              </a:tblGrid>
              <a:tr h="1000132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1000132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1000132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1000132">
                <a:tc>
                  <a:txBody>
                    <a:bodyPr/>
                    <a:lstStyle/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6" descr="C:\Users\Doma\AppData\Local\Microsoft\Windows\Temporary Internet Files\Content.IE5\YR5TXG50\MC9004124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4121028"/>
            <a:ext cx="1214446" cy="1022484"/>
          </a:xfrm>
          <a:prstGeom prst="rect">
            <a:avLst/>
          </a:prstGeom>
          <a:noFill/>
        </p:spPr>
      </p:pic>
      <p:pic>
        <p:nvPicPr>
          <p:cNvPr id="6" name="Picture 8" descr="C:\Users\Doma\AppData\Local\Microsoft\Windows\Temporary Internet Files\Content.IE5\P85SHAL7\MC9004418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3000372"/>
            <a:ext cx="1428760" cy="1428760"/>
          </a:xfrm>
          <a:prstGeom prst="rect">
            <a:avLst/>
          </a:prstGeom>
          <a:noFill/>
        </p:spPr>
      </p:pic>
      <p:pic>
        <p:nvPicPr>
          <p:cNvPr id="7" name="Picture 9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9" y="2143116"/>
            <a:ext cx="1285884" cy="1014429"/>
          </a:xfrm>
          <a:prstGeom prst="rect">
            <a:avLst/>
          </a:prstGeom>
          <a:noFill/>
        </p:spPr>
      </p:pic>
      <p:pic>
        <p:nvPicPr>
          <p:cNvPr id="8" name="Picture 17" descr="C:\Users\Doma\AppData\Local\Microsoft\Windows\Temporary Internet Files\Content.IE5\4U55UC9U\MC9004135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43174" y="4214818"/>
            <a:ext cx="1479861" cy="857256"/>
          </a:xfrm>
          <a:prstGeom prst="rect">
            <a:avLst/>
          </a:prstGeom>
          <a:noFill/>
        </p:spPr>
      </p:pic>
      <p:pic>
        <p:nvPicPr>
          <p:cNvPr id="9" name="Obrázek 8" descr="MB900282863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14348" y="3143248"/>
            <a:ext cx="1285884" cy="1000132"/>
          </a:xfrm>
          <a:prstGeom prst="rect">
            <a:avLst/>
          </a:prstGeom>
        </p:spPr>
      </p:pic>
      <p:pic>
        <p:nvPicPr>
          <p:cNvPr id="10" name="Picture 14" descr="C:\Users\Doma\AppData\Local\Microsoft\Windows\Temporary Internet Files\Content.IE5\CQW9CEVB\MC90039620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86050" y="5214950"/>
            <a:ext cx="1285884" cy="929945"/>
          </a:xfrm>
          <a:prstGeom prst="rect">
            <a:avLst/>
          </a:prstGeom>
          <a:noFill/>
        </p:spPr>
      </p:pic>
      <p:pic>
        <p:nvPicPr>
          <p:cNvPr id="11" name="Picture 16" descr="C:\Users\Doma\AppData\Local\Microsoft\Windows\Temporary Internet Files\Content.IE5\9360XE5X\MP90044908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57224" y="5143512"/>
            <a:ext cx="1000132" cy="1000132"/>
          </a:xfrm>
          <a:prstGeom prst="rect">
            <a:avLst/>
          </a:prstGeom>
          <a:noFill/>
        </p:spPr>
      </p:pic>
      <p:pic>
        <p:nvPicPr>
          <p:cNvPr id="12" name="Obrázek 11" descr="MH900448613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000364" y="2143116"/>
            <a:ext cx="1071569" cy="1025980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 rot="20694667">
            <a:off x="5003135" y="2552223"/>
            <a:ext cx="264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Es blitzt und donnert.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 rot="18903272">
            <a:off x="4739326" y="3589685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Es regnet.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 rot="2961350">
            <a:off x="6938480" y="3175053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Es ist neblig.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00694" y="3786190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Die Sonne scheint.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 rot="1401478">
            <a:off x="5303976" y="4683070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Es schneit.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 rot="19472379">
            <a:off x="7222959" y="5205777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Es friert.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57752" y="5500702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Es ist wolkig.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15140" y="4572008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dirty="0" smtClean="0"/>
              <a:t>Der Wind weht.</a:t>
            </a:r>
            <a:endParaRPr lang="cs-CZ" dirty="0"/>
          </a:p>
        </p:txBody>
      </p:sp>
      <p:cxnSp>
        <p:nvCxnSpPr>
          <p:cNvPr id="25" name="Přímá spojovací šipka 24"/>
          <p:cNvCxnSpPr>
            <a:stCxn id="16" idx="1"/>
          </p:cNvCxnSpPr>
          <p:nvPr/>
        </p:nvCxnSpPr>
        <p:spPr>
          <a:xfrm rot="10800000" flipV="1">
            <a:off x="4071934" y="3080924"/>
            <a:ext cx="976766" cy="2205463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rot="10800000">
            <a:off x="2000232" y="2857496"/>
            <a:ext cx="2857520" cy="135732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10800000">
            <a:off x="4071934" y="2857496"/>
            <a:ext cx="3143272" cy="7143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>
            <a:stCxn id="19" idx="1"/>
            <a:endCxn id="5" idx="3"/>
          </p:cNvCxnSpPr>
          <p:nvPr/>
        </p:nvCxnSpPr>
        <p:spPr>
          <a:xfrm rot="10800000" flipV="1">
            <a:off x="2000232" y="3970856"/>
            <a:ext cx="3500462" cy="661414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>
            <a:stCxn id="23" idx="1"/>
          </p:cNvCxnSpPr>
          <p:nvPr/>
        </p:nvCxnSpPr>
        <p:spPr>
          <a:xfrm rot="10800000" flipV="1">
            <a:off x="4143372" y="4756674"/>
            <a:ext cx="2571768" cy="2964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rot="16200000" flipV="1">
            <a:off x="3464711" y="4321975"/>
            <a:ext cx="1785950" cy="100013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rot="10800000">
            <a:off x="1928794" y="5572140"/>
            <a:ext cx="5357850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42946"/>
          </a:xfrm>
        </p:spPr>
        <p:txBody>
          <a:bodyPr>
            <a:normAutofit fontScale="90000"/>
          </a:bodyPr>
          <a:lstStyle/>
          <a:p>
            <a:r>
              <a:rPr lang="de-DE" sz="3600" b="1" dirty="0" smtClean="0">
                <a:solidFill>
                  <a:srgbClr val="00B0F0"/>
                </a:solidFill>
              </a:rPr>
              <a:t>Jahreszeiten</a:t>
            </a:r>
            <a:r>
              <a:rPr lang="de-DE" dirty="0" smtClean="0">
                <a:solidFill>
                  <a:srgbClr val="00B0F0"/>
                </a:solidFill>
              </a:rPr>
              <a:t/>
            </a:r>
            <a:br>
              <a:rPr lang="de-DE" dirty="0" smtClean="0">
                <a:solidFill>
                  <a:srgbClr val="00B0F0"/>
                </a:solidFill>
              </a:rPr>
            </a:br>
            <a:r>
              <a:rPr lang="cs-CZ" dirty="0" smtClean="0">
                <a:solidFill>
                  <a:srgbClr val="00B0F0"/>
                </a:solidFill>
              </a:rPr>
              <a:t>Wetter – </a:t>
            </a:r>
            <a:r>
              <a:rPr lang="de-DE" sz="2700" dirty="0" smtClean="0">
                <a:solidFill>
                  <a:srgbClr val="00B0F0"/>
                </a:solidFill>
              </a:rPr>
              <a:t>Charakterisieren</a:t>
            </a:r>
            <a:r>
              <a:rPr lang="cs-CZ" sz="2700" dirty="0" smtClean="0">
                <a:solidFill>
                  <a:srgbClr val="00B0F0"/>
                </a:solidFill>
              </a:rPr>
              <a:t> Sie es</a:t>
            </a:r>
            <a:r>
              <a:rPr lang="de-DE" sz="2700" dirty="0" smtClean="0">
                <a:solidFill>
                  <a:srgbClr val="00B0F0"/>
                </a:solidFill>
              </a:rPr>
              <a:t> </a:t>
            </a:r>
            <a:endParaRPr lang="cs-CZ" sz="27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00B0F0"/>
          </a:solidFill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de-DE" sz="2400" dirty="0" smtClean="0">
                <a:solidFill>
                  <a:schemeClr val="bg1"/>
                </a:solidFill>
              </a:rPr>
              <a:t>Ergänzen Sie </a:t>
            </a:r>
            <a:r>
              <a:rPr lang="de-DE" sz="2400" i="1" dirty="0" smtClean="0">
                <a:solidFill>
                  <a:schemeClr val="bg1"/>
                </a:solidFill>
              </a:rPr>
              <a:t>blitzt – donnert – friert – Gewitter – heiter – Nebel – regnet – scheint – schneit – Sonne – warm (2) - wolkig</a:t>
            </a:r>
            <a:r>
              <a:rPr lang="de-DE" sz="2400" dirty="0" smtClean="0">
                <a:solidFill>
                  <a:schemeClr val="bg1"/>
                </a:solidFill>
              </a:rPr>
              <a:t>: </a:t>
            </a:r>
          </a:p>
          <a:p>
            <a:pPr marL="514350" indent="-514350" algn="just">
              <a:buClr>
                <a:schemeClr val="bg1"/>
              </a:buClr>
              <a:buFont typeface="+mj-lt"/>
              <a:buAutoNum type="arabicPeriod"/>
            </a:pPr>
            <a:r>
              <a:rPr lang="de-DE" b="1" u="sng" dirty="0" smtClean="0">
                <a:solidFill>
                  <a:schemeClr val="bg1"/>
                </a:solidFill>
              </a:rPr>
              <a:t>Frühling</a:t>
            </a:r>
            <a:r>
              <a:rPr lang="de-DE" dirty="0" smtClean="0">
                <a:solidFill>
                  <a:schemeClr val="bg1"/>
                </a:solidFill>
              </a:rPr>
              <a:t>: Die ____________ scheint oft und es ist _____________. Manchmal ist es ____________ und es ___________ dann. </a:t>
            </a:r>
          </a:p>
          <a:p>
            <a:pPr marL="514350" indent="-514350">
              <a:buClr>
                <a:schemeClr val="bg1"/>
              </a:buClr>
              <a:buFont typeface="+mj-lt"/>
              <a:buAutoNum type="arabicPeriod"/>
            </a:pPr>
            <a:r>
              <a:rPr lang="de-DE" b="1" u="sng" dirty="0" smtClean="0">
                <a:solidFill>
                  <a:schemeClr val="bg1"/>
                </a:solidFill>
              </a:rPr>
              <a:t>Sommer</a:t>
            </a:r>
            <a:r>
              <a:rPr lang="de-DE" dirty="0" smtClean="0">
                <a:solidFill>
                  <a:schemeClr val="bg1"/>
                </a:solidFill>
              </a:rPr>
              <a:t>: Es ist _____________ und die Sonne _____________. Manchmal gibt es ________________, dann _____________ und ________________ es.</a:t>
            </a:r>
          </a:p>
          <a:p>
            <a:pPr marL="514350" indent="-514350" algn="just">
              <a:buClr>
                <a:schemeClr val="bg1"/>
              </a:buClr>
              <a:buFont typeface="+mj-lt"/>
              <a:buAutoNum type="arabicPeriod"/>
            </a:pPr>
            <a:r>
              <a:rPr lang="de-DE" b="1" u="sng" dirty="0" smtClean="0">
                <a:solidFill>
                  <a:schemeClr val="bg1"/>
                </a:solidFill>
              </a:rPr>
              <a:t>Herbst:</a:t>
            </a:r>
            <a:r>
              <a:rPr lang="de-DE" dirty="0" smtClean="0">
                <a:solidFill>
                  <a:schemeClr val="bg1"/>
                </a:solidFill>
              </a:rPr>
              <a:t> Es ist nicht ___________, es ist kühl. Morgens gibt es oft ___________ . </a:t>
            </a:r>
          </a:p>
          <a:p>
            <a:pPr marL="514350" indent="-514350" algn="just">
              <a:buClr>
                <a:schemeClr val="bg1"/>
              </a:buClr>
              <a:buFont typeface="+mj-lt"/>
              <a:buAutoNum type="arabicPeriod"/>
            </a:pPr>
            <a:r>
              <a:rPr lang="de-DE" b="1" u="sng" dirty="0" smtClean="0">
                <a:solidFill>
                  <a:schemeClr val="bg1"/>
                </a:solidFill>
              </a:rPr>
              <a:t>Winter</a:t>
            </a:r>
            <a:r>
              <a:rPr lang="de-DE" dirty="0" smtClean="0">
                <a:solidFill>
                  <a:schemeClr val="bg1"/>
                </a:solidFill>
              </a:rPr>
              <a:t>: Es ist kalt. Es ____________ und es ___________ 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14384"/>
          </a:xfrm>
        </p:spPr>
        <p:txBody>
          <a:bodyPr>
            <a:normAutofit fontScale="90000"/>
          </a:bodyPr>
          <a:lstStyle/>
          <a:p>
            <a:r>
              <a:rPr lang="de-DE" b="1" dirty="0" smtClean="0">
                <a:solidFill>
                  <a:srgbClr val="00B0F0"/>
                </a:solidFill>
              </a:rPr>
              <a:t>Jahreszeiten</a:t>
            </a:r>
            <a:r>
              <a:rPr lang="de-DE" dirty="0" smtClean="0">
                <a:solidFill>
                  <a:srgbClr val="00B0F0"/>
                </a:solidFill>
              </a:rPr>
              <a:t/>
            </a:r>
            <a:br>
              <a:rPr lang="de-DE" dirty="0" smtClean="0">
                <a:solidFill>
                  <a:srgbClr val="00B0F0"/>
                </a:solidFill>
              </a:rPr>
            </a:br>
            <a:r>
              <a:rPr lang="de-DE" dirty="0" smtClean="0">
                <a:solidFill>
                  <a:schemeClr val="tx1"/>
                </a:solidFill>
              </a:rPr>
              <a:t>Wetter - </a:t>
            </a:r>
            <a:r>
              <a:rPr lang="de-DE" sz="3100" dirty="0" smtClean="0">
                <a:solidFill>
                  <a:schemeClr val="tx1"/>
                </a:solidFill>
              </a:rPr>
              <a:t>Lösung</a:t>
            </a:r>
            <a:endParaRPr lang="cs-CZ" sz="31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pPr marL="514350" indent="-514350" algn="just">
              <a:buClr>
                <a:srgbClr val="002060"/>
              </a:buClr>
              <a:buFont typeface="+mj-lt"/>
              <a:buAutoNum type="arabicPeriod"/>
            </a:pPr>
            <a:r>
              <a:rPr lang="de-DE" b="1" u="sng" dirty="0" smtClean="0"/>
              <a:t>Frühling</a:t>
            </a:r>
            <a:r>
              <a:rPr lang="de-DE" dirty="0" smtClean="0"/>
              <a:t>: Die </a:t>
            </a:r>
            <a:r>
              <a:rPr lang="de-DE" b="1" dirty="0" smtClean="0"/>
              <a:t>Sonne</a:t>
            </a:r>
            <a:r>
              <a:rPr lang="de-DE" dirty="0" smtClean="0"/>
              <a:t> scheint oft und es ist </a:t>
            </a:r>
            <a:r>
              <a:rPr lang="de-DE" b="1" dirty="0" smtClean="0"/>
              <a:t>warm</a:t>
            </a:r>
            <a:r>
              <a:rPr lang="de-DE" dirty="0" smtClean="0"/>
              <a:t>. Manchmal ist es </a:t>
            </a:r>
            <a:r>
              <a:rPr lang="de-DE" b="1" dirty="0" smtClean="0"/>
              <a:t>wolkig</a:t>
            </a:r>
            <a:r>
              <a:rPr lang="de-DE" dirty="0" smtClean="0"/>
              <a:t> und es </a:t>
            </a:r>
            <a:r>
              <a:rPr lang="de-DE" b="1" dirty="0" smtClean="0"/>
              <a:t>regnet </a:t>
            </a:r>
            <a:r>
              <a:rPr lang="de-DE" dirty="0" smtClean="0"/>
              <a:t>dann. </a:t>
            </a:r>
          </a:p>
          <a:p>
            <a:pPr marL="514350" indent="-514350">
              <a:buClr>
                <a:srgbClr val="002060"/>
              </a:buClr>
              <a:buFont typeface="+mj-lt"/>
              <a:buAutoNum type="arabicPeriod"/>
            </a:pPr>
            <a:r>
              <a:rPr lang="de-DE" b="1" u="sng" dirty="0" smtClean="0"/>
              <a:t>Sommer</a:t>
            </a:r>
            <a:r>
              <a:rPr lang="de-DE" dirty="0" smtClean="0"/>
              <a:t>: Es ist </a:t>
            </a:r>
            <a:r>
              <a:rPr lang="de-DE" b="1" dirty="0" smtClean="0"/>
              <a:t>heiter</a:t>
            </a:r>
            <a:r>
              <a:rPr lang="de-DE" dirty="0" smtClean="0"/>
              <a:t> und die Sonne </a:t>
            </a:r>
            <a:r>
              <a:rPr lang="de-DE" b="1" dirty="0" smtClean="0"/>
              <a:t>scheint</a:t>
            </a:r>
            <a:r>
              <a:rPr lang="de-DE" dirty="0" smtClean="0"/>
              <a:t>. Manchmal gibt es </a:t>
            </a:r>
            <a:r>
              <a:rPr lang="de-DE" b="1" dirty="0" smtClean="0"/>
              <a:t>Gewitter</a:t>
            </a:r>
            <a:r>
              <a:rPr lang="de-DE" dirty="0" smtClean="0"/>
              <a:t>, dann </a:t>
            </a:r>
            <a:r>
              <a:rPr lang="de-DE" b="1" dirty="0" smtClean="0"/>
              <a:t>blitzt</a:t>
            </a:r>
            <a:r>
              <a:rPr lang="de-DE" dirty="0" smtClean="0"/>
              <a:t> und </a:t>
            </a:r>
            <a:r>
              <a:rPr lang="de-DE" b="1" dirty="0" smtClean="0"/>
              <a:t>donnert</a:t>
            </a:r>
            <a:r>
              <a:rPr lang="de-DE" dirty="0" smtClean="0"/>
              <a:t> es.</a:t>
            </a:r>
          </a:p>
          <a:p>
            <a:pPr marL="514350" indent="-514350" algn="just">
              <a:buClr>
                <a:srgbClr val="002060"/>
              </a:buClr>
              <a:buFont typeface="+mj-lt"/>
              <a:buAutoNum type="arabicPeriod"/>
            </a:pPr>
            <a:r>
              <a:rPr lang="de-DE" b="1" u="sng" dirty="0" smtClean="0"/>
              <a:t>Herbst:</a:t>
            </a:r>
            <a:r>
              <a:rPr lang="de-DE" dirty="0" smtClean="0"/>
              <a:t> Es ist nicht </a:t>
            </a:r>
            <a:r>
              <a:rPr lang="de-DE" b="1" dirty="0" smtClean="0"/>
              <a:t>warm,</a:t>
            </a:r>
            <a:r>
              <a:rPr lang="de-DE" dirty="0" smtClean="0"/>
              <a:t> es ist kühl. Morgens gibt es oft </a:t>
            </a:r>
            <a:r>
              <a:rPr lang="de-DE" b="1" dirty="0" smtClean="0"/>
              <a:t>Nebel</a:t>
            </a:r>
            <a:r>
              <a:rPr lang="de-DE" dirty="0" smtClean="0"/>
              <a:t> . </a:t>
            </a:r>
          </a:p>
          <a:p>
            <a:pPr marL="514350" indent="-514350" algn="just">
              <a:buClr>
                <a:srgbClr val="002060"/>
              </a:buClr>
              <a:buFont typeface="+mj-lt"/>
              <a:buAutoNum type="arabicPeriod"/>
            </a:pPr>
            <a:r>
              <a:rPr lang="de-DE" b="1" u="sng" dirty="0" smtClean="0"/>
              <a:t>Winter</a:t>
            </a:r>
            <a:r>
              <a:rPr lang="de-DE" dirty="0" smtClean="0"/>
              <a:t>: Es ist kalt. Es </a:t>
            </a:r>
            <a:r>
              <a:rPr lang="de-DE" b="1" dirty="0" smtClean="0"/>
              <a:t>schneit</a:t>
            </a:r>
            <a:r>
              <a:rPr lang="de-DE" dirty="0" smtClean="0"/>
              <a:t> und es </a:t>
            </a:r>
            <a:r>
              <a:rPr lang="de-DE" b="1" dirty="0" smtClean="0"/>
              <a:t>friert</a:t>
            </a:r>
            <a:r>
              <a:rPr lang="de-DE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42946"/>
          </a:xfrm>
        </p:spPr>
        <p:txBody>
          <a:bodyPr>
            <a:normAutofit fontScale="90000"/>
          </a:bodyPr>
          <a:lstStyle/>
          <a:p>
            <a:r>
              <a:rPr lang="de-DE" sz="3600" b="1" dirty="0" smtClean="0">
                <a:solidFill>
                  <a:srgbClr val="00B0F0"/>
                </a:solidFill>
              </a:rPr>
              <a:t>Jahreszeiten</a:t>
            </a:r>
            <a:r>
              <a:rPr lang="de-DE" dirty="0" smtClean="0">
                <a:solidFill>
                  <a:srgbClr val="00B0F0"/>
                </a:solidFill>
              </a:rPr>
              <a:t/>
            </a:r>
            <a:br>
              <a:rPr lang="de-DE" dirty="0" smtClean="0">
                <a:solidFill>
                  <a:srgbClr val="00B0F0"/>
                </a:solidFill>
              </a:rPr>
            </a:br>
            <a:r>
              <a:rPr lang="de-DE" dirty="0" smtClean="0">
                <a:solidFill>
                  <a:srgbClr val="00B0F0"/>
                </a:solidFill>
              </a:rPr>
              <a:t>Freizeit - Tätigkeiten</a:t>
            </a:r>
            <a:endParaRPr lang="cs-CZ" sz="2700" dirty="0">
              <a:solidFill>
                <a:srgbClr val="00B0F0"/>
              </a:solidFill>
            </a:endParaRPr>
          </a:p>
        </p:txBody>
      </p:sp>
      <p:graphicFrame>
        <p:nvGraphicFramePr>
          <p:cNvPr id="15" name="Zástupný symbol pro obsah 14"/>
          <p:cNvGraphicFramePr>
            <a:graphicFrameLocks noGrp="1"/>
          </p:cNvGraphicFramePr>
          <p:nvPr>
            <p:ph sz="quarter" idx="1"/>
          </p:nvPr>
        </p:nvGraphicFramePr>
        <p:xfrm>
          <a:off x="301625" y="1527174"/>
          <a:ext cx="8504240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0848"/>
                <a:gridCol w="1212205"/>
                <a:gridCol w="2786082"/>
                <a:gridCol w="1104257"/>
                <a:gridCol w="1700848"/>
              </a:tblGrid>
              <a:tr h="343690">
                <a:tc gridSpan="5">
                  <a:txBody>
                    <a:bodyPr/>
                    <a:lstStyle/>
                    <a:p>
                      <a:pPr algn="ctr"/>
                      <a:r>
                        <a:rPr lang="de-DE" b="0" dirty="0" smtClean="0">
                          <a:solidFill>
                            <a:schemeClr val="bg1"/>
                          </a:solidFill>
                        </a:rPr>
                        <a:t>Übung 2: Ergänzen Sie</a:t>
                      </a:r>
                      <a:r>
                        <a:rPr lang="de-DE" b="0" baseline="0" dirty="0" smtClean="0">
                          <a:solidFill>
                            <a:schemeClr val="bg1"/>
                          </a:solidFill>
                        </a:rPr>
                        <a:t> die Jahreszeit und verbinden Sie</a:t>
                      </a:r>
                      <a:r>
                        <a:rPr lang="cs-CZ" b="0" baseline="0" dirty="0" smtClean="0">
                          <a:solidFill>
                            <a:schemeClr val="bg1"/>
                          </a:solidFill>
                        </a:rPr>
                        <a:t> das Verb </a:t>
                      </a:r>
                      <a:r>
                        <a:rPr lang="de-DE" b="0" baseline="0" dirty="0" smtClean="0">
                          <a:solidFill>
                            <a:schemeClr val="bg1"/>
                          </a:solidFill>
                        </a:rPr>
                        <a:t>mit dem Bild.</a:t>
                      </a:r>
                      <a:endParaRPr lang="cs-CZ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43690"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solidFill>
                            <a:schemeClr val="bg1"/>
                          </a:solidFill>
                        </a:rPr>
                        <a:t>(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r>
                        <a:rPr lang="de-DE" dirty="0" smtClean="0">
                          <a:solidFill>
                            <a:schemeClr val="bg1"/>
                          </a:solidFill>
                        </a:rPr>
                        <a:t>m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 Garten</a:t>
                      </a:r>
                      <a:r>
                        <a:rPr lang="de-DE" dirty="0" smtClean="0">
                          <a:solidFill>
                            <a:schemeClr val="bg1"/>
                          </a:solidFill>
                        </a:rPr>
                        <a:t>)</a:t>
                      </a:r>
                    </a:p>
                    <a:p>
                      <a:pPr algn="ctr"/>
                      <a:r>
                        <a:rPr lang="de-DE" dirty="0" smtClean="0">
                          <a:solidFill>
                            <a:schemeClr val="bg1"/>
                          </a:solidFill>
                        </a:rPr>
                        <a:t>arbeiten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baden</a:t>
                      </a:r>
                    </a:p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solidFill>
                            <a:schemeClr val="bg1"/>
                          </a:solidFill>
                        </a:rPr>
                        <a:t>(einen Schneemann) bauen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solidFill>
                            <a:schemeClr val="bg1"/>
                          </a:solidFill>
                        </a:rPr>
                        <a:t>rodeln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solidFill>
                            <a:schemeClr val="bg1"/>
                          </a:solidFill>
                        </a:rPr>
                        <a:t>schwimmen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4369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5126" name="Picture 6" descr="C:\Users\Doma\AppData\Local\Microsoft\Windows\Temporary Internet Files\Content.IE5\CQW9CEVB\MP9004015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3000372"/>
            <a:ext cx="2571768" cy="1713842"/>
          </a:xfrm>
          <a:prstGeom prst="rect">
            <a:avLst/>
          </a:prstGeom>
          <a:noFill/>
        </p:spPr>
      </p:pic>
      <p:pic>
        <p:nvPicPr>
          <p:cNvPr id="5127" name="Picture 7" descr="C:\Users\Doma\AppData\Local\Microsoft\Windows\Temporary Internet Files\Content.IE5\EOAFPW3D\MP9004093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4643446"/>
            <a:ext cx="2569761" cy="1714512"/>
          </a:xfrm>
          <a:prstGeom prst="rect">
            <a:avLst/>
          </a:prstGeom>
          <a:noFill/>
        </p:spPr>
      </p:pic>
      <p:pic>
        <p:nvPicPr>
          <p:cNvPr id="5130" name="Picture 10" descr="C:\Users\Doma\AppData\Local\Microsoft\Windows\Temporary Internet Files\Content.IE5\EOAFPW3D\MP90042214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22" y="4786322"/>
            <a:ext cx="2571736" cy="1571636"/>
          </a:xfrm>
          <a:prstGeom prst="rect">
            <a:avLst/>
          </a:prstGeom>
          <a:noFill/>
        </p:spPr>
      </p:pic>
      <p:pic>
        <p:nvPicPr>
          <p:cNvPr id="5131" name="Picture 11" descr="C:\Users\Doma\AppData\Local\Microsoft\Windows\Temporary Internet Files\Content.IE5\4TDQB0DE\MP90042296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2928934"/>
            <a:ext cx="2571768" cy="1666214"/>
          </a:xfrm>
          <a:prstGeom prst="rect">
            <a:avLst/>
          </a:prstGeom>
          <a:noFill/>
        </p:spPr>
      </p:pic>
      <p:pic>
        <p:nvPicPr>
          <p:cNvPr id="5132" name="Picture 12" descr="C:\Users\Doma\AppData\Local\Microsoft\Windows\Temporary Internet Files\Content.IE5\9360XE5X\MP90043172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43306" y="3571876"/>
            <a:ext cx="2000240" cy="200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42946"/>
          </a:xfrm>
        </p:spPr>
        <p:txBody>
          <a:bodyPr>
            <a:normAutofit fontScale="90000"/>
          </a:bodyPr>
          <a:lstStyle/>
          <a:p>
            <a:r>
              <a:rPr lang="de-DE" sz="3600" b="1" dirty="0" smtClean="0">
                <a:solidFill>
                  <a:srgbClr val="00B0F0"/>
                </a:solidFill>
              </a:rPr>
              <a:t>Jahreszeiten</a:t>
            </a:r>
            <a:r>
              <a:rPr lang="de-DE" dirty="0" smtClean="0">
                <a:solidFill>
                  <a:srgbClr val="00B0F0"/>
                </a:solidFill>
              </a:rPr>
              <a:t/>
            </a:r>
            <a:br>
              <a:rPr lang="de-DE" dirty="0" smtClean="0">
                <a:solidFill>
                  <a:srgbClr val="00B0F0"/>
                </a:solidFill>
              </a:rPr>
            </a:br>
            <a:r>
              <a:rPr lang="de-DE" dirty="0" smtClean="0">
                <a:solidFill>
                  <a:schemeClr val="tx1"/>
                </a:solidFill>
              </a:rPr>
              <a:t>Freizeit – Tätigkeiten - Lösung</a:t>
            </a:r>
            <a:endParaRPr lang="cs-CZ" sz="2700" dirty="0">
              <a:solidFill>
                <a:schemeClr val="tx1"/>
              </a:solidFill>
            </a:endParaRPr>
          </a:p>
        </p:txBody>
      </p:sp>
      <p:graphicFrame>
        <p:nvGraphicFramePr>
          <p:cNvPr id="15" name="Zástupný symbol pro obsah 14"/>
          <p:cNvGraphicFramePr>
            <a:graphicFrameLocks noGrp="1"/>
          </p:cNvGraphicFramePr>
          <p:nvPr>
            <p:ph sz="quarter" idx="1"/>
          </p:nvPr>
        </p:nvGraphicFramePr>
        <p:xfrm>
          <a:off x="301625" y="1527174"/>
          <a:ext cx="8504240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0848"/>
                <a:gridCol w="1212205"/>
                <a:gridCol w="2786082"/>
                <a:gridCol w="1104257"/>
                <a:gridCol w="1700848"/>
              </a:tblGrid>
              <a:tr h="343690">
                <a:tc gridSpan="5"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solidFill>
                            <a:schemeClr val="tx1"/>
                          </a:solidFill>
                        </a:rPr>
                        <a:t>Lösung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43690"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solidFill>
                            <a:schemeClr val="tx1"/>
                          </a:solidFill>
                        </a:rPr>
                        <a:t>(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de-DE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Garten</a:t>
                      </a:r>
                      <a:r>
                        <a:rPr lang="de-DE" dirty="0" smtClean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  <a:p>
                      <a:pPr algn="ctr"/>
                      <a:r>
                        <a:rPr lang="de-DE" dirty="0" smtClean="0">
                          <a:solidFill>
                            <a:schemeClr val="tx1"/>
                          </a:solidFill>
                        </a:rPr>
                        <a:t>arbeiten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baden</a:t>
                      </a:r>
                    </a:p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solidFill>
                            <a:schemeClr val="tx1"/>
                          </a:solidFill>
                        </a:rPr>
                        <a:t>(einen Schneemann) bauen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solidFill>
                            <a:schemeClr val="tx1"/>
                          </a:solidFill>
                        </a:rPr>
                        <a:t>rodeln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solidFill>
                            <a:schemeClr val="tx1"/>
                          </a:solidFill>
                        </a:rPr>
                        <a:t>schwimmen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43690">
                <a:tc>
                  <a:txBody>
                    <a:bodyPr/>
                    <a:lstStyle/>
                    <a:p>
                      <a:pPr algn="ctr"/>
                      <a:r>
                        <a:rPr lang="de-DE" sz="1600" dirty="0" smtClean="0">
                          <a:solidFill>
                            <a:schemeClr val="tx1"/>
                          </a:solidFill>
                        </a:rPr>
                        <a:t>Frühling, Herbst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solidFill>
                            <a:schemeClr val="tx1"/>
                          </a:solidFill>
                        </a:rPr>
                        <a:t>Sommer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solidFill>
                            <a:schemeClr val="tx1"/>
                          </a:solidFill>
                        </a:rPr>
                        <a:t>Winter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solidFill>
                            <a:schemeClr val="tx1"/>
                          </a:solidFill>
                        </a:rPr>
                        <a:t>Winter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>
                          <a:solidFill>
                            <a:schemeClr val="tx1"/>
                          </a:solidFill>
                        </a:rPr>
                        <a:t>Sommer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5126" name="Picture 6" descr="C:\Users\Doma\AppData\Local\Microsoft\Windows\Temporary Internet Files\Content.IE5\CQW9CEVB\MP9004015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3000372"/>
            <a:ext cx="2571768" cy="1713842"/>
          </a:xfrm>
          <a:prstGeom prst="rect">
            <a:avLst/>
          </a:prstGeom>
          <a:noFill/>
        </p:spPr>
      </p:pic>
      <p:pic>
        <p:nvPicPr>
          <p:cNvPr id="5127" name="Picture 7" descr="C:\Users\Doma\AppData\Local\Microsoft\Windows\Temporary Internet Files\Content.IE5\EOAFPW3D\MP9004093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4643446"/>
            <a:ext cx="2569761" cy="1714512"/>
          </a:xfrm>
          <a:prstGeom prst="rect">
            <a:avLst/>
          </a:prstGeom>
          <a:noFill/>
        </p:spPr>
      </p:pic>
      <p:pic>
        <p:nvPicPr>
          <p:cNvPr id="5130" name="Picture 10" descr="C:\Users\Doma\AppData\Local\Microsoft\Windows\Temporary Internet Files\Content.IE5\EOAFPW3D\MP90042214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22" y="4786322"/>
            <a:ext cx="2571736" cy="1571636"/>
          </a:xfrm>
          <a:prstGeom prst="rect">
            <a:avLst/>
          </a:prstGeom>
          <a:noFill/>
        </p:spPr>
      </p:pic>
      <p:pic>
        <p:nvPicPr>
          <p:cNvPr id="5131" name="Picture 11" descr="C:\Users\Doma\AppData\Local\Microsoft\Windows\Temporary Internet Files\Content.IE5\4TDQB0DE\MP90042296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2928934"/>
            <a:ext cx="2571768" cy="1666214"/>
          </a:xfrm>
          <a:prstGeom prst="rect">
            <a:avLst/>
          </a:prstGeom>
          <a:noFill/>
        </p:spPr>
      </p:pic>
      <p:pic>
        <p:nvPicPr>
          <p:cNvPr id="5132" name="Picture 12" descr="C:\Users\Doma\AppData\Local\Microsoft\Windows\Temporary Internet Files\Content.IE5\9360XE5X\MP90043172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43306" y="3571876"/>
            <a:ext cx="2000240" cy="2000240"/>
          </a:xfrm>
          <a:prstGeom prst="rect">
            <a:avLst/>
          </a:prstGeom>
          <a:noFill/>
        </p:spPr>
      </p:pic>
      <p:cxnSp>
        <p:nvCxnSpPr>
          <p:cNvPr id="10" name="Přímá spojovací šipka 9"/>
          <p:cNvCxnSpPr/>
          <p:nvPr/>
        </p:nvCxnSpPr>
        <p:spPr>
          <a:xfrm flipV="1">
            <a:off x="2857488" y="2357430"/>
            <a:ext cx="3571900" cy="9286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5127" idx="3"/>
          </p:cNvCxnSpPr>
          <p:nvPr/>
        </p:nvCxnSpPr>
        <p:spPr>
          <a:xfrm flipV="1">
            <a:off x="3284109" y="2214554"/>
            <a:ext cx="4502601" cy="32861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>
            <a:off x="1785918" y="2428868"/>
            <a:ext cx="2643206" cy="1143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>
            <a:off x="3000364" y="2285992"/>
            <a:ext cx="3286148" cy="12858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5130" idx="0"/>
          </p:cNvCxnSpPr>
          <p:nvPr/>
        </p:nvCxnSpPr>
        <p:spPr>
          <a:xfrm rot="16200000" flipV="1">
            <a:off x="4929182" y="2500314"/>
            <a:ext cx="2428892" cy="21431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Citace a zdroje</a:t>
            </a:r>
            <a:endParaRPr lang="cs-CZ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 algn="just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Obrázky (snímek 3 – 7, 10 - 11) použity z galerie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Klipart [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cit.18.02.2013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]. Dostupné pod licencí Microsoft Office 2010: </a:t>
            </a:r>
            <a:r>
              <a:rPr lang="cs-CZ" sz="2400" u="sng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http://office.microsoft.com/cs-cz/images/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&gt;.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sz="2200" cap="all" dirty="0" smtClean="0">
                <a:latin typeface="Times New Roman" pitchFamily="18" charset="0"/>
                <a:cs typeface="Times New Roman" pitchFamily="18" charset="0"/>
              </a:rPr>
              <a:t>NEUNER G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erhard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200" cap="all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200" cap="all" dirty="0" smtClean="0">
                <a:latin typeface="Times New Roman" pitchFamily="18" charset="0"/>
                <a:cs typeface="Times New Roman" pitchFamily="18" charset="0"/>
              </a:rPr>
              <a:t>Cristache</a:t>
            </a:r>
            <a:r>
              <a:rPr lang="cs-CZ" sz="2200" cap="all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200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armen</a:t>
            </a:r>
            <a:r>
              <a:rPr lang="lt-LT" sz="2200" dirty="0" smtClean="0">
                <a:latin typeface="Times New Roman" pitchFamily="18" charset="0"/>
                <a:cs typeface="Times New Roman" pitchFamily="18" charset="0"/>
              </a:rPr>
              <a:t>, P</a:t>
            </a:r>
            <a:r>
              <a:rPr lang="lt-LT" sz="2200" cap="all" dirty="0" smtClean="0">
                <a:latin typeface="Times New Roman" pitchFamily="18" charset="0"/>
                <a:cs typeface="Times New Roman" pitchFamily="18" charset="0"/>
              </a:rPr>
              <a:t>ilypaitytė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200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ina</a:t>
            </a:r>
            <a:r>
              <a:rPr lang="lt-LT" sz="2200" dirty="0" smtClean="0">
                <a:latin typeface="Times New Roman" pitchFamily="18" charset="0"/>
                <a:cs typeface="Times New Roman" pitchFamily="18" charset="0"/>
              </a:rPr>
              <a:t>, S</a:t>
            </a:r>
            <a:r>
              <a:rPr lang="lt-LT" sz="2200" cap="all" dirty="0" smtClean="0">
                <a:latin typeface="Times New Roman" pitchFamily="18" charset="0"/>
                <a:cs typeface="Times New Roman" pitchFamily="18" charset="0"/>
              </a:rPr>
              <a:t>zakály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E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rna</a:t>
            </a:r>
            <a:r>
              <a:rPr lang="lt-LT" sz="22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lt-LT" sz="2200" cap="all" dirty="0" smtClean="0">
                <a:latin typeface="Times New Roman" pitchFamily="18" charset="0"/>
                <a:cs typeface="Times New Roman" pitchFamily="18" charset="0"/>
              </a:rPr>
              <a:t>Vicente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S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ara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deutsch.com 2. </a:t>
            </a:r>
            <a:r>
              <a:rPr lang="de-DE" sz="2200" i="1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Kursbuch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Německo: Hueber, 2009, ISBN 978-3-19-001659-4</a:t>
            </a:r>
            <a:endParaRPr lang="de-DE" sz="22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499</TotalTime>
  <Words>618</Words>
  <Application>Microsoft Office PowerPoint</Application>
  <PresentationFormat>Předvádění na obrazovce (4:3)</PresentationFormat>
  <Paragraphs>159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Snímek 1</vt:lpstr>
      <vt:lpstr>Anotace </vt:lpstr>
      <vt:lpstr>Jahreszeiten</vt:lpstr>
      <vt:lpstr>Vier Jahreszeiten</vt:lpstr>
      <vt:lpstr>Wetter</vt:lpstr>
      <vt:lpstr>Wetter</vt:lpstr>
      <vt:lpstr>Wetter</vt:lpstr>
      <vt:lpstr>Wetter</vt:lpstr>
      <vt:lpstr>Jahreszeiten Wetter – Charakterisieren Sie es </vt:lpstr>
      <vt:lpstr>Jahreszeiten Wetter - Lösung</vt:lpstr>
      <vt:lpstr>Jahreszeiten Freizeit - Tätigkeiten</vt:lpstr>
      <vt:lpstr>Jahreszeiten Freizeit – Tätigkeiten - Lösung</vt:lpstr>
      <vt:lpstr>Citace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Wetter, Freizeit</dc:title>
  <dc:creator>Václav Vlček</dc:creator>
  <cp:lastModifiedBy>Dum</cp:lastModifiedBy>
  <cp:revision>56</cp:revision>
  <dcterms:created xsi:type="dcterms:W3CDTF">2013-02-12T16:09:06Z</dcterms:created>
  <dcterms:modified xsi:type="dcterms:W3CDTF">2013-08-07T21:03:38Z</dcterms:modified>
</cp:coreProperties>
</file>