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6"/>
  </p:notesMasterIdLst>
  <p:sldIdLst>
    <p:sldId id="256" r:id="rId2"/>
    <p:sldId id="270" r:id="rId3"/>
    <p:sldId id="260" r:id="rId4"/>
    <p:sldId id="265" r:id="rId5"/>
    <p:sldId id="259" r:id="rId6"/>
    <p:sldId id="261" r:id="rId7"/>
    <p:sldId id="266" r:id="rId8"/>
    <p:sldId id="262" r:id="rId9"/>
    <p:sldId id="263" r:id="rId10"/>
    <p:sldId id="271" r:id="rId11"/>
    <p:sldId id="272" r:id="rId12"/>
    <p:sldId id="264" r:id="rId13"/>
    <p:sldId id="267" r:id="rId14"/>
    <p:sldId id="258" r:id="rId1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591" autoAdjust="0"/>
    <p:restoredTop sz="94643" autoAdjust="0"/>
  </p:normalViewPr>
  <p:slideViewPr>
    <p:cSldViewPr>
      <p:cViewPr varScale="1">
        <p:scale>
          <a:sx n="106" d="100"/>
          <a:sy n="106" d="100"/>
        </p:scale>
        <p:origin x="-1128" y="-90"/>
      </p:cViewPr>
      <p:guideLst>
        <p:guide orient="horz" pos="2160"/>
        <p:guide pos="2880"/>
      </p:guideLst>
    </p:cSldViewPr>
  </p:slideViewPr>
  <p:outlineViewPr>
    <p:cViewPr>
      <p:scale>
        <a:sx n="33" d="100"/>
        <a:sy n="33" d="100"/>
      </p:scale>
      <p:origin x="3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A2DFD92-47D5-451B-9640-DDFC3144DB32}" type="datetimeFigureOut">
              <a:rPr lang="cs-CZ" smtClean="0"/>
              <a:pPr/>
              <a:t>7.8.2013</a:t>
            </a:fld>
            <a:endParaRPr lang="cs-CZ" dirty="0"/>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dirty="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dirty="0"/>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B6EAB3-2B98-4F92-A50C-322F9E30D276}" type="slidenum">
              <a:rPr lang="cs-CZ" smtClean="0"/>
              <a:pPr/>
              <a:t>‹#›</a:t>
            </a:fld>
            <a:endParaRPr lang="cs-CZ"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1</a:t>
            </a:fld>
            <a:endParaRPr lang="cs-CZ" dirty="0"/>
          </a:p>
        </p:txBody>
      </p:sp>
    </p:spTree>
    <p:extLst>
      <p:ext uri="{BB962C8B-B14F-4D97-AF65-F5344CB8AC3E}">
        <p14:creationId xmlns:p14="http://schemas.microsoft.com/office/powerpoint/2010/main" xmlns="" val="31319061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Obdélník se zakulaceným příčným rohem 6"/>
          <p:cNvSpPr/>
          <p:nvPr/>
        </p:nvSpPr>
        <p:spPr>
          <a:xfrm>
            <a:off x="164592" y="146304"/>
            <a:ext cx="8814816"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8" name="Nadpis 7"/>
          <p:cNvSpPr>
            <a:spLocks noGrp="1"/>
          </p:cNvSpPr>
          <p:nvPr>
            <p:ph type="ctrTitle"/>
          </p:nvPr>
        </p:nvSpPr>
        <p:spPr>
          <a:xfrm>
            <a:off x="464234" y="381001"/>
            <a:ext cx="8229600" cy="2209800"/>
          </a:xfrm>
        </p:spPr>
        <p:txBody>
          <a:bodyPr lIns="45720" rIns="228600" anchor="b">
            <a:normAutofit/>
          </a:bodyPr>
          <a:lstStyle>
            <a:lvl1pPr marL="0" algn="r">
              <a:defRPr sz="4800"/>
            </a:lvl1pPr>
            <a:extLst/>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2133600" y="2819400"/>
            <a:ext cx="6560234"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sp>
        <p:nvSpPr>
          <p:cNvPr id="10" name="Zástupný symbol pro datum 9"/>
          <p:cNvSpPr>
            <a:spLocks noGrp="1"/>
          </p:cNvSpPr>
          <p:nvPr>
            <p:ph type="dt" sz="half" idx="10"/>
          </p:nvPr>
        </p:nvSpPr>
        <p:spPr>
          <a:xfrm>
            <a:off x="5562600" y="6509004"/>
            <a:ext cx="3002280" cy="274320"/>
          </a:xfrm>
        </p:spPr>
        <p:txBody>
          <a:bodyPr vert="horz" rtlCol="0"/>
          <a:lstStyle>
            <a:extLst/>
          </a:lstStyle>
          <a:p>
            <a:fld id="{18A2481B-5154-415F-B752-558547769AA3}" type="datetimeFigureOut">
              <a:rPr lang="cs-CZ" smtClean="0"/>
              <a:pPr/>
              <a:t>7.8.2013</a:t>
            </a:fld>
            <a:endParaRPr lang="cs-CZ" dirty="0"/>
          </a:p>
        </p:txBody>
      </p:sp>
      <p:sp>
        <p:nvSpPr>
          <p:cNvPr id="11" name="Zástupný symbol pro číslo snímku 10"/>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dirty="0"/>
          </a:p>
        </p:txBody>
      </p:sp>
      <p:sp>
        <p:nvSpPr>
          <p:cNvPr id="12" name="Zástupný symbol pro zápatí 11"/>
          <p:cNvSpPr>
            <a:spLocks noGrp="1"/>
          </p:cNvSpPr>
          <p:nvPr>
            <p:ph type="ftr" sz="quarter" idx="12"/>
          </p:nvPr>
        </p:nvSpPr>
        <p:spPr>
          <a:xfrm>
            <a:off x="1600200" y="6509004"/>
            <a:ext cx="3907464" cy="274320"/>
          </a:xfrm>
        </p:spPr>
        <p:txBody>
          <a:bodyPr vert="horz" rtlCol="0"/>
          <a:lstStyle>
            <a:extLst/>
          </a:lstStyle>
          <a:p>
            <a:endParaRPr lang="cs-CZ"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7" name="Obdélník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7.8.2013</a:t>
            </a:fld>
            <a:endParaRPr lang="cs-CZ" dirty="0"/>
          </a:p>
        </p:txBody>
      </p:sp>
      <p:sp>
        <p:nvSpPr>
          <p:cNvPr id="5" name="Zástupný symbol pro zápatí 4"/>
          <p:cNvSpPr>
            <a:spLocks noGrp="1"/>
          </p:cNvSpPr>
          <p:nvPr>
            <p:ph type="ftr" sz="quarter" idx="11"/>
          </p:nvPr>
        </p:nvSpPr>
        <p:spPr/>
        <p:txBody>
          <a:bodyPr/>
          <a:lstStyle>
            <a:extLst/>
          </a:lstStyle>
          <a:p>
            <a:endParaRPr lang="cs-CZ" dirty="0"/>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7" name="Obdélník 6"/>
          <p:cNvSpPr/>
          <p:nvPr/>
        </p:nvSpPr>
        <p:spPr>
          <a:xfrm>
            <a:off x="1000128" y="3267456"/>
            <a:ext cx="74066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 name="Nadpis 1"/>
          <p:cNvSpPr>
            <a:spLocks noGrp="1"/>
          </p:cNvSpPr>
          <p:nvPr>
            <p:ph type="title"/>
          </p:nvPr>
        </p:nvSpPr>
        <p:spPr>
          <a:xfrm>
            <a:off x="722376" y="498230"/>
            <a:ext cx="7772400" cy="2731008"/>
          </a:xfrm>
        </p:spPr>
        <p:txBody>
          <a:bodyPr rIns="100584"/>
          <a:lstStyle>
            <a:lvl1pPr algn="r">
              <a:buNone/>
              <a:defRPr sz="4000" b="1" cap="none">
                <a:solidFill>
                  <a:schemeClr val="accent1">
                    <a:tint val="95000"/>
                    <a:satMod val="200000"/>
                  </a:schemeClr>
                </a:solidFill>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722313" y="3287713"/>
            <a:ext cx="77724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8" name="Zástupný symbol pro datum 7"/>
          <p:cNvSpPr>
            <a:spLocks noGrp="1"/>
          </p:cNvSpPr>
          <p:nvPr>
            <p:ph type="dt" sz="half" idx="10"/>
          </p:nvPr>
        </p:nvSpPr>
        <p:spPr>
          <a:xfrm>
            <a:off x="5562600" y="6513670"/>
            <a:ext cx="3002280" cy="274320"/>
          </a:xfrm>
        </p:spPr>
        <p:txBody>
          <a:bodyPr vert="horz" rtlCol="0"/>
          <a:lstStyle>
            <a:extLst/>
          </a:lstStyle>
          <a:p>
            <a:fld id="{18A2481B-5154-415F-B752-558547769AA3}" type="datetimeFigureOut">
              <a:rPr lang="cs-CZ" smtClean="0"/>
              <a:pPr/>
              <a:t>7.8.2013</a:t>
            </a:fld>
            <a:endParaRPr lang="cs-CZ" dirty="0"/>
          </a:p>
        </p:txBody>
      </p:sp>
      <p:sp>
        <p:nvSpPr>
          <p:cNvPr id="9" name="Zástupný symbol pro číslo snímku 8"/>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dirty="0"/>
          </a:p>
        </p:txBody>
      </p:sp>
      <p:sp>
        <p:nvSpPr>
          <p:cNvPr id="10" name="Zástupný symbol pro zápatí 9"/>
          <p:cNvSpPr>
            <a:spLocks noGrp="1"/>
          </p:cNvSpPr>
          <p:nvPr>
            <p:ph type="ftr" sz="quarter" idx="12"/>
          </p:nvPr>
        </p:nvSpPr>
        <p:spPr>
          <a:xfrm>
            <a:off x="1600200" y="6513670"/>
            <a:ext cx="3907464" cy="274320"/>
          </a:xfrm>
        </p:spPr>
        <p:txBody>
          <a:bodyPr vert="horz" rtlCol="0"/>
          <a:lstStyle>
            <a:extLst/>
          </a:lstStyle>
          <a:p>
            <a:endParaRPr lang="cs-CZ"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18A2481B-5154-415F-B752-558547769AA3}" type="datetimeFigureOut">
              <a:rPr lang="cs-CZ" smtClean="0"/>
              <a:pPr/>
              <a:t>7.8.2013</a:t>
            </a:fld>
            <a:endParaRPr lang="cs-CZ" dirty="0"/>
          </a:p>
        </p:txBody>
      </p:sp>
      <p:sp>
        <p:nvSpPr>
          <p:cNvPr id="6" name="Zástupný symbol pro zápatí 5"/>
          <p:cNvSpPr>
            <a:spLocks noGrp="1"/>
          </p:cNvSpPr>
          <p:nvPr>
            <p:ph type="ftr" sz="quarter" idx="11"/>
          </p:nvPr>
        </p:nvSpPr>
        <p:spPr/>
        <p:txBody>
          <a:bodyPr/>
          <a:lstStyle>
            <a:extLst/>
          </a:lstStyle>
          <a:p>
            <a:endParaRPr lang="cs-CZ" dirty="0"/>
          </a:p>
        </p:txBody>
      </p:sp>
      <p:sp>
        <p:nvSpPr>
          <p:cNvPr id="7" name="Zástupný symbol pro číslo snímku 6"/>
          <p:cNvSpPr>
            <a:spLocks noGrp="1"/>
          </p:cNvSpPr>
          <p:nvPr>
            <p:ph type="sldNum" sz="quarter" idx="12"/>
          </p:nvPr>
        </p:nvSpPr>
        <p:spPr>
          <a:xfrm>
            <a:off x="8641080" y="6514568"/>
            <a:ext cx="464288" cy="274320"/>
          </a:xfrm>
        </p:spPr>
        <p:txBody>
          <a:bodyPr/>
          <a:lstStyle>
            <a:extLst/>
          </a:lstStyle>
          <a:p>
            <a:fld id="{20264769-77EF-4CD0-90DE-F7D7F2D423C4}" type="slidenum">
              <a:rPr lang="cs-CZ" smtClean="0"/>
              <a:pPr/>
              <a:t>‹#›</a:t>
            </a:fld>
            <a:endParaRPr lang="cs-CZ" dirty="0"/>
          </a:p>
        </p:txBody>
      </p:sp>
      <p:sp>
        <p:nvSpPr>
          <p:cNvPr id="10" name="Obdélník 9"/>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10" name="Obdélník 9"/>
          <p:cNvSpPr/>
          <p:nvPr/>
        </p:nvSpPr>
        <p:spPr>
          <a:xfrm>
            <a:off x="616744"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dirty="0"/>
          </a:p>
        </p:txBody>
      </p:sp>
      <p:sp>
        <p:nvSpPr>
          <p:cNvPr id="11" name="Obdélník 10"/>
          <p:cNvSpPr/>
          <p:nvPr/>
        </p:nvSpPr>
        <p:spPr>
          <a:xfrm>
            <a:off x="4800600"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dirty="0"/>
          </a:p>
        </p:txBody>
      </p:sp>
      <p:sp>
        <p:nvSpPr>
          <p:cNvPr id="2" name="Nadpis 1"/>
          <p:cNvSpPr>
            <a:spLocks noGrp="1"/>
          </p:cNvSpPr>
          <p:nvPr>
            <p:ph type="title"/>
          </p:nvPr>
        </p:nvSpPr>
        <p:spPr>
          <a:xfrm>
            <a:off x="457200" y="251948"/>
            <a:ext cx="8229600" cy="1143000"/>
          </a:xfrm>
        </p:spPr>
        <p:txBody>
          <a:bodyPr anchor="b"/>
          <a:lstStyle>
            <a:lvl1pPr>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1535113"/>
            <a:ext cx="4040188"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5" y="1535113"/>
            <a:ext cx="4041775"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2362200"/>
            <a:ext cx="4040188"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2362200"/>
            <a:ext cx="4041775"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18A2481B-5154-415F-B752-558547769AA3}" type="datetimeFigureOut">
              <a:rPr lang="cs-CZ" smtClean="0"/>
              <a:pPr/>
              <a:t>7.8.2013</a:t>
            </a:fld>
            <a:endParaRPr lang="cs-CZ" dirty="0"/>
          </a:p>
        </p:txBody>
      </p:sp>
      <p:sp>
        <p:nvSpPr>
          <p:cNvPr id="8" name="Zástupný symbol pro zápatí 7"/>
          <p:cNvSpPr>
            <a:spLocks noGrp="1"/>
          </p:cNvSpPr>
          <p:nvPr>
            <p:ph type="ftr" sz="quarter" idx="11"/>
          </p:nvPr>
        </p:nvSpPr>
        <p:spPr/>
        <p:txBody>
          <a:bodyPr/>
          <a:lstStyle>
            <a:extLst/>
          </a:lstStyle>
          <a:p>
            <a:endParaRPr lang="cs-CZ" dirty="0"/>
          </a:p>
        </p:txBody>
      </p:sp>
      <p:sp>
        <p:nvSpPr>
          <p:cNvPr id="9" name="Zástupný symbol pro číslo snímku 8"/>
          <p:cNvSpPr>
            <a:spLocks noGrp="1"/>
          </p:cNvSpPr>
          <p:nvPr>
            <p:ph type="sldNum" sz="quarter" idx="12"/>
          </p:nvPr>
        </p:nvSpPr>
        <p:spPr>
          <a:xfrm>
            <a:off x="8641080" y="6514568"/>
            <a:ext cx="464288" cy="274320"/>
          </a:xfrm>
        </p:spPr>
        <p:txBody>
          <a:bodyPr/>
          <a:lstStyle>
            <a:extLst/>
          </a:lstStyle>
          <a:p>
            <a:fld id="{20264769-77EF-4CD0-90DE-F7D7F2D423C4}" type="slidenum">
              <a:rPr lang="cs-CZ" smtClean="0"/>
              <a:pPr/>
              <a:t>‹#›</a:t>
            </a:fld>
            <a:endParaRPr lang="cs-CZ"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253218"/>
            <a:ext cx="8229600" cy="1143000"/>
          </a:xfrm>
        </p:spPr>
        <p:txBody>
          <a:bodyPr/>
          <a:lstStyle>
            <a:extLst/>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extLst/>
          </a:lstStyle>
          <a:p>
            <a:fld id="{18A2481B-5154-415F-B752-558547769AA3}" type="datetimeFigureOut">
              <a:rPr lang="cs-CZ" smtClean="0"/>
              <a:pPr/>
              <a:t>7.8.2013</a:t>
            </a:fld>
            <a:endParaRPr lang="cs-CZ" dirty="0"/>
          </a:p>
        </p:txBody>
      </p:sp>
      <p:sp>
        <p:nvSpPr>
          <p:cNvPr id="4" name="Zástupný symbol pro zápatí 3"/>
          <p:cNvSpPr>
            <a:spLocks noGrp="1"/>
          </p:cNvSpPr>
          <p:nvPr>
            <p:ph type="ftr" sz="quarter" idx="11"/>
          </p:nvPr>
        </p:nvSpPr>
        <p:spPr/>
        <p:txBody>
          <a:bodyPr/>
          <a:lstStyle>
            <a:extLst/>
          </a:lstStyle>
          <a:p>
            <a:endParaRPr lang="cs-CZ" dirty="0"/>
          </a:p>
        </p:txBody>
      </p:sp>
      <p:sp>
        <p:nvSpPr>
          <p:cNvPr id="5" name="Zástupný symbol pro číslo snímku 4"/>
          <p:cNvSpPr>
            <a:spLocks noGrp="1"/>
          </p:cNvSpPr>
          <p:nvPr>
            <p:ph type="sldNum" sz="quarter" idx="12"/>
          </p:nvPr>
        </p:nvSpPr>
        <p:spPr/>
        <p:txBody>
          <a:bodyPr/>
          <a:lstStyle>
            <a:extLst/>
          </a:lstStyle>
          <a:p>
            <a:fld id="{20264769-77EF-4CD0-90DE-F7D7F2D423C4}" type="slidenum">
              <a:rPr lang="cs-CZ" smtClean="0"/>
              <a:pPr/>
              <a:t>‹#›</a:t>
            </a:fld>
            <a:endParaRPr lang="cs-CZ" dirty="0"/>
          </a:p>
        </p:txBody>
      </p:sp>
      <p:sp>
        <p:nvSpPr>
          <p:cNvPr id="7" name="Obdélník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extLst/>
          </a:lstStyle>
          <a:p>
            <a:fld id="{18A2481B-5154-415F-B752-558547769AA3}" type="datetimeFigureOut">
              <a:rPr lang="cs-CZ" smtClean="0"/>
              <a:pPr/>
              <a:t>7.8.2013</a:t>
            </a:fld>
            <a:endParaRPr lang="cs-CZ" dirty="0"/>
          </a:p>
        </p:txBody>
      </p:sp>
      <p:sp>
        <p:nvSpPr>
          <p:cNvPr id="3" name="Zástupný symbol pro zápatí 2"/>
          <p:cNvSpPr>
            <a:spLocks noGrp="1"/>
          </p:cNvSpPr>
          <p:nvPr>
            <p:ph type="ftr" sz="quarter" idx="11"/>
          </p:nvPr>
        </p:nvSpPr>
        <p:spPr/>
        <p:txBody>
          <a:bodyPr/>
          <a:lstStyle>
            <a:extLst/>
          </a:lstStyle>
          <a:p>
            <a:endParaRPr lang="cs-CZ" dirty="0"/>
          </a:p>
        </p:txBody>
      </p:sp>
      <p:sp>
        <p:nvSpPr>
          <p:cNvPr id="4" name="Zástupný symbol pro číslo snímku 3"/>
          <p:cNvSpPr>
            <a:spLocks noGrp="1"/>
          </p:cNvSpPr>
          <p:nvPr>
            <p:ph type="sldNum" sz="quarter" idx="12"/>
          </p:nvPr>
        </p:nvSpPr>
        <p:spPr/>
        <p:txBody>
          <a:bodyPr/>
          <a:lstStyle>
            <a:extLst/>
          </a:lstStyle>
          <a:p>
            <a:fld id="{20264769-77EF-4CD0-90DE-F7D7F2D423C4}" type="slidenum">
              <a:rPr lang="cs-CZ" smtClean="0"/>
              <a:pPr/>
              <a:t>‹#›</a:t>
            </a:fld>
            <a:endParaRPr lang="cs-CZ"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8" name="Obdélník 7"/>
          <p:cNvSpPr/>
          <p:nvPr/>
        </p:nvSpPr>
        <p:spPr>
          <a:xfrm>
            <a:off x="5057552" y="105765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 name="Nadpis 1"/>
          <p:cNvSpPr>
            <a:spLocks noGrp="1"/>
          </p:cNvSpPr>
          <p:nvPr>
            <p:ph type="title"/>
          </p:nvPr>
        </p:nvSpPr>
        <p:spPr>
          <a:xfrm>
            <a:off x="4963136" y="304800"/>
            <a:ext cx="3931920" cy="762000"/>
          </a:xfrm>
        </p:spPr>
        <p:txBody>
          <a:bodyPr anchor="b"/>
          <a:lstStyle>
            <a:lvl1pPr marL="0" algn="r">
              <a:buNone/>
              <a:defRPr sz="2000" b="1"/>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963136" y="1107560"/>
            <a:ext cx="393192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228600" y="2209800"/>
            <a:ext cx="8666456"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9" name="Zástupný symbol pro datum 8"/>
          <p:cNvSpPr>
            <a:spLocks noGrp="1"/>
          </p:cNvSpPr>
          <p:nvPr>
            <p:ph type="dt" sz="half" idx="10"/>
          </p:nvPr>
        </p:nvSpPr>
        <p:spPr>
          <a:xfrm>
            <a:off x="5562600" y="6513670"/>
            <a:ext cx="3002280" cy="274320"/>
          </a:xfrm>
        </p:spPr>
        <p:txBody>
          <a:bodyPr vert="horz" rtlCol="0"/>
          <a:lstStyle>
            <a:extLst/>
          </a:lstStyle>
          <a:p>
            <a:fld id="{18A2481B-5154-415F-B752-558547769AA3}" type="datetimeFigureOut">
              <a:rPr lang="cs-CZ" smtClean="0"/>
              <a:pPr/>
              <a:t>7.8.2013</a:t>
            </a:fld>
            <a:endParaRPr lang="cs-CZ" dirty="0"/>
          </a:p>
        </p:txBody>
      </p:sp>
      <p:sp>
        <p:nvSpPr>
          <p:cNvPr id="10" name="Zástupný symbol pro číslo snímku 9"/>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dirty="0"/>
          </a:p>
        </p:txBody>
      </p:sp>
      <p:sp>
        <p:nvSpPr>
          <p:cNvPr id="11" name="Zástupný symbol pro zápatí 10"/>
          <p:cNvSpPr>
            <a:spLocks noGrp="1"/>
          </p:cNvSpPr>
          <p:nvPr>
            <p:ph type="ftr" sz="quarter" idx="12"/>
          </p:nvPr>
        </p:nvSpPr>
        <p:spPr>
          <a:xfrm>
            <a:off x="1600200" y="6513670"/>
            <a:ext cx="3907464" cy="274320"/>
          </a:xfrm>
        </p:spPr>
        <p:txBody>
          <a:bodyPr vert="horz" rtlCol="0"/>
          <a:lstStyle>
            <a:extLst/>
          </a:lstStyle>
          <a:p>
            <a:endParaRPr lang="cs-CZ"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3040443" y="4724400"/>
            <a:ext cx="5486400" cy="664536"/>
          </a:xfrm>
        </p:spPr>
        <p:txBody>
          <a:bodyPr anchor="b"/>
          <a:lstStyle>
            <a:lvl1pPr marL="0" algn="r">
              <a:buNone/>
              <a:defRPr sz="2000" b="1"/>
            </a:lvl1pPr>
            <a:extLst/>
          </a:lstStyle>
          <a:p>
            <a:r>
              <a:rPr kumimoji="0" lang="cs-CZ" smtClean="0"/>
              <a:t>Klepnutím lze upravit styl předlohy nadpisů.</a:t>
            </a:r>
            <a:endParaRPr kumimoji="0" lang="en-US"/>
          </a:p>
        </p:txBody>
      </p:sp>
      <p:sp>
        <p:nvSpPr>
          <p:cNvPr id="4" name="Zástupný symbol pro text 3"/>
          <p:cNvSpPr>
            <a:spLocks noGrp="1"/>
          </p:cNvSpPr>
          <p:nvPr>
            <p:ph type="body" sz="half" idx="2"/>
          </p:nvPr>
        </p:nvSpPr>
        <p:spPr>
          <a:xfrm>
            <a:off x="3040443" y="5388936"/>
            <a:ext cx="54864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cs-CZ" smtClean="0"/>
              <a:t>Klepnutím lze upravit styly předlohy textu.</a:t>
            </a:r>
          </a:p>
        </p:txBody>
      </p:sp>
      <p:sp>
        <p:nvSpPr>
          <p:cNvPr id="13" name="Zástupný symbol pro obrázek 12"/>
          <p:cNvSpPr>
            <a:spLocks noGrp="1"/>
          </p:cNvSpPr>
          <p:nvPr>
            <p:ph type="pic" idx="1"/>
          </p:nvPr>
        </p:nvSpPr>
        <p:spPr>
          <a:xfrm>
            <a:off x="304800" y="249864"/>
            <a:ext cx="85344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cs-CZ" dirty="0" smtClean="0">
                <a:solidFill>
                  <a:schemeClr val="lt1"/>
                </a:solidFill>
                <a:latin typeface="+mn-lt"/>
                <a:ea typeface="+mn-ea"/>
                <a:cs typeface="+mn-cs"/>
              </a:rPr>
              <a:t>Klepnutím na ikonu přidáte obrázek.</a:t>
            </a:r>
            <a:endParaRPr kumimoji="0" lang="en-US" dirty="0">
              <a:solidFill>
                <a:schemeClr val="lt1"/>
              </a:solidFill>
              <a:latin typeface="+mn-lt"/>
              <a:ea typeface="+mn-ea"/>
              <a:cs typeface="+mn-cs"/>
            </a:endParaRPr>
          </a:p>
        </p:txBody>
      </p:sp>
      <p:sp>
        <p:nvSpPr>
          <p:cNvPr id="8" name="Zástupný symbol pro datum 7"/>
          <p:cNvSpPr>
            <a:spLocks noGrp="1"/>
          </p:cNvSpPr>
          <p:nvPr>
            <p:ph type="dt" sz="half" idx="10"/>
          </p:nvPr>
        </p:nvSpPr>
        <p:spPr>
          <a:xfrm>
            <a:off x="5562600" y="6509004"/>
            <a:ext cx="3002280" cy="274320"/>
          </a:xfrm>
        </p:spPr>
        <p:txBody>
          <a:bodyPr vert="horz" rtlCol="0"/>
          <a:lstStyle>
            <a:extLst/>
          </a:lstStyle>
          <a:p>
            <a:fld id="{18A2481B-5154-415F-B752-558547769AA3}" type="datetimeFigureOut">
              <a:rPr lang="cs-CZ" smtClean="0"/>
              <a:pPr/>
              <a:t>7.8.2013</a:t>
            </a:fld>
            <a:endParaRPr lang="cs-CZ" dirty="0"/>
          </a:p>
        </p:txBody>
      </p:sp>
      <p:sp>
        <p:nvSpPr>
          <p:cNvPr id="9" name="Zástupný symbol pro číslo snímku 8"/>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dirty="0"/>
          </a:p>
        </p:txBody>
      </p:sp>
      <p:sp>
        <p:nvSpPr>
          <p:cNvPr id="10" name="Zástupný symbol pro zápatí 9"/>
          <p:cNvSpPr>
            <a:spLocks noGrp="1"/>
          </p:cNvSpPr>
          <p:nvPr>
            <p:ph type="ftr" sz="quarter" idx="12"/>
          </p:nvPr>
        </p:nvSpPr>
        <p:spPr>
          <a:xfrm>
            <a:off x="1600200" y="6509004"/>
            <a:ext cx="3907464" cy="274320"/>
          </a:xfrm>
        </p:spPr>
        <p:txBody>
          <a:bodyPr vert="horz" rtlCol="0"/>
          <a:lstStyle>
            <a:extLst/>
          </a:lstStyle>
          <a:p>
            <a:endParaRPr lang="cs-CZ"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7.8.2013</a:t>
            </a:fld>
            <a:endParaRPr lang="cs-CZ" dirty="0"/>
          </a:p>
        </p:txBody>
      </p:sp>
      <p:sp>
        <p:nvSpPr>
          <p:cNvPr id="5" name="Zástupný symbol pro zápatí 4"/>
          <p:cNvSpPr>
            <a:spLocks noGrp="1"/>
          </p:cNvSpPr>
          <p:nvPr>
            <p:ph type="ftr" sz="quarter" idx="11"/>
          </p:nvPr>
        </p:nvSpPr>
        <p:spPr/>
        <p:txBody>
          <a:bodyPr/>
          <a:lstStyle>
            <a:extLst/>
          </a:lstStyle>
          <a:p>
            <a:endParaRPr lang="cs-CZ" dirty="0"/>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lvl1pPr algn="l">
              <a:defRPr/>
            </a:lvl1pPr>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7.8.2013</a:t>
            </a:fld>
            <a:endParaRPr lang="cs-CZ" dirty="0"/>
          </a:p>
        </p:txBody>
      </p:sp>
      <p:sp>
        <p:nvSpPr>
          <p:cNvPr id="5" name="Zástupný symbol pro zápatí 4"/>
          <p:cNvSpPr>
            <a:spLocks noGrp="1"/>
          </p:cNvSpPr>
          <p:nvPr>
            <p:ph type="ftr" sz="quarter" idx="11"/>
          </p:nvPr>
        </p:nvSpPr>
        <p:spPr/>
        <p:txBody>
          <a:bodyPr/>
          <a:lstStyle>
            <a:extLst/>
          </a:lstStyle>
          <a:p>
            <a:endParaRPr lang="cs-CZ" dirty="0"/>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Obdélník se zakulaceným příčným rohem 6"/>
          <p:cNvSpPr/>
          <p:nvPr/>
        </p:nvSpPr>
        <p:spPr>
          <a:xfrm>
            <a:off x="164592" y="147085"/>
            <a:ext cx="8810846"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3" name="Zástupný symbol pro zápatí 2"/>
          <p:cNvSpPr>
            <a:spLocks noGrp="1"/>
          </p:cNvSpPr>
          <p:nvPr>
            <p:ph type="ftr" sz="quarter" idx="3"/>
          </p:nvPr>
        </p:nvSpPr>
        <p:spPr>
          <a:xfrm>
            <a:off x="1295400" y="6400800"/>
            <a:ext cx="4212264"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endParaRPr lang="cs-CZ" dirty="0"/>
          </a:p>
        </p:txBody>
      </p:sp>
      <p:sp>
        <p:nvSpPr>
          <p:cNvPr id="14" name="Zástupný symbol pro datum 13"/>
          <p:cNvSpPr>
            <a:spLocks noGrp="1"/>
          </p:cNvSpPr>
          <p:nvPr>
            <p:ph type="dt" sz="half" idx="2"/>
          </p:nvPr>
        </p:nvSpPr>
        <p:spPr>
          <a:xfrm>
            <a:off x="5562600" y="6400800"/>
            <a:ext cx="300228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18A2481B-5154-415F-B752-558547769AA3}" type="datetimeFigureOut">
              <a:rPr lang="cs-CZ" smtClean="0"/>
              <a:pPr/>
              <a:t>7.8.2013</a:t>
            </a:fld>
            <a:endParaRPr lang="cs-CZ" dirty="0"/>
          </a:p>
        </p:txBody>
      </p:sp>
      <p:sp>
        <p:nvSpPr>
          <p:cNvPr id="23" name="Zástupný symbol pro číslo snímku 22"/>
          <p:cNvSpPr>
            <a:spLocks noGrp="1"/>
          </p:cNvSpPr>
          <p:nvPr>
            <p:ph type="sldNum" sz="quarter" idx="4"/>
          </p:nvPr>
        </p:nvSpPr>
        <p:spPr>
          <a:xfrm>
            <a:off x="8638952" y="6514568"/>
            <a:ext cx="464288"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20264769-77EF-4CD0-90DE-F7D7F2D423C4}" type="slidenum">
              <a:rPr lang="cs-CZ" smtClean="0"/>
              <a:pPr/>
              <a:t>‹#›</a:t>
            </a:fld>
            <a:endParaRPr lang="cs-CZ" dirty="0"/>
          </a:p>
        </p:txBody>
      </p:sp>
      <p:sp>
        <p:nvSpPr>
          <p:cNvPr id="22" name="Zástupný symbol pro nadpis 21"/>
          <p:cNvSpPr>
            <a:spLocks noGrp="1"/>
          </p:cNvSpPr>
          <p:nvPr>
            <p:ph type="title"/>
          </p:nvPr>
        </p:nvSpPr>
        <p:spPr>
          <a:xfrm>
            <a:off x="457200" y="253536"/>
            <a:ext cx="8229600" cy="1143000"/>
          </a:xfrm>
          <a:prstGeom prst="rect">
            <a:avLst/>
          </a:prstGeom>
        </p:spPr>
        <p:txBody>
          <a:bodyPr rIns="91440" anchor="b">
            <a:normAutofit/>
            <a:scene3d>
              <a:camera prst="orthographicFront"/>
              <a:lightRig rig="soft" dir="t">
                <a:rot lat="0" lon="0" rev="2400000"/>
              </a:lightRig>
            </a:scene3d>
            <a:sp3d>
              <a:bevelT w="19050" h="12700"/>
            </a:sp3d>
          </a:bodyPr>
          <a:lstStyle>
            <a:extLst/>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457200" y="1646237"/>
            <a:ext cx="8229600" cy="4526280"/>
          </a:xfrm>
          <a:prstGeom prst="rect">
            <a:avLst/>
          </a:prstGeom>
        </p:spPr>
        <p:txBody>
          <a:bodyPr>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5.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8.wmf"/><Relationship Id="rId1" Type="http://schemas.openxmlformats.org/officeDocument/2006/relationships/slideLayout" Target="../slideLayouts/slideLayout2.xml"/><Relationship Id="rId5" Type="http://schemas.openxmlformats.org/officeDocument/2006/relationships/image" Target="../media/image11.wmf"/><Relationship Id="rId4" Type="http://schemas.openxmlformats.org/officeDocument/2006/relationships/image" Target="../media/image10.wmf"/></Relationships>
</file>

<file path=ppt/slides/_rels/slide7.xml.rels><?xml version="1.0" encoding="UTF-8" standalone="yes"?>
<Relationships xmlns="http://schemas.openxmlformats.org/package/2006/relationships"><Relationship Id="rId2" Type="http://schemas.openxmlformats.org/officeDocument/2006/relationships/image" Target="../media/image12.w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4.xml"/><Relationship Id="rId5" Type="http://schemas.openxmlformats.org/officeDocument/2006/relationships/image" Target="../media/image16.jpeg"/><Relationship Id="rId4" Type="http://schemas.openxmlformats.org/officeDocument/2006/relationships/image" Target="../media/image15.jpeg"/></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4.xml"/><Relationship Id="rId5" Type="http://schemas.openxmlformats.org/officeDocument/2006/relationships/image" Target="../media/image20.jpeg"/><Relationship Id="rId4" Type="http://schemas.openxmlformats.org/officeDocument/2006/relationships/image" Target="../media/image19.jpeg"/></Relationships>
</file>

<file path=ppt/slides/_rels/slide1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4.xml"/><Relationship Id="rId5" Type="http://schemas.openxmlformats.org/officeDocument/2006/relationships/image" Target="../media/image24.jpeg"/><Relationship Id="rId4" Type="http://schemas.openxmlformats.org/officeDocument/2006/relationships/image" Target="../media/image23.jpeg"/></Relationships>
</file>

<file path=ppt/slides/_rels/slide1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4.xml"/><Relationship Id="rId5" Type="http://schemas.openxmlformats.org/officeDocument/2006/relationships/image" Target="../media/image24.jpeg"/><Relationship Id="rId4" Type="http://schemas.openxmlformats.org/officeDocument/2006/relationships/image" Target="../media/image23.jpeg"/></Relationships>
</file>

<file path=ppt/slides/_rels/slide1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4.xml"/><Relationship Id="rId5" Type="http://schemas.openxmlformats.org/officeDocument/2006/relationships/image" Target="../media/image28.jpeg"/><Relationship Id="rId4" Type="http://schemas.openxmlformats.org/officeDocument/2006/relationships/image" Target="../media/image27.jpeg"/></Relationships>
</file>

<file path=ppt/slides/_rels/slide1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4.xml"/><Relationship Id="rId5" Type="http://schemas.openxmlformats.org/officeDocument/2006/relationships/image" Target="../media/image28.jpeg"/><Relationship Id="rId4" Type="http://schemas.openxmlformats.org/officeDocument/2006/relationships/image" Target="../media/image27.jpeg"/></Relationships>
</file>

<file path=ppt/slides/_rels/slide14.xml.rels><?xml version="1.0" encoding="UTF-8" standalone="yes"?>
<Relationships xmlns="http://schemas.openxmlformats.org/package/2006/relationships"><Relationship Id="rId3" Type="http://schemas.openxmlformats.org/officeDocument/2006/relationships/hyperlink" Target="http://upload.wikimedia.org/wikipedia/commons/thumb/0/05/Locator_map_Bavaria_in_Germany.svg/443px-Locator_map_Bavaria_in_Germany.svg.png" TargetMode="External"/><Relationship Id="rId7" Type="http://schemas.openxmlformats.org/officeDocument/2006/relationships/hyperlink" Target="http://upload.wikimedia.org/wikipedia/commons/thumb/b/b1/Zugspitze_(Luftbild).jpg/220px-Zugspitze_(Luftbild).jpg" TargetMode="External"/><Relationship Id="rId2" Type="http://schemas.openxmlformats.org/officeDocument/2006/relationships/hyperlink" Target="http://office.microsoft.com/cs-cz/images/" TargetMode="External"/><Relationship Id="rId1" Type="http://schemas.openxmlformats.org/officeDocument/2006/relationships/slideLayout" Target="../slideLayouts/slideLayout2.xml"/><Relationship Id="rId6" Type="http://schemas.openxmlformats.org/officeDocument/2006/relationships/hyperlink" Target="http://upload.wikimedia.org/wikipedia/commons/thumb/b/b3/Neuschwanstein_Castle.jpg/290px-Neuschwanstein_Castle.jpg" TargetMode="External"/><Relationship Id="rId5" Type="http://schemas.openxmlformats.org/officeDocument/2006/relationships/hyperlink" Target="http://upload.wikimedia.org/wikipedia/commons/thumb/6/60/M%C3%BCnchen_Marienplatz_Rathaus_Frauenkirche_Liebfrauendom.jpg/300px-M%C3%BCnchen_Marienplatz_Rathaus_Frauenkirche_Liebfrauendom.jpg" TargetMode="External"/><Relationship Id="rId4" Type="http://schemas.openxmlformats.org/officeDocument/2006/relationships/hyperlink" Target="http://upload.wikimedia.org/wikipedia/commons/thumb/f/f7/Bayern-Regierungsbezirke.png/220px-Bayern-Regierungsbezirke.p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xmlns="" val="393883545"/>
              </p:ext>
            </p:extLst>
          </p:nvPr>
        </p:nvGraphicFramePr>
        <p:xfrm>
          <a:off x="614836" y="2816085"/>
          <a:ext cx="8136904" cy="2692896"/>
        </p:xfrm>
        <a:graphic>
          <a:graphicData uri="http://schemas.openxmlformats.org/drawingml/2006/table">
            <a:tbl>
              <a:tblPr firstRow="1" bandRow="1">
                <a:tableStyleId>{5C22544A-7EE6-4342-B048-85BDC9FD1C3A}</a:tableStyleId>
              </a:tblPr>
              <a:tblGrid>
                <a:gridCol w="1940940"/>
                <a:gridCol w="6195964"/>
              </a:tblGrid>
              <a:tr h="86409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anchor="ctr"/>
                </a:tc>
              </a:tr>
              <a:tr h="164456">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PhDr. Eva Fučilová</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VY_32_INOVACE_09C_20_Reisen_durch_Bayern</a:t>
                      </a:r>
                      <a:endParaRPr lang="de-DE" sz="1800" b="1" kern="1200" noProof="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Reálie</a:t>
                      </a:r>
                      <a:r>
                        <a:rPr lang="cs-CZ" sz="1800" b="1" kern="1200" baseline="0" dirty="0" smtClean="0">
                          <a:solidFill>
                            <a:srgbClr val="2C3036"/>
                          </a:solidFill>
                          <a:latin typeface="Calibri" pitchFamily="34" charset="0"/>
                          <a:ea typeface="+mn-ea"/>
                          <a:cs typeface="+mn-cs"/>
                        </a:rPr>
                        <a:t> německy mluvících zemí</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31.07.2013</a:t>
                      </a:r>
                      <a:endParaRPr lang="cs-CZ" sz="1800" b="1" kern="1200" dirty="0">
                        <a:solidFill>
                          <a:srgbClr val="2C3036"/>
                        </a:solidFill>
                        <a:latin typeface="Calibri" pitchFamily="34" charset="0"/>
                        <a:ea typeface="+mn-ea"/>
                        <a:cs typeface="+mn-cs"/>
                      </a:endParaRPr>
                    </a:p>
                  </a:txBody>
                  <a:tcPr anchor="ctr"/>
                </a:tc>
              </a:tr>
            </a:tbl>
          </a:graphicData>
        </a:graphic>
      </p:graphicFrame>
      <p:pic>
        <p:nvPicPr>
          <p:cNvPr id="3" name="Obrázek 2"/>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979712" y="908720"/>
            <a:ext cx="5407152" cy="1045464"/>
          </a:xfrm>
          <a:prstGeom prst="rect">
            <a:avLst/>
          </a:prstGeom>
        </p:spPr>
      </p:pic>
      <p:pic>
        <p:nvPicPr>
          <p:cNvPr id="4" name="Picture 2"/>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1619672" y="2926638"/>
            <a:ext cx="648072" cy="64637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96728453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Anotace</a:t>
            </a:r>
            <a:endParaRPr lang="cs-CZ" dirty="0"/>
          </a:p>
        </p:txBody>
      </p:sp>
      <p:sp>
        <p:nvSpPr>
          <p:cNvPr id="3" name="Zástupný symbol pro obsah 2"/>
          <p:cNvSpPr>
            <a:spLocks noGrp="1"/>
          </p:cNvSpPr>
          <p:nvPr>
            <p:ph idx="1"/>
          </p:nvPr>
        </p:nvSpPr>
        <p:spPr/>
        <p:txBody>
          <a:bodyPr>
            <a:normAutofit fontScale="55000" lnSpcReduction="20000"/>
          </a:bodyPr>
          <a:lstStyle/>
          <a:p>
            <a:pPr algn="just">
              <a:buNone/>
            </a:pPr>
            <a:r>
              <a:rPr lang="cs-CZ" dirty="0" smtClean="0">
                <a:latin typeface="Times New Roman" pitchFamily="18" charset="0"/>
                <a:cs typeface="Times New Roman" pitchFamily="18" charset="0"/>
              </a:rPr>
              <a:t>Tento materiál byl vytvořen pro žáky druhého, popř. třetího ročníku šestiletého gymnázia, studující německý jazyk na úrovni A2 CEFR, a to jako část jedné vyučovací hodiny v rozsahu cca 35 minut . </a:t>
            </a:r>
          </a:p>
          <a:p>
            <a:pPr algn="just">
              <a:buNone/>
            </a:pPr>
            <a:r>
              <a:rPr lang="cs-CZ" dirty="0" smtClean="0">
                <a:latin typeface="Times New Roman" pitchFamily="18" charset="0"/>
                <a:cs typeface="Times New Roman" pitchFamily="18" charset="0"/>
              </a:rPr>
              <a:t>Materiál slouží pro prezentaci a interaktivní procvičení německých reálií, hlavním tématem je naše sousední spolková země Bayern</a:t>
            </a:r>
            <a:r>
              <a:rPr lang="de-DE" dirty="0" smtClean="0">
                <a:latin typeface="Times New Roman" pitchFamily="18" charset="0"/>
                <a:cs typeface="Times New Roman" pitchFamily="18" charset="0"/>
              </a:rPr>
              <a:t>.</a:t>
            </a:r>
            <a:r>
              <a:rPr lang="cs-CZ" dirty="0" smtClean="0">
                <a:latin typeface="Times New Roman" pitchFamily="18" charset="0"/>
                <a:cs typeface="Times New Roman" pitchFamily="18" charset="0"/>
              </a:rPr>
              <a:t> Prezentace vychází ze znalostí tematického celku Reisen, studenti jsou motivováni jednak úvodní konverzací o cestování, jednak následným plánováním společné cesty do Bavorska. </a:t>
            </a:r>
          </a:p>
          <a:p>
            <a:pPr algn="just">
              <a:buNone/>
            </a:pPr>
            <a:r>
              <a:rPr lang="cs-CZ" dirty="0" smtClean="0">
                <a:latin typeface="Times New Roman" pitchFamily="18" charset="0"/>
                <a:cs typeface="Times New Roman" pitchFamily="18" charset="0"/>
              </a:rPr>
              <a:t>Cílem je prezentovat Bavorsko jako zajímavý turistický cíl a seznámit studenty s některými fakty o této spolkové zemi. Zároveň je to určitá forma přípravy na výměnný pobyt, který je každoročně ve spolupráci se studenty pro tuto věkovou skupinu organizován</a:t>
            </a:r>
            <a:r>
              <a:rPr lang="cs-CZ" dirty="0" smtClean="0">
                <a:latin typeface="Times New Roman" pitchFamily="18" charset="0"/>
                <a:cs typeface="Times New Roman" pitchFamily="18" charset="0"/>
              </a:rPr>
              <a:t>.</a:t>
            </a:r>
          </a:p>
          <a:p>
            <a:pPr algn="just">
              <a:buNone/>
            </a:pPr>
            <a:r>
              <a:rPr lang="cs-CZ" dirty="0" smtClean="0">
                <a:latin typeface="Times New Roman" pitchFamily="18" charset="0"/>
                <a:cs typeface="Times New Roman" pitchFamily="18" charset="0"/>
              </a:rPr>
              <a:t>Materiál je určen k interaktivní výuce.</a:t>
            </a:r>
            <a:endParaRPr lang="cs-CZ" dirty="0" smtClean="0">
              <a:latin typeface="Times New Roman" pitchFamily="18" charset="0"/>
              <a:cs typeface="Times New Roman" pitchFamily="18" charset="0"/>
            </a:endParaRPr>
          </a:p>
          <a:p>
            <a:pPr algn="just">
              <a:buNone/>
            </a:pPr>
            <a:r>
              <a:rPr lang="cs-CZ" dirty="0" smtClean="0">
                <a:latin typeface="Times New Roman" pitchFamily="18" charset="0"/>
                <a:cs typeface="Times New Roman" pitchFamily="18" charset="0"/>
              </a:rPr>
              <a:t>Metodické pokyny: Žáci postupují podle pokynů uvedených v prezentaci.  K práci využívají atlas, resp. mapu, a svůj sešit. Řešení úloh zapisují na tabuli elektronickým perem</a:t>
            </a:r>
            <a:r>
              <a:rPr lang="de-DE" dirty="0" smtClean="0">
                <a:latin typeface="Times New Roman" pitchFamily="18" charset="0"/>
                <a:cs typeface="Times New Roman" pitchFamily="18" charset="0"/>
              </a:rPr>
              <a:t>, </a:t>
            </a:r>
            <a:r>
              <a:rPr lang="cs-CZ" dirty="0" smtClean="0">
                <a:latin typeface="Times New Roman" pitchFamily="18" charset="0"/>
                <a:cs typeface="Times New Roman" pitchFamily="18" charset="0"/>
              </a:rPr>
              <a:t>správné řešení či srovnání obsahuje vždy následující snímek. </a:t>
            </a:r>
          </a:p>
          <a:p>
            <a:pPr algn="just">
              <a:buNone/>
            </a:pPr>
            <a:r>
              <a:rPr lang="cs-CZ" dirty="0" smtClean="0">
                <a:latin typeface="Times New Roman" pitchFamily="18" charset="0"/>
                <a:cs typeface="Times New Roman" pitchFamily="18" charset="0"/>
              </a:rPr>
              <a:t>Pozn. S prezentací lze spojit domácí </a:t>
            </a:r>
            <a:r>
              <a:rPr lang="cs-CZ" dirty="0" smtClean="0">
                <a:latin typeface="Times New Roman" pitchFamily="18" charset="0"/>
                <a:cs typeface="Times New Roman" pitchFamily="18" charset="0"/>
              </a:rPr>
              <a:t>či skupinový úkol</a:t>
            </a:r>
            <a:r>
              <a:rPr lang="cs-CZ" dirty="0" smtClean="0">
                <a:latin typeface="Times New Roman" pitchFamily="18" charset="0"/>
                <a:cs typeface="Times New Roman" pitchFamily="18" charset="0"/>
              </a:rPr>
              <a:t>, ve kterém studenti hledají další turisticky atraktivní místa v </a:t>
            </a:r>
            <a:r>
              <a:rPr lang="cs-CZ" dirty="0" smtClean="0">
                <a:latin typeface="Times New Roman" pitchFamily="18" charset="0"/>
                <a:cs typeface="Times New Roman" pitchFamily="18" charset="0"/>
              </a:rPr>
              <a:t>Bavorsku pro plánovanou cestu.</a:t>
            </a:r>
            <a:endParaRPr lang="cs-CZ" dirty="0" smtClean="0">
              <a:latin typeface="Times New Roman" pitchFamily="18" charset="0"/>
              <a:cs typeface="Times New Roman" pitchFamily="18" charset="0"/>
            </a:endParaRPr>
          </a:p>
          <a:p>
            <a:pPr algn="just">
              <a:buNone/>
            </a:pPr>
            <a:endParaRPr lang="cs-CZ" dirty="0" smtClean="0">
              <a:latin typeface="Times New Roman" pitchFamily="18" charset="0"/>
              <a:cs typeface="Times New Roman" pitchFamily="18" charset="0"/>
            </a:endParaRPr>
          </a:p>
          <a:p>
            <a:endParaRPr lang="cs-CZ"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1" name="Picture 7" descr="C:\Users\Doma\AppData\Local\Microsoft\Windows\Temporary Internet Files\Content.IE5\CQW9CEVB\MC900437571[1].wmf"/>
          <p:cNvPicPr>
            <a:picLocks noChangeAspect="1" noChangeArrowheads="1"/>
          </p:cNvPicPr>
          <p:nvPr/>
        </p:nvPicPr>
        <p:blipFill>
          <a:blip r:embed="rId2"/>
          <a:srcRect/>
          <a:stretch>
            <a:fillRect/>
          </a:stretch>
        </p:blipFill>
        <p:spPr bwMode="auto">
          <a:xfrm>
            <a:off x="6500825" y="2754468"/>
            <a:ext cx="1000133" cy="1279082"/>
          </a:xfrm>
          <a:prstGeom prst="rect">
            <a:avLst/>
          </a:prstGeom>
          <a:noFill/>
        </p:spPr>
      </p:pic>
      <p:sp>
        <p:nvSpPr>
          <p:cNvPr id="2" name="Nadpis 1"/>
          <p:cNvSpPr>
            <a:spLocks noGrp="1"/>
          </p:cNvSpPr>
          <p:nvPr>
            <p:ph type="title"/>
          </p:nvPr>
        </p:nvSpPr>
        <p:spPr/>
        <p:txBody>
          <a:bodyPr/>
          <a:lstStyle/>
          <a:p>
            <a:pPr algn="ctr"/>
            <a:r>
              <a:rPr lang="de-DE" dirty="0" smtClean="0"/>
              <a:t>Reisen </a:t>
            </a:r>
            <a:endParaRPr lang="cs-CZ" dirty="0"/>
          </a:p>
        </p:txBody>
      </p:sp>
      <p:sp>
        <p:nvSpPr>
          <p:cNvPr id="3" name="Zástupný symbol pro obsah 2"/>
          <p:cNvSpPr>
            <a:spLocks noGrp="1"/>
          </p:cNvSpPr>
          <p:nvPr>
            <p:ph idx="1"/>
          </p:nvPr>
        </p:nvSpPr>
        <p:spPr/>
        <p:txBody>
          <a:bodyPr>
            <a:normAutofit fontScale="85000" lnSpcReduction="10000"/>
          </a:bodyPr>
          <a:lstStyle/>
          <a:p>
            <a:pPr marL="514350" indent="-514350" algn="just">
              <a:buClr>
                <a:srgbClr val="002060"/>
              </a:buClr>
              <a:buNone/>
            </a:pPr>
            <a:r>
              <a:rPr lang="de-DE" dirty="0" smtClean="0">
                <a:solidFill>
                  <a:srgbClr val="002060"/>
                </a:solidFill>
              </a:rPr>
              <a:t>Wir alle reisen gern. Das </a:t>
            </a:r>
            <a:r>
              <a:rPr lang="de-DE" b="1" dirty="0" smtClean="0">
                <a:solidFill>
                  <a:srgbClr val="002060"/>
                </a:solidFill>
              </a:rPr>
              <a:t>Reisen</a:t>
            </a:r>
            <a:r>
              <a:rPr lang="de-DE" dirty="0" smtClean="0">
                <a:solidFill>
                  <a:srgbClr val="002060"/>
                </a:solidFill>
              </a:rPr>
              <a:t> ist ein beliebtes Hobby von allen Generationen. Wie ist es bei Ihnen? Sprechen Sie bitte in der Gruppe darüber. Machen Sie dann eine Liste beliebter Reiseziele.</a:t>
            </a:r>
          </a:p>
          <a:p>
            <a:pPr marL="514350" indent="-514350" algn="just">
              <a:buClr>
                <a:srgbClr val="002060"/>
              </a:buClr>
              <a:buFont typeface="+mj-lt"/>
              <a:buAutoNum type="arabicPeriod"/>
            </a:pPr>
            <a:r>
              <a:rPr lang="de-DE" dirty="0" smtClean="0">
                <a:solidFill>
                  <a:srgbClr val="002060"/>
                </a:solidFill>
              </a:rPr>
              <a:t>Wohin reisen Sie gern?</a:t>
            </a:r>
          </a:p>
          <a:p>
            <a:pPr marL="514350" indent="-514350" algn="just">
              <a:buClr>
                <a:srgbClr val="002060"/>
              </a:buClr>
              <a:buFont typeface="+mj-lt"/>
              <a:buAutoNum type="arabicPeriod"/>
            </a:pPr>
            <a:r>
              <a:rPr lang="de-DE" dirty="0" smtClean="0">
                <a:solidFill>
                  <a:srgbClr val="002060"/>
                </a:solidFill>
              </a:rPr>
              <a:t>Reisen Sie gern ins Ausland? </a:t>
            </a:r>
          </a:p>
          <a:p>
            <a:pPr marL="514350" indent="-514350" algn="just">
              <a:buClr>
                <a:srgbClr val="002060"/>
              </a:buClr>
              <a:buFont typeface="+mj-lt"/>
              <a:buAutoNum type="arabicPeriod"/>
            </a:pPr>
            <a:r>
              <a:rPr lang="de-DE" dirty="0" smtClean="0">
                <a:solidFill>
                  <a:srgbClr val="002060"/>
                </a:solidFill>
              </a:rPr>
              <a:t>Welche Länder und Städte haben Sie schon besucht?</a:t>
            </a:r>
          </a:p>
          <a:p>
            <a:pPr marL="514350" indent="-514350" algn="just">
              <a:buClr>
                <a:srgbClr val="002060"/>
              </a:buClr>
              <a:buFont typeface="+mj-lt"/>
              <a:buAutoNum type="arabicPeriod"/>
            </a:pPr>
            <a:r>
              <a:rPr lang="de-DE" dirty="0" smtClean="0">
                <a:solidFill>
                  <a:srgbClr val="002060"/>
                </a:solidFill>
              </a:rPr>
              <a:t>Welche deutschsprachige Länder haben Sie schon besucht?</a:t>
            </a:r>
          </a:p>
          <a:p>
            <a:pPr marL="514350" indent="-514350" algn="just">
              <a:buClr>
                <a:srgbClr val="002060"/>
              </a:buClr>
              <a:buFont typeface="+mj-lt"/>
              <a:buAutoNum type="arabicPeriod"/>
            </a:pPr>
            <a:r>
              <a:rPr lang="de-DE" dirty="0" smtClean="0">
                <a:solidFill>
                  <a:srgbClr val="002060"/>
                </a:solidFill>
              </a:rPr>
              <a:t>Was ist Ihr Traum? Was möchten Sie noch besuchen? Wohin möchten Sie fahren oder fliegen?</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de-DE" dirty="0" smtClean="0"/>
              <a:t>Reisen </a:t>
            </a:r>
            <a:endParaRPr lang="cs-CZ" dirty="0"/>
          </a:p>
        </p:txBody>
      </p:sp>
      <p:sp>
        <p:nvSpPr>
          <p:cNvPr id="4" name="Zástupný symbol pro text 3"/>
          <p:cNvSpPr>
            <a:spLocks noGrp="1"/>
          </p:cNvSpPr>
          <p:nvPr>
            <p:ph type="body" idx="1"/>
          </p:nvPr>
        </p:nvSpPr>
        <p:spPr/>
        <p:txBody>
          <a:bodyPr/>
          <a:lstStyle/>
          <a:p>
            <a:pPr algn="ctr"/>
            <a:r>
              <a:rPr lang="de-DE" dirty="0" smtClean="0"/>
              <a:t>Notieren Sie ihre Reiseziele </a:t>
            </a:r>
            <a:endParaRPr lang="cs-CZ" dirty="0"/>
          </a:p>
        </p:txBody>
      </p:sp>
      <p:sp>
        <p:nvSpPr>
          <p:cNvPr id="6" name="Zástupný symbol pro text 5"/>
          <p:cNvSpPr>
            <a:spLocks noGrp="1"/>
          </p:cNvSpPr>
          <p:nvPr>
            <p:ph type="body" sz="half" idx="3"/>
          </p:nvPr>
        </p:nvSpPr>
        <p:spPr/>
        <p:txBody>
          <a:bodyPr/>
          <a:lstStyle/>
          <a:p>
            <a:pPr algn="ctr"/>
            <a:r>
              <a:rPr lang="de-DE" dirty="0" smtClean="0"/>
              <a:t>reiseziele in deutschland  </a:t>
            </a:r>
            <a:endParaRPr lang="cs-CZ" dirty="0"/>
          </a:p>
        </p:txBody>
      </p:sp>
      <p:graphicFrame>
        <p:nvGraphicFramePr>
          <p:cNvPr id="8" name="Zástupný symbol pro obsah 7"/>
          <p:cNvGraphicFramePr>
            <a:graphicFrameLocks noGrp="1"/>
          </p:cNvGraphicFramePr>
          <p:nvPr>
            <p:ph sz="quarter" idx="2"/>
          </p:nvPr>
        </p:nvGraphicFramePr>
        <p:xfrm>
          <a:off x="457200" y="2362200"/>
          <a:ext cx="4040188" cy="3840480"/>
        </p:xfrm>
        <a:graphic>
          <a:graphicData uri="http://schemas.openxmlformats.org/drawingml/2006/table">
            <a:tbl>
              <a:tblPr firstRow="1" bandRow="1">
                <a:tableStyleId>{5C22544A-7EE6-4342-B048-85BDC9FD1C3A}</a:tableStyleId>
              </a:tblPr>
              <a:tblGrid>
                <a:gridCol w="2020094"/>
                <a:gridCol w="2020094"/>
              </a:tblGrid>
              <a:tr h="370840">
                <a:tc>
                  <a:txBody>
                    <a:bodyPr/>
                    <a:lstStyle/>
                    <a:p>
                      <a:endParaRPr lang="cs-CZ" sz="3600" dirty="0"/>
                    </a:p>
                  </a:txBody>
                  <a:tcPr>
                    <a:solidFill>
                      <a:schemeClr val="bg2"/>
                    </a:solidFill>
                  </a:tcPr>
                </a:tc>
                <a:tc>
                  <a:txBody>
                    <a:bodyPr/>
                    <a:lstStyle/>
                    <a:p>
                      <a:endParaRPr lang="cs-CZ" sz="3600" dirty="0"/>
                    </a:p>
                  </a:txBody>
                  <a:tcPr>
                    <a:solidFill>
                      <a:schemeClr val="bg2"/>
                    </a:solidFill>
                  </a:tcPr>
                </a:tc>
              </a:tr>
              <a:tr h="370840">
                <a:tc>
                  <a:txBody>
                    <a:bodyPr/>
                    <a:lstStyle/>
                    <a:p>
                      <a:endParaRPr lang="cs-CZ" sz="3600" dirty="0"/>
                    </a:p>
                  </a:txBody>
                  <a:tcPr/>
                </a:tc>
                <a:tc>
                  <a:txBody>
                    <a:bodyPr/>
                    <a:lstStyle/>
                    <a:p>
                      <a:endParaRPr lang="cs-CZ" sz="3600" dirty="0"/>
                    </a:p>
                  </a:txBody>
                  <a:tcPr/>
                </a:tc>
              </a:tr>
              <a:tr h="370840">
                <a:tc>
                  <a:txBody>
                    <a:bodyPr/>
                    <a:lstStyle/>
                    <a:p>
                      <a:endParaRPr lang="cs-CZ" sz="3600" dirty="0"/>
                    </a:p>
                  </a:txBody>
                  <a:tcPr/>
                </a:tc>
                <a:tc>
                  <a:txBody>
                    <a:bodyPr/>
                    <a:lstStyle/>
                    <a:p>
                      <a:endParaRPr lang="cs-CZ" sz="3600" dirty="0"/>
                    </a:p>
                  </a:txBody>
                  <a:tcPr/>
                </a:tc>
              </a:tr>
              <a:tr h="370840">
                <a:tc>
                  <a:txBody>
                    <a:bodyPr/>
                    <a:lstStyle/>
                    <a:p>
                      <a:endParaRPr lang="cs-CZ" sz="3600" dirty="0"/>
                    </a:p>
                  </a:txBody>
                  <a:tcPr/>
                </a:tc>
                <a:tc>
                  <a:txBody>
                    <a:bodyPr/>
                    <a:lstStyle/>
                    <a:p>
                      <a:endParaRPr lang="cs-CZ" sz="3600" dirty="0"/>
                    </a:p>
                  </a:txBody>
                  <a:tcPr/>
                </a:tc>
              </a:tr>
              <a:tr h="370840">
                <a:tc>
                  <a:txBody>
                    <a:bodyPr/>
                    <a:lstStyle/>
                    <a:p>
                      <a:endParaRPr lang="cs-CZ" sz="3600" dirty="0"/>
                    </a:p>
                  </a:txBody>
                  <a:tcPr/>
                </a:tc>
                <a:tc>
                  <a:txBody>
                    <a:bodyPr/>
                    <a:lstStyle/>
                    <a:p>
                      <a:endParaRPr lang="cs-CZ" sz="3600" dirty="0"/>
                    </a:p>
                  </a:txBody>
                  <a:tcPr/>
                </a:tc>
              </a:tr>
              <a:tr h="370840">
                <a:tc>
                  <a:txBody>
                    <a:bodyPr/>
                    <a:lstStyle/>
                    <a:p>
                      <a:endParaRPr lang="cs-CZ" sz="3600" dirty="0"/>
                    </a:p>
                  </a:txBody>
                  <a:tcPr/>
                </a:tc>
                <a:tc>
                  <a:txBody>
                    <a:bodyPr/>
                    <a:lstStyle/>
                    <a:p>
                      <a:endParaRPr lang="cs-CZ" sz="3600" dirty="0"/>
                    </a:p>
                  </a:txBody>
                  <a:tcPr/>
                </a:tc>
              </a:tr>
            </a:tbl>
          </a:graphicData>
        </a:graphic>
      </p:graphicFrame>
      <p:graphicFrame>
        <p:nvGraphicFramePr>
          <p:cNvPr id="9" name="Zástupný symbol pro obsah 8"/>
          <p:cNvGraphicFramePr>
            <a:graphicFrameLocks noGrp="1"/>
          </p:cNvGraphicFramePr>
          <p:nvPr>
            <p:ph sz="quarter" idx="4"/>
          </p:nvPr>
        </p:nvGraphicFramePr>
        <p:xfrm>
          <a:off x="4645025" y="2362200"/>
          <a:ext cx="4041776" cy="3870960"/>
        </p:xfrm>
        <a:graphic>
          <a:graphicData uri="http://schemas.openxmlformats.org/drawingml/2006/table">
            <a:tbl>
              <a:tblPr firstRow="1" bandRow="1">
                <a:tableStyleId>{5C22544A-7EE6-4342-B048-85BDC9FD1C3A}</a:tableStyleId>
              </a:tblPr>
              <a:tblGrid>
                <a:gridCol w="1927239"/>
                <a:gridCol w="2114537"/>
              </a:tblGrid>
              <a:tr h="370840">
                <a:tc>
                  <a:txBody>
                    <a:bodyPr/>
                    <a:lstStyle/>
                    <a:p>
                      <a:r>
                        <a:rPr lang="de-DE" sz="3600" b="0" dirty="0" smtClean="0">
                          <a:solidFill>
                            <a:srgbClr val="002060"/>
                          </a:solidFill>
                        </a:rPr>
                        <a:t>Berlin</a:t>
                      </a:r>
                      <a:endParaRPr lang="cs-CZ" sz="3600" b="0" dirty="0">
                        <a:solidFill>
                          <a:srgbClr val="002060"/>
                        </a:solidFill>
                      </a:endParaRPr>
                    </a:p>
                  </a:txBody>
                  <a:tcPr>
                    <a:solidFill>
                      <a:schemeClr val="bg2"/>
                    </a:solidFill>
                  </a:tcPr>
                </a:tc>
                <a:tc>
                  <a:txBody>
                    <a:bodyPr/>
                    <a:lstStyle/>
                    <a:p>
                      <a:r>
                        <a:rPr lang="de-DE" sz="3600" b="0" i="1" dirty="0" smtClean="0">
                          <a:solidFill>
                            <a:srgbClr val="002060"/>
                          </a:solidFill>
                        </a:rPr>
                        <a:t>Berlin</a:t>
                      </a:r>
                      <a:endParaRPr lang="cs-CZ" sz="3600" b="0" i="1" dirty="0">
                        <a:solidFill>
                          <a:srgbClr val="002060"/>
                        </a:solidFill>
                      </a:endParaRPr>
                    </a:p>
                  </a:txBody>
                  <a:tcPr>
                    <a:solidFill>
                      <a:schemeClr val="bg2"/>
                    </a:solidFill>
                  </a:tcPr>
                </a:tc>
              </a:tr>
              <a:tr h="370840">
                <a:tc>
                  <a:txBody>
                    <a:bodyPr/>
                    <a:lstStyle/>
                    <a:p>
                      <a:r>
                        <a:rPr lang="de-DE" sz="3600" dirty="0" smtClean="0">
                          <a:solidFill>
                            <a:srgbClr val="002060"/>
                          </a:solidFill>
                        </a:rPr>
                        <a:t>Dresden </a:t>
                      </a:r>
                      <a:endParaRPr lang="cs-CZ" sz="3600" dirty="0">
                        <a:solidFill>
                          <a:srgbClr val="002060"/>
                        </a:solidFill>
                      </a:endParaRPr>
                    </a:p>
                  </a:txBody>
                  <a:tcPr/>
                </a:tc>
                <a:tc>
                  <a:txBody>
                    <a:bodyPr/>
                    <a:lstStyle/>
                    <a:p>
                      <a:r>
                        <a:rPr lang="de-DE" sz="3600" i="1" dirty="0" smtClean="0">
                          <a:solidFill>
                            <a:srgbClr val="002060"/>
                          </a:solidFill>
                        </a:rPr>
                        <a:t>Sachsen</a:t>
                      </a:r>
                      <a:endParaRPr lang="cs-CZ" sz="3600" i="1" dirty="0">
                        <a:solidFill>
                          <a:srgbClr val="002060"/>
                        </a:solidFill>
                      </a:endParaRPr>
                    </a:p>
                  </a:txBody>
                  <a:tcPr/>
                </a:tc>
              </a:tr>
              <a:tr h="370840">
                <a:tc>
                  <a:txBody>
                    <a:bodyPr/>
                    <a:lstStyle/>
                    <a:p>
                      <a:r>
                        <a:rPr lang="de-DE" sz="3600" dirty="0" smtClean="0">
                          <a:solidFill>
                            <a:srgbClr val="002060"/>
                          </a:solidFill>
                        </a:rPr>
                        <a:t>Ostsee</a:t>
                      </a:r>
                      <a:endParaRPr lang="cs-CZ" sz="3600" dirty="0">
                        <a:solidFill>
                          <a:srgbClr val="002060"/>
                        </a:solidFill>
                      </a:endParaRPr>
                    </a:p>
                  </a:txBody>
                  <a:tcPr/>
                </a:tc>
                <a:tc>
                  <a:txBody>
                    <a:bodyPr/>
                    <a:lstStyle/>
                    <a:p>
                      <a:r>
                        <a:rPr lang="de-DE" sz="1800" i="1" dirty="0" smtClean="0">
                          <a:solidFill>
                            <a:srgbClr val="002060"/>
                          </a:solidFill>
                        </a:rPr>
                        <a:t>Schleswig-Holstein</a:t>
                      </a:r>
                    </a:p>
                    <a:p>
                      <a:r>
                        <a:rPr lang="de-DE" sz="1800" i="1" dirty="0" smtClean="0">
                          <a:solidFill>
                            <a:srgbClr val="002060"/>
                          </a:solidFill>
                        </a:rPr>
                        <a:t>Mecklenburg-Vorp.</a:t>
                      </a:r>
                      <a:endParaRPr lang="cs-CZ" sz="1800" i="1" dirty="0">
                        <a:solidFill>
                          <a:srgbClr val="002060"/>
                        </a:solidFill>
                      </a:endParaRPr>
                    </a:p>
                  </a:txBody>
                  <a:tcPr/>
                </a:tc>
              </a:tr>
              <a:tr h="370840">
                <a:tc>
                  <a:txBody>
                    <a:bodyPr/>
                    <a:lstStyle/>
                    <a:p>
                      <a:r>
                        <a:rPr lang="de-DE" sz="3600" dirty="0" smtClean="0">
                          <a:solidFill>
                            <a:srgbClr val="002060"/>
                          </a:solidFill>
                        </a:rPr>
                        <a:t>Alpen </a:t>
                      </a:r>
                      <a:endParaRPr lang="cs-CZ" sz="3600" dirty="0">
                        <a:solidFill>
                          <a:srgbClr val="002060"/>
                        </a:solidFill>
                      </a:endParaRPr>
                    </a:p>
                  </a:txBody>
                  <a:tcPr/>
                </a:tc>
                <a:tc>
                  <a:txBody>
                    <a:bodyPr/>
                    <a:lstStyle/>
                    <a:p>
                      <a:r>
                        <a:rPr lang="de-DE" sz="2000" b="1" i="1" dirty="0" smtClean="0">
                          <a:solidFill>
                            <a:srgbClr val="002060"/>
                          </a:solidFill>
                        </a:rPr>
                        <a:t>Bayern</a:t>
                      </a:r>
                    </a:p>
                    <a:p>
                      <a:r>
                        <a:rPr lang="de-DE" sz="1800" i="1" dirty="0" smtClean="0">
                          <a:solidFill>
                            <a:srgbClr val="002060"/>
                          </a:solidFill>
                        </a:rPr>
                        <a:t>Baden-Württemberg</a:t>
                      </a:r>
                      <a:endParaRPr lang="cs-CZ" sz="1800" i="1" dirty="0">
                        <a:solidFill>
                          <a:srgbClr val="002060"/>
                        </a:solidFill>
                      </a:endParaRPr>
                    </a:p>
                  </a:txBody>
                  <a:tcPr/>
                </a:tc>
              </a:tr>
              <a:tr h="370840">
                <a:tc>
                  <a:txBody>
                    <a:bodyPr/>
                    <a:lstStyle/>
                    <a:p>
                      <a:r>
                        <a:rPr lang="de-DE" sz="3600" dirty="0" smtClean="0">
                          <a:solidFill>
                            <a:srgbClr val="002060"/>
                          </a:solidFill>
                        </a:rPr>
                        <a:t>München</a:t>
                      </a:r>
                      <a:endParaRPr lang="cs-CZ" sz="3600" dirty="0">
                        <a:solidFill>
                          <a:srgbClr val="002060"/>
                        </a:solidFill>
                      </a:endParaRPr>
                    </a:p>
                  </a:txBody>
                  <a:tcPr/>
                </a:tc>
                <a:tc>
                  <a:txBody>
                    <a:bodyPr/>
                    <a:lstStyle/>
                    <a:p>
                      <a:r>
                        <a:rPr lang="de-DE" sz="3600" b="1" i="1" dirty="0" smtClean="0">
                          <a:solidFill>
                            <a:srgbClr val="002060"/>
                          </a:solidFill>
                        </a:rPr>
                        <a:t>Bayern</a:t>
                      </a:r>
                      <a:endParaRPr lang="cs-CZ" sz="3600" b="1" i="1" dirty="0">
                        <a:solidFill>
                          <a:srgbClr val="002060"/>
                        </a:solidFill>
                      </a:endParaRPr>
                    </a:p>
                  </a:txBody>
                  <a:tcPr/>
                </a:tc>
              </a:tr>
              <a:tr h="370840">
                <a:tc>
                  <a:txBody>
                    <a:bodyPr/>
                    <a:lstStyle/>
                    <a:p>
                      <a:r>
                        <a:rPr lang="de-DE" sz="3600" dirty="0" smtClean="0">
                          <a:solidFill>
                            <a:srgbClr val="002060"/>
                          </a:solidFill>
                        </a:rPr>
                        <a:t>Rhein</a:t>
                      </a:r>
                      <a:endParaRPr lang="cs-CZ" sz="3600" dirty="0">
                        <a:solidFill>
                          <a:srgbClr val="002060"/>
                        </a:solidFill>
                      </a:endParaRPr>
                    </a:p>
                  </a:txBody>
                  <a:tcPr/>
                </a:tc>
                <a:tc>
                  <a:txBody>
                    <a:bodyPr/>
                    <a:lstStyle/>
                    <a:p>
                      <a:r>
                        <a:rPr lang="de-DE" sz="1800" i="1" dirty="0" smtClean="0">
                          <a:solidFill>
                            <a:srgbClr val="002060"/>
                          </a:solidFill>
                        </a:rPr>
                        <a:t>Rheinland-Pfalz</a:t>
                      </a:r>
                    </a:p>
                    <a:p>
                      <a:r>
                        <a:rPr lang="de-DE" sz="1800" i="1" dirty="0" smtClean="0">
                          <a:solidFill>
                            <a:srgbClr val="002060"/>
                          </a:solidFill>
                        </a:rPr>
                        <a:t>Nordrhein-Westfalen</a:t>
                      </a:r>
                      <a:r>
                        <a:rPr lang="de-DE" sz="1800" i="1" baseline="0" dirty="0" smtClean="0">
                          <a:solidFill>
                            <a:srgbClr val="002060"/>
                          </a:solidFill>
                        </a:rPr>
                        <a:t> </a:t>
                      </a:r>
                      <a:endParaRPr lang="cs-CZ" sz="1800" i="1" dirty="0">
                        <a:solidFill>
                          <a:srgbClr val="002060"/>
                        </a:solidFill>
                      </a:endParaRPr>
                    </a:p>
                  </a:txBody>
                  <a:tcPr/>
                </a:tc>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pPr algn="ctr"/>
            <a:r>
              <a:rPr lang="de-DE" sz="2000" dirty="0" smtClean="0"/>
              <a:t/>
            </a:r>
            <a:br>
              <a:rPr lang="de-DE" sz="2000" dirty="0" smtClean="0"/>
            </a:br>
            <a:r>
              <a:rPr lang="de-DE" sz="2700" b="1" dirty="0" smtClean="0"/>
              <a:t>Reisen</a:t>
            </a:r>
            <a:r>
              <a:rPr lang="de-DE" sz="2700" dirty="0" smtClean="0"/>
              <a:t/>
            </a:r>
            <a:br>
              <a:rPr lang="de-DE" sz="2700" dirty="0" smtClean="0"/>
            </a:br>
            <a:r>
              <a:rPr lang="de-DE" sz="2700" dirty="0" smtClean="0"/>
              <a:t>Wir haben ein freies Wochenende, wir fahren also mit der Vogtlandbahn und mit der Deutschen Bundesbahn nach Bayern</a:t>
            </a:r>
            <a:r>
              <a:rPr lang="cs-CZ" sz="2700" dirty="0" smtClean="0"/>
              <a:t> </a:t>
            </a:r>
            <a:endParaRPr lang="cs-CZ" sz="2700" dirty="0"/>
          </a:p>
        </p:txBody>
      </p:sp>
      <p:sp>
        <p:nvSpPr>
          <p:cNvPr id="7" name="Zástupný symbol pro text 6"/>
          <p:cNvSpPr>
            <a:spLocks noGrp="1"/>
          </p:cNvSpPr>
          <p:nvPr>
            <p:ph type="body" idx="1"/>
          </p:nvPr>
        </p:nvSpPr>
        <p:spPr/>
        <p:txBody>
          <a:bodyPr/>
          <a:lstStyle/>
          <a:p>
            <a:pPr algn="ctr"/>
            <a:r>
              <a:rPr lang="de-DE" dirty="0" smtClean="0">
                <a:solidFill>
                  <a:srgbClr val="0070C0"/>
                </a:solidFill>
              </a:rPr>
              <a:t>Bayern in der BRD</a:t>
            </a:r>
            <a:endParaRPr lang="cs-CZ" dirty="0">
              <a:solidFill>
                <a:srgbClr val="0070C0"/>
              </a:solidFill>
            </a:endParaRPr>
          </a:p>
        </p:txBody>
      </p:sp>
      <p:sp>
        <p:nvSpPr>
          <p:cNvPr id="8" name="Zástupný symbol pro text 7"/>
          <p:cNvSpPr>
            <a:spLocks noGrp="1"/>
          </p:cNvSpPr>
          <p:nvPr>
            <p:ph type="body" sz="half" idx="3"/>
          </p:nvPr>
        </p:nvSpPr>
        <p:spPr/>
        <p:txBody>
          <a:bodyPr/>
          <a:lstStyle/>
          <a:p>
            <a:pPr algn="ctr"/>
            <a:r>
              <a:rPr lang="de-DE" dirty="0" smtClean="0">
                <a:solidFill>
                  <a:srgbClr val="0070C0"/>
                </a:solidFill>
              </a:rPr>
              <a:t>Bezirke und hauptstadt</a:t>
            </a:r>
            <a:endParaRPr lang="cs-CZ" dirty="0">
              <a:solidFill>
                <a:srgbClr val="0070C0"/>
              </a:solidFill>
            </a:endParaRPr>
          </a:p>
        </p:txBody>
      </p:sp>
      <p:pic>
        <p:nvPicPr>
          <p:cNvPr id="6" name="Zástupný symbol pro obsah 5" descr="290px-Locator_map_Bavaria_in_Germany.svg.png"/>
          <p:cNvPicPr>
            <a:picLocks noGrp="1" noChangeAspect="1"/>
          </p:cNvPicPr>
          <p:nvPr>
            <p:ph sz="quarter" idx="2"/>
          </p:nvPr>
        </p:nvPicPr>
        <p:blipFill>
          <a:blip r:embed="rId2"/>
          <a:stretch>
            <a:fillRect/>
          </a:stretch>
        </p:blipFill>
        <p:spPr>
          <a:xfrm>
            <a:off x="1142976" y="2500306"/>
            <a:ext cx="2762250" cy="3733800"/>
          </a:xfrm>
        </p:spPr>
      </p:pic>
      <p:pic>
        <p:nvPicPr>
          <p:cNvPr id="10" name="Zástupný symbol pro obsah 9" descr="220px-Bayern-Regierungsbezirke.png"/>
          <p:cNvPicPr>
            <a:picLocks noGrp="1" noChangeAspect="1"/>
          </p:cNvPicPr>
          <p:nvPr>
            <p:ph sz="quarter" idx="4"/>
          </p:nvPr>
        </p:nvPicPr>
        <p:blipFill>
          <a:blip r:embed="rId3"/>
          <a:stretch>
            <a:fillRect/>
          </a:stretch>
        </p:blipFill>
        <p:spPr>
          <a:xfrm>
            <a:off x="5857884" y="2428868"/>
            <a:ext cx="1643074" cy="1643074"/>
          </a:xfrm>
        </p:spPr>
      </p:pic>
      <p:pic>
        <p:nvPicPr>
          <p:cNvPr id="12" name="Obrázek 11" descr="300px-München_Marienplatz_Rathaus_Frauenkirche_Liebfrauendom.jpg"/>
          <p:cNvPicPr>
            <a:picLocks noChangeAspect="1"/>
          </p:cNvPicPr>
          <p:nvPr/>
        </p:nvPicPr>
        <p:blipFill>
          <a:blip r:embed="rId4"/>
          <a:stretch>
            <a:fillRect/>
          </a:stretch>
        </p:blipFill>
        <p:spPr>
          <a:xfrm>
            <a:off x="5500694" y="4143380"/>
            <a:ext cx="2333628" cy="1750221"/>
          </a:xfrm>
          <a:prstGeom prst="rect">
            <a:avLst/>
          </a:prstGeom>
        </p:spPr>
      </p:pic>
      <p:sp>
        <p:nvSpPr>
          <p:cNvPr id="14" name="Obdélník 13"/>
          <p:cNvSpPr/>
          <p:nvPr/>
        </p:nvSpPr>
        <p:spPr>
          <a:xfrm rot="1563834">
            <a:off x="5101364" y="4122809"/>
            <a:ext cx="3528605" cy="1600438"/>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endParaRPr lang="de-DE" sz="4400" b="1" u="wavyHeavy" cap="none" spc="0" dirty="0" smtClean="0">
              <a:ln w="11430"/>
              <a:solidFill>
                <a:schemeClr val="accent1">
                  <a:lumMod val="20000"/>
                  <a:lumOff val="80000"/>
                </a:schemeClr>
              </a:solidFill>
              <a:effectLst>
                <a:outerShdw blurRad="50800" dist="39000" dir="5460000" algn="tl">
                  <a:srgbClr val="000000">
                    <a:alpha val="38000"/>
                  </a:srgbClr>
                </a:outerShdw>
              </a:effectLst>
            </a:endParaRPr>
          </a:p>
          <a:p>
            <a:pPr algn="ctr"/>
            <a:endParaRPr lang="cs-CZ" sz="54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15" name="TextovéPole 14"/>
          <p:cNvSpPr txBox="1"/>
          <p:nvPr/>
        </p:nvSpPr>
        <p:spPr>
          <a:xfrm>
            <a:off x="5500694" y="6143644"/>
            <a:ext cx="2214578" cy="369332"/>
          </a:xfrm>
          <a:prstGeom prst="rect">
            <a:avLst/>
          </a:prstGeom>
          <a:noFill/>
        </p:spPr>
        <p:txBody>
          <a:bodyPr wrap="square" rtlCol="0">
            <a:spAutoFit/>
          </a:bodyPr>
          <a:lstStyle/>
          <a:p>
            <a:endParaRPr lang="cs-CZ" dirty="0"/>
          </a:p>
        </p:txBody>
      </p:sp>
      <p:sp>
        <p:nvSpPr>
          <p:cNvPr id="17" name="TextovéPole 16"/>
          <p:cNvSpPr txBox="1"/>
          <p:nvPr/>
        </p:nvSpPr>
        <p:spPr>
          <a:xfrm>
            <a:off x="5500694" y="5929330"/>
            <a:ext cx="2286016" cy="369332"/>
          </a:xfrm>
          <a:prstGeom prst="rect">
            <a:avLst/>
          </a:prstGeom>
          <a:noFill/>
        </p:spPr>
        <p:txBody>
          <a:bodyPr wrap="square" rtlCol="0">
            <a:spAutoFit/>
          </a:bodyPr>
          <a:lstStyle/>
          <a:p>
            <a:pPr algn="ctr"/>
            <a:r>
              <a:rPr lang="cs-CZ" dirty="0" smtClean="0"/>
              <a:t>3</a:t>
            </a:r>
            <a:r>
              <a:rPr lang="de-DE" dirty="0" smtClean="0"/>
              <a:t> München</a:t>
            </a:r>
            <a:endParaRPr lang="cs-CZ" dirty="0"/>
          </a:p>
        </p:txBody>
      </p:sp>
      <p:sp>
        <p:nvSpPr>
          <p:cNvPr id="18" name="TextovéPole 17"/>
          <p:cNvSpPr txBox="1"/>
          <p:nvPr/>
        </p:nvSpPr>
        <p:spPr>
          <a:xfrm>
            <a:off x="3929058" y="5857892"/>
            <a:ext cx="357190" cy="369332"/>
          </a:xfrm>
          <a:prstGeom prst="rect">
            <a:avLst/>
          </a:prstGeom>
          <a:noFill/>
        </p:spPr>
        <p:txBody>
          <a:bodyPr wrap="square" rtlCol="0">
            <a:spAutoFit/>
          </a:bodyPr>
          <a:lstStyle/>
          <a:p>
            <a:r>
              <a:rPr lang="cs-CZ" dirty="0" smtClean="0"/>
              <a:t>1</a:t>
            </a:r>
            <a:endParaRPr lang="cs-CZ" dirty="0"/>
          </a:p>
        </p:txBody>
      </p:sp>
      <p:sp>
        <p:nvSpPr>
          <p:cNvPr id="19" name="TextovéPole 18"/>
          <p:cNvSpPr txBox="1"/>
          <p:nvPr/>
        </p:nvSpPr>
        <p:spPr>
          <a:xfrm>
            <a:off x="7500958" y="3786190"/>
            <a:ext cx="357190" cy="369332"/>
          </a:xfrm>
          <a:prstGeom prst="rect">
            <a:avLst/>
          </a:prstGeom>
          <a:noFill/>
        </p:spPr>
        <p:txBody>
          <a:bodyPr wrap="square" rtlCol="0">
            <a:spAutoFit/>
          </a:bodyPr>
          <a:lstStyle/>
          <a:p>
            <a:r>
              <a:rPr lang="cs-CZ" dirty="0" smtClean="0"/>
              <a:t>2</a:t>
            </a:r>
            <a:endParaRPr lang="cs-CZ"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8" name="Picture 10" descr="C:\Users\Doma\AppData\Local\Microsoft\Windows\Temporary Internet Files\Content.IE5\4TDQB0DE\MC900429675[1].wmf"/>
          <p:cNvPicPr>
            <a:picLocks noChangeAspect="1" noChangeArrowheads="1"/>
          </p:cNvPicPr>
          <p:nvPr/>
        </p:nvPicPr>
        <p:blipFill>
          <a:blip r:embed="rId2"/>
          <a:srcRect/>
          <a:stretch>
            <a:fillRect/>
          </a:stretch>
        </p:blipFill>
        <p:spPr bwMode="auto">
          <a:xfrm>
            <a:off x="6858016" y="4929198"/>
            <a:ext cx="1828800" cy="1244600"/>
          </a:xfrm>
          <a:prstGeom prst="rect">
            <a:avLst/>
          </a:prstGeom>
          <a:noFill/>
        </p:spPr>
      </p:pic>
      <p:sp>
        <p:nvSpPr>
          <p:cNvPr id="2" name="Nadpis 1"/>
          <p:cNvSpPr>
            <a:spLocks noGrp="1"/>
          </p:cNvSpPr>
          <p:nvPr>
            <p:ph type="title"/>
          </p:nvPr>
        </p:nvSpPr>
        <p:spPr/>
        <p:txBody>
          <a:bodyPr/>
          <a:lstStyle/>
          <a:p>
            <a:pPr algn="ctr"/>
            <a:r>
              <a:rPr lang="de-DE" dirty="0" smtClean="0"/>
              <a:t>Bayern – unser Ziel</a:t>
            </a:r>
            <a:endParaRPr lang="cs-CZ" dirty="0"/>
          </a:p>
        </p:txBody>
      </p:sp>
      <p:sp>
        <p:nvSpPr>
          <p:cNvPr id="3" name="Zástupný symbol pro obsah 2"/>
          <p:cNvSpPr>
            <a:spLocks noGrp="1"/>
          </p:cNvSpPr>
          <p:nvPr>
            <p:ph idx="1"/>
          </p:nvPr>
        </p:nvSpPr>
        <p:spPr/>
        <p:txBody>
          <a:bodyPr>
            <a:normAutofit/>
          </a:bodyPr>
          <a:lstStyle/>
          <a:p>
            <a:pPr marL="514350" indent="-514350">
              <a:buClr>
                <a:srgbClr val="002060"/>
              </a:buClr>
              <a:buFont typeface="Times New Roman" pitchFamily="18" charset="0"/>
              <a:buChar char="―"/>
            </a:pPr>
            <a:r>
              <a:rPr lang="de-DE" sz="2800" b="1" dirty="0" smtClean="0">
                <a:solidFill>
                  <a:srgbClr val="002060"/>
                </a:solidFill>
              </a:rPr>
              <a:t>das größte Bundesland in der BRD</a:t>
            </a:r>
          </a:p>
          <a:p>
            <a:pPr marL="514350" indent="-514350">
              <a:buClr>
                <a:srgbClr val="002060"/>
              </a:buClr>
              <a:buFont typeface="Times New Roman" pitchFamily="18" charset="0"/>
              <a:buChar char="―"/>
            </a:pPr>
            <a:r>
              <a:rPr lang="de-DE" sz="2800" b="1" dirty="0" smtClean="0">
                <a:solidFill>
                  <a:srgbClr val="002060"/>
                </a:solidFill>
              </a:rPr>
              <a:t>unser Nachbarland</a:t>
            </a:r>
            <a:endParaRPr lang="de-DE" sz="2800" dirty="0" smtClean="0">
              <a:solidFill>
                <a:srgbClr val="002060"/>
              </a:solidFill>
            </a:endParaRPr>
          </a:p>
          <a:p>
            <a:pPr marL="514350" indent="-514350">
              <a:buClr>
                <a:srgbClr val="002060"/>
              </a:buClr>
              <a:buFont typeface="Times New Roman" pitchFamily="18" charset="0"/>
              <a:buChar char="―"/>
            </a:pPr>
            <a:r>
              <a:rPr lang="de-DE" sz="2300" dirty="0" smtClean="0">
                <a:solidFill>
                  <a:srgbClr val="002060"/>
                </a:solidFill>
              </a:rPr>
              <a:t>bietet viel an, schauen Sie in die Karte, ergänzen Sie: </a:t>
            </a:r>
          </a:p>
          <a:p>
            <a:pPr marL="862330" lvl="1" indent="-514350">
              <a:buClr>
                <a:srgbClr val="002060"/>
              </a:buClr>
              <a:buFont typeface="Wingdings" pitchFamily="2" charset="2"/>
              <a:buChar char="Ø"/>
            </a:pPr>
            <a:r>
              <a:rPr lang="de-DE" dirty="0" smtClean="0">
                <a:solidFill>
                  <a:srgbClr val="002060"/>
                </a:solidFill>
              </a:rPr>
              <a:t>Gebirge </a:t>
            </a:r>
          </a:p>
          <a:p>
            <a:pPr marL="862330" lvl="1" indent="-514350">
              <a:buClr>
                <a:srgbClr val="002060"/>
              </a:buClr>
              <a:buFont typeface="Wingdings" pitchFamily="2" charset="2"/>
              <a:buChar char="Ø"/>
            </a:pPr>
            <a:r>
              <a:rPr lang="de-DE" dirty="0" smtClean="0">
                <a:solidFill>
                  <a:srgbClr val="002060"/>
                </a:solidFill>
              </a:rPr>
              <a:t>Flüsse</a:t>
            </a:r>
          </a:p>
          <a:p>
            <a:pPr marL="862330" lvl="1" indent="-514350">
              <a:buClr>
                <a:srgbClr val="002060"/>
              </a:buClr>
              <a:buFont typeface="Wingdings" pitchFamily="2" charset="2"/>
              <a:buChar char="Ø"/>
            </a:pPr>
            <a:r>
              <a:rPr lang="de-DE" dirty="0" smtClean="0">
                <a:solidFill>
                  <a:srgbClr val="002060"/>
                </a:solidFill>
              </a:rPr>
              <a:t>Seen</a:t>
            </a:r>
          </a:p>
          <a:p>
            <a:pPr marL="862330" lvl="1" indent="-514350">
              <a:buClr>
                <a:srgbClr val="002060"/>
              </a:buClr>
              <a:buFont typeface="Wingdings" pitchFamily="2" charset="2"/>
              <a:buChar char="Ø"/>
            </a:pPr>
            <a:r>
              <a:rPr lang="de-DE" dirty="0" smtClean="0">
                <a:solidFill>
                  <a:srgbClr val="002060"/>
                </a:solidFill>
              </a:rPr>
              <a:t>Schlösser</a:t>
            </a:r>
          </a:p>
          <a:p>
            <a:pPr marL="862330" lvl="1" indent="-514350">
              <a:buClr>
                <a:srgbClr val="002060"/>
              </a:buClr>
              <a:buFont typeface="Wingdings" pitchFamily="2" charset="2"/>
              <a:buChar char="Ø"/>
            </a:pPr>
            <a:r>
              <a:rPr lang="de-DE" dirty="0" smtClean="0">
                <a:solidFill>
                  <a:srgbClr val="002060"/>
                </a:solidFill>
              </a:rPr>
              <a:t>Burgen </a:t>
            </a:r>
          </a:p>
          <a:p>
            <a:pPr marL="862330" lvl="1" indent="-514350">
              <a:buClr>
                <a:srgbClr val="002060"/>
              </a:buClr>
              <a:buFont typeface="Wingdings" pitchFamily="2" charset="2"/>
              <a:buChar char="Ø"/>
            </a:pPr>
            <a:r>
              <a:rPr lang="de-DE" dirty="0" smtClean="0">
                <a:solidFill>
                  <a:srgbClr val="002060"/>
                </a:solidFill>
              </a:rPr>
              <a:t>Städte </a:t>
            </a:r>
          </a:p>
          <a:p>
            <a:pPr marL="862330" lvl="1" indent="-514350">
              <a:buClr>
                <a:srgbClr val="002060"/>
              </a:buClr>
              <a:buFont typeface="Wingdings" pitchFamily="2" charset="2"/>
              <a:buChar char="Ø"/>
            </a:pPr>
            <a:r>
              <a:rPr lang="de-DE" dirty="0" smtClean="0">
                <a:solidFill>
                  <a:srgbClr val="002060"/>
                </a:solidFill>
              </a:rPr>
              <a:t>Museen</a:t>
            </a:r>
          </a:p>
          <a:p>
            <a:pPr marL="862330" lvl="1" indent="-514350">
              <a:buClr>
                <a:srgbClr val="002060"/>
              </a:buClr>
              <a:buFont typeface="Wingdings" pitchFamily="2" charset="2"/>
              <a:buChar char="Ø"/>
            </a:pPr>
            <a:endParaRPr lang="de-DE" dirty="0" smtClean="0">
              <a:solidFill>
                <a:srgbClr val="002060"/>
              </a:solidFill>
            </a:endParaRPr>
          </a:p>
          <a:p>
            <a:pPr marL="514350" indent="-514350">
              <a:buClr>
                <a:srgbClr val="002060"/>
              </a:buClr>
              <a:buFont typeface="Wingdings" pitchFamily="2" charset="2"/>
              <a:buChar char="ü"/>
            </a:pPr>
            <a:endParaRPr lang="cs-CZ" dirty="0">
              <a:solidFill>
                <a:srgbClr val="002060"/>
              </a:solidFill>
            </a:endParaRPr>
          </a:p>
        </p:txBody>
      </p:sp>
      <p:graphicFrame>
        <p:nvGraphicFramePr>
          <p:cNvPr id="4" name="Tabulka 3"/>
          <p:cNvGraphicFramePr>
            <a:graphicFrameLocks noGrp="1"/>
          </p:cNvGraphicFramePr>
          <p:nvPr/>
        </p:nvGraphicFramePr>
        <p:xfrm>
          <a:off x="2857488" y="3000372"/>
          <a:ext cx="4000528" cy="3143274"/>
        </p:xfrm>
        <a:graphic>
          <a:graphicData uri="http://schemas.openxmlformats.org/drawingml/2006/table">
            <a:tbl>
              <a:tblPr firstRow="1" bandRow="1">
                <a:tableStyleId>{5C22544A-7EE6-4342-B048-85BDC9FD1C3A}</a:tableStyleId>
              </a:tblPr>
              <a:tblGrid>
                <a:gridCol w="4000528"/>
              </a:tblGrid>
              <a:tr h="508914">
                <a:tc>
                  <a:txBody>
                    <a:bodyPr/>
                    <a:lstStyle/>
                    <a:p>
                      <a:endParaRPr lang="cs-CZ" dirty="0"/>
                    </a:p>
                  </a:txBody>
                  <a:tcPr/>
                </a:tc>
              </a:tr>
              <a:tr h="439060">
                <a:tc>
                  <a:txBody>
                    <a:bodyPr/>
                    <a:lstStyle/>
                    <a:p>
                      <a:endParaRPr lang="cs-CZ" dirty="0"/>
                    </a:p>
                  </a:txBody>
                  <a:tcPr/>
                </a:tc>
              </a:tr>
              <a:tr h="439060">
                <a:tc>
                  <a:txBody>
                    <a:bodyPr/>
                    <a:lstStyle/>
                    <a:p>
                      <a:endParaRPr lang="cs-CZ" dirty="0"/>
                    </a:p>
                  </a:txBody>
                  <a:tcPr/>
                </a:tc>
              </a:tr>
              <a:tr h="439060">
                <a:tc>
                  <a:txBody>
                    <a:bodyPr/>
                    <a:lstStyle/>
                    <a:p>
                      <a:endParaRPr lang="cs-CZ" dirty="0"/>
                    </a:p>
                  </a:txBody>
                  <a:tcPr/>
                </a:tc>
              </a:tr>
              <a:tr h="439060">
                <a:tc>
                  <a:txBody>
                    <a:bodyPr/>
                    <a:lstStyle/>
                    <a:p>
                      <a:endParaRPr lang="cs-CZ" dirty="0"/>
                    </a:p>
                  </a:txBody>
                  <a:tcPr/>
                </a:tc>
              </a:tr>
              <a:tr h="439060">
                <a:tc>
                  <a:txBody>
                    <a:bodyPr/>
                    <a:lstStyle/>
                    <a:p>
                      <a:endParaRPr lang="cs-CZ" dirty="0"/>
                    </a:p>
                  </a:txBody>
                  <a:tcPr/>
                </a:tc>
              </a:tr>
              <a:tr h="439060">
                <a:tc>
                  <a:txBody>
                    <a:bodyPr/>
                    <a:lstStyle/>
                    <a:p>
                      <a:endParaRPr lang="cs-CZ" dirty="0"/>
                    </a:p>
                  </a:txBody>
                  <a:tcPr/>
                </a:tc>
              </a:tr>
            </a:tbl>
          </a:graphicData>
        </a:graphic>
      </p:graphicFrame>
      <p:pic>
        <p:nvPicPr>
          <p:cNvPr id="2054" name="Picture 6" descr="C:\Users\Doma\AppData\Local\Microsoft\Windows\Temporary Internet Files\Content.IE5\CQW9CEVB\MC900429679[1].wmf"/>
          <p:cNvPicPr>
            <a:picLocks noChangeAspect="1" noChangeArrowheads="1"/>
          </p:cNvPicPr>
          <p:nvPr/>
        </p:nvPicPr>
        <p:blipFill>
          <a:blip r:embed="rId3"/>
          <a:srcRect/>
          <a:stretch>
            <a:fillRect/>
          </a:stretch>
        </p:blipFill>
        <p:spPr bwMode="auto">
          <a:xfrm>
            <a:off x="7358082" y="1428736"/>
            <a:ext cx="1266825" cy="1643074"/>
          </a:xfrm>
          <a:prstGeom prst="rect">
            <a:avLst/>
          </a:prstGeom>
          <a:noFill/>
        </p:spPr>
      </p:pic>
      <p:pic>
        <p:nvPicPr>
          <p:cNvPr id="2051" name="Picture 3" descr="C:\Users\Doma\AppData\Local\Microsoft\Windows\Temporary Internet Files\Content.IE5\9360XE5X\MC900429677[1].wmf"/>
          <p:cNvPicPr>
            <a:picLocks noChangeAspect="1" noChangeArrowheads="1"/>
          </p:cNvPicPr>
          <p:nvPr/>
        </p:nvPicPr>
        <p:blipFill>
          <a:blip r:embed="rId4"/>
          <a:srcRect/>
          <a:stretch>
            <a:fillRect/>
          </a:stretch>
        </p:blipFill>
        <p:spPr bwMode="auto">
          <a:xfrm>
            <a:off x="6786578" y="3000372"/>
            <a:ext cx="1854200" cy="1330325"/>
          </a:xfrm>
          <a:prstGeom prst="rect">
            <a:avLst/>
          </a:prstGeom>
          <a:noFill/>
        </p:spPr>
      </p:pic>
      <p:pic>
        <p:nvPicPr>
          <p:cNvPr id="2057" name="Picture 9" descr="C:\Users\Doma\AppData\Local\Microsoft\Windows\Temporary Internet Files\Content.IE5\EOAFPW3D\MC900429673[1].wmf"/>
          <p:cNvPicPr>
            <a:picLocks noChangeAspect="1" noChangeArrowheads="1"/>
          </p:cNvPicPr>
          <p:nvPr/>
        </p:nvPicPr>
        <p:blipFill>
          <a:blip r:embed="rId5"/>
          <a:srcRect/>
          <a:stretch>
            <a:fillRect/>
          </a:stretch>
        </p:blipFill>
        <p:spPr bwMode="auto">
          <a:xfrm>
            <a:off x="6858016" y="4000504"/>
            <a:ext cx="1841500" cy="1422400"/>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de-DE" dirty="0" smtClean="0"/>
              <a:t>Bayern – unser Ziel</a:t>
            </a:r>
            <a:r>
              <a:rPr lang="de-DE" sz="3600" dirty="0" smtClean="0"/>
              <a:t> </a:t>
            </a:r>
            <a:endParaRPr lang="cs-CZ" dirty="0"/>
          </a:p>
        </p:txBody>
      </p:sp>
      <p:sp>
        <p:nvSpPr>
          <p:cNvPr id="3" name="Zástupný symbol pro obsah 2"/>
          <p:cNvSpPr>
            <a:spLocks noGrp="1"/>
          </p:cNvSpPr>
          <p:nvPr>
            <p:ph idx="1"/>
          </p:nvPr>
        </p:nvSpPr>
        <p:spPr/>
        <p:txBody>
          <a:bodyPr>
            <a:normAutofit lnSpcReduction="10000"/>
          </a:bodyPr>
          <a:lstStyle/>
          <a:p>
            <a:pPr marL="514350" indent="-514350">
              <a:buClr>
                <a:srgbClr val="002060"/>
              </a:buClr>
              <a:buFont typeface="Times New Roman" pitchFamily="18" charset="0"/>
              <a:buChar char="―"/>
            </a:pPr>
            <a:r>
              <a:rPr lang="de-DE" sz="2400" b="1" dirty="0" smtClean="0">
                <a:solidFill>
                  <a:srgbClr val="002060"/>
                </a:solidFill>
              </a:rPr>
              <a:t>das größte Bundesland in der BRD</a:t>
            </a:r>
          </a:p>
          <a:p>
            <a:pPr marL="514350" indent="-514350">
              <a:buClr>
                <a:srgbClr val="002060"/>
              </a:buClr>
              <a:buFont typeface="Times New Roman" pitchFamily="18" charset="0"/>
              <a:buChar char="―"/>
            </a:pPr>
            <a:r>
              <a:rPr lang="de-DE" sz="2400" b="1" dirty="0" smtClean="0">
                <a:solidFill>
                  <a:srgbClr val="002060"/>
                </a:solidFill>
              </a:rPr>
              <a:t>unser Nachbarland</a:t>
            </a:r>
          </a:p>
          <a:p>
            <a:pPr marL="514350" indent="-514350">
              <a:buClr>
                <a:srgbClr val="002060"/>
              </a:buClr>
              <a:buFont typeface="Times New Roman" pitchFamily="18" charset="0"/>
              <a:buChar char="―"/>
            </a:pPr>
            <a:r>
              <a:rPr lang="de-DE" sz="2000" b="1" dirty="0" smtClean="0">
                <a:solidFill>
                  <a:srgbClr val="002060"/>
                </a:solidFill>
              </a:rPr>
              <a:t>jetzt vergleichen Sie, vielleicht haben Sie eine andere Lösung – auch die ist sicher richtig</a:t>
            </a:r>
            <a:endParaRPr lang="de-DE" sz="2000" dirty="0" smtClean="0">
              <a:solidFill>
                <a:srgbClr val="002060"/>
              </a:solidFill>
            </a:endParaRPr>
          </a:p>
          <a:p>
            <a:pPr marL="862330" lvl="1" indent="-514350">
              <a:buClr>
                <a:srgbClr val="002060"/>
              </a:buClr>
              <a:buFont typeface="Wingdings" pitchFamily="2" charset="2"/>
              <a:buChar char="Ø"/>
            </a:pPr>
            <a:r>
              <a:rPr lang="de-DE" dirty="0" smtClean="0">
                <a:solidFill>
                  <a:srgbClr val="002060"/>
                </a:solidFill>
              </a:rPr>
              <a:t>Gebirge </a:t>
            </a:r>
          </a:p>
          <a:p>
            <a:pPr marL="862330" lvl="1" indent="-514350">
              <a:buClr>
                <a:srgbClr val="002060"/>
              </a:buClr>
              <a:buFont typeface="Wingdings" pitchFamily="2" charset="2"/>
              <a:buChar char="Ø"/>
            </a:pPr>
            <a:r>
              <a:rPr lang="de-DE" dirty="0" smtClean="0">
                <a:solidFill>
                  <a:srgbClr val="002060"/>
                </a:solidFill>
              </a:rPr>
              <a:t>Flüsse</a:t>
            </a:r>
          </a:p>
          <a:p>
            <a:pPr marL="862330" lvl="1" indent="-514350">
              <a:buClr>
                <a:srgbClr val="002060"/>
              </a:buClr>
              <a:buFont typeface="Wingdings" pitchFamily="2" charset="2"/>
              <a:buChar char="Ø"/>
            </a:pPr>
            <a:r>
              <a:rPr lang="de-DE" dirty="0" smtClean="0">
                <a:solidFill>
                  <a:srgbClr val="002060"/>
                </a:solidFill>
              </a:rPr>
              <a:t>Seen</a:t>
            </a:r>
          </a:p>
          <a:p>
            <a:pPr marL="862330" lvl="1" indent="-514350">
              <a:buClr>
                <a:srgbClr val="002060"/>
              </a:buClr>
              <a:buFont typeface="Wingdings" pitchFamily="2" charset="2"/>
              <a:buChar char="Ø"/>
            </a:pPr>
            <a:r>
              <a:rPr lang="de-DE" dirty="0" smtClean="0">
                <a:solidFill>
                  <a:srgbClr val="002060"/>
                </a:solidFill>
              </a:rPr>
              <a:t>Schlösser</a:t>
            </a:r>
          </a:p>
          <a:p>
            <a:pPr marL="862330" lvl="1" indent="-514350">
              <a:buClr>
                <a:srgbClr val="002060"/>
              </a:buClr>
              <a:buFont typeface="Wingdings" pitchFamily="2" charset="2"/>
              <a:buChar char="Ø"/>
            </a:pPr>
            <a:r>
              <a:rPr lang="de-DE" dirty="0" smtClean="0">
                <a:solidFill>
                  <a:srgbClr val="002060"/>
                </a:solidFill>
              </a:rPr>
              <a:t>Burgen </a:t>
            </a:r>
          </a:p>
          <a:p>
            <a:pPr marL="862330" lvl="1" indent="-514350">
              <a:buClr>
                <a:srgbClr val="002060"/>
              </a:buClr>
              <a:buFont typeface="Wingdings" pitchFamily="2" charset="2"/>
              <a:buChar char="Ø"/>
            </a:pPr>
            <a:r>
              <a:rPr lang="de-DE" dirty="0" smtClean="0">
                <a:solidFill>
                  <a:srgbClr val="002060"/>
                </a:solidFill>
              </a:rPr>
              <a:t>Städte </a:t>
            </a:r>
          </a:p>
          <a:p>
            <a:pPr marL="862330" lvl="1" indent="-514350">
              <a:buClr>
                <a:srgbClr val="002060"/>
              </a:buClr>
              <a:buFont typeface="Wingdings" pitchFamily="2" charset="2"/>
              <a:buChar char="Ø"/>
            </a:pPr>
            <a:r>
              <a:rPr lang="de-DE" dirty="0" smtClean="0">
                <a:solidFill>
                  <a:srgbClr val="002060"/>
                </a:solidFill>
              </a:rPr>
              <a:t>Museen</a:t>
            </a:r>
          </a:p>
          <a:p>
            <a:pPr marL="862330" lvl="1" indent="-514350">
              <a:buClr>
                <a:srgbClr val="002060"/>
              </a:buClr>
              <a:buFont typeface="Wingdings" pitchFamily="2" charset="2"/>
              <a:buChar char="Ø"/>
            </a:pPr>
            <a:endParaRPr lang="de-DE" dirty="0" smtClean="0">
              <a:solidFill>
                <a:srgbClr val="002060"/>
              </a:solidFill>
            </a:endParaRPr>
          </a:p>
          <a:p>
            <a:pPr marL="514350" indent="-514350">
              <a:buClr>
                <a:srgbClr val="002060"/>
              </a:buClr>
              <a:buFont typeface="Wingdings" pitchFamily="2" charset="2"/>
              <a:buChar char="ü"/>
            </a:pPr>
            <a:endParaRPr lang="cs-CZ" dirty="0">
              <a:solidFill>
                <a:srgbClr val="002060"/>
              </a:solidFill>
            </a:endParaRPr>
          </a:p>
        </p:txBody>
      </p:sp>
      <p:graphicFrame>
        <p:nvGraphicFramePr>
          <p:cNvPr id="4" name="Tabulka 3"/>
          <p:cNvGraphicFramePr>
            <a:graphicFrameLocks noGrp="1"/>
          </p:cNvGraphicFramePr>
          <p:nvPr/>
        </p:nvGraphicFramePr>
        <p:xfrm>
          <a:off x="3357554" y="2786058"/>
          <a:ext cx="4929222" cy="3075884"/>
        </p:xfrm>
        <a:graphic>
          <a:graphicData uri="http://schemas.openxmlformats.org/drawingml/2006/table">
            <a:tbl>
              <a:tblPr firstRow="1" bandRow="1">
                <a:tableStyleId>{5C22544A-7EE6-4342-B048-85BDC9FD1C3A}</a:tableStyleId>
              </a:tblPr>
              <a:tblGrid>
                <a:gridCol w="4929222"/>
              </a:tblGrid>
              <a:tr h="500066">
                <a:tc>
                  <a:txBody>
                    <a:bodyPr/>
                    <a:lstStyle/>
                    <a:p>
                      <a:r>
                        <a:rPr lang="de-DE" sz="2000" dirty="0" smtClean="0"/>
                        <a:t>Alpen (Zugspitze),</a:t>
                      </a:r>
                      <a:r>
                        <a:rPr lang="de-DE" sz="2000" baseline="0" dirty="0" smtClean="0"/>
                        <a:t> Bayrischer Wald</a:t>
                      </a:r>
                      <a:endParaRPr lang="cs-CZ" sz="2000" dirty="0"/>
                    </a:p>
                  </a:txBody>
                  <a:tcPr/>
                </a:tc>
              </a:tr>
              <a:tr h="429303">
                <a:tc>
                  <a:txBody>
                    <a:bodyPr/>
                    <a:lstStyle/>
                    <a:p>
                      <a:r>
                        <a:rPr lang="de-DE" sz="2000" dirty="0" smtClean="0"/>
                        <a:t>Donau,</a:t>
                      </a:r>
                      <a:r>
                        <a:rPr lang="de-DE" sz="2000" baseline="0" dirty="0" smtClean="0"/>
                        <a:t> Isar, Regen</a:t>
                      </a:r>
                      <a:endParaRPr lang="cs-CZ" sz="2000" dirty="0"/>
                    </a:p>
                  </a:txBody>
                  <a:tcPr/>
                </a:tc>
              </a:tr>
              <a:tr h="429303">
                <a:tc>
                  <a:txBody>
                    <a:bodyPr/>
                    <a:lstStyle/>
                    <a:p>
                      <a:r>
                        <a:rPr lang="de-DE" sz="2000" dirty="0" smtClean="0"/>
                        <a:t>Bodensee, Chiemsee, Starnberger See</a:t>
                      </a:r>
                      <a:endParaRPr lang="cs-CZ" sz="2000" dirty="0"/>
                    </a:p>
                  </a:txBody>
                  <a:tcPr/>
                </a:tc>
              </a:tr>
              <a:tr h="429303">
                <a:tc>
                  <a:txBody>
                    <a:bodyPr/>
                    <a:lstStyle/>
                    <a:p>
                      <a:r>
                        <a:rPr lang="de-DE" sz="1800" dirty="0" smtClean="0"/>
                        <a:t>Neuschwanstein, Hohenschwangau,</a:t>
                      </a:r>
                      <a:r>
                        <a:rPr lang="de-DE" sz="1800" baseline="0" dirty="0" smtClean="0"/>
                        <a:t> Nymphenburg</a:t>
                      </a:r>
                      <a:endParaRPr lang="cs-CZ" sz="1800" dirty="0"/>
                    </a:p>
                  </a:txBody>
                  <a:tcPr/>
                </a:tc>
              </a:tr>
              <a:tr h="429303">
                <a:tc>
                  <a:txBody>
                    <a:bodyPr/>
                    <a:lstStyle/>
                    <a:p>
                      <a:r>
                        <a:rPr lang="de-DE" sz="2000" dirty="0" smtClean="0"/>
                        <a:t>Nürnberger Burg, Falkenstein, Thierstein</a:t>
                      </a:r>
                      <a:endParaRPr lang="cs-CZ" sz="2000" dirty="0"/>
                    </a:p>
                  </a:txBody>
                  <a:tcPr/>
                </a:tc>
              </a:tr>
              <a:tr h="429303">
                <a:tc>
                  <a:txBody>
                    <a:bodyPr/>
                    <a:lstStyle/>
                    <a:p>
                      <a:r>
                        <a:rPr lang="de-DE" sz="2000" dirty="0" smtClean="0"/>
                        <a:t>München, Nürnberg,</a:t>
                      </a:r>
                      <a:r>
                        <a:rPr lang="de-DE" sz="2000" baseline="0" dirty="0" smtClean="0"/>
                        <a:t> Würzburg, Regensburg</a:t>
                      </a:r>
                      <a:endParaRPr lang="cs-CZ" sz="2000" dirty="0"/>
                    </a:p>
                  </a:txBody>
                  <a:tcPr/>
                </a:tc>
              </a:tr>
              <a:tr h="429303">
                <a:tc>
                  <a:txBody>
                    <a:bodyPr/>
                    <a:lstStyle/>
                    <a:p>
                      <a:r>
                        <a:rPr lang="de-DE" sz="1800" dirty="0" smtClean="0"/>
                        <a:t>Deutsches M., Germanisches M., Alte Pinakothek</a:t>
                      </a:r>
                      <a:endParaRPr lang="cs-CZ" sz="1800" dirty="0"/>
                    </a:p>
                  </a:txBody>
                  <a:tcPr/>
                </a:tc>
              </a:tr>
            </a:tbl>
          </a:graphicData>
        </a:graphic>
      </p:graphicFrame>
      <p:pic>
        <p:nvPicPr>
          <p:cNvPr id="6" name="Picture 2" descr="C:\Users\Doma\AppData\Local\Microsoft\Windows\Temporary Internet Files\Content.IE5\4U55UC9U\MC900440424[1].wmf"/>
          <p:cNvPicPr>
            <a:picLocks noChangeAspect="1" noChangeArrowheads="1"/>
          </p:cNvPicPr>
          <p:nvPr/>
        </p:nvPicPr>
        <p:blipFill>
          <a:blip r:embed="rId2"/>
          <a:srcRect/>
          <a:stretch>
            <a:fillRect/>
          </a:stretch>
        </p:blipFill>
        <p:spPr bwMode="auto">
          <a:xfrm>
            <a:off x="6858016" y="642918"/>
            <a:ext cx="1994236" cy="1643074"/>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de-DE" dirty="0" smtClean="0"/>
              <a:t>Reisen durch Bayern - München</a:t>
            </a:r>
            <a:endParaRPr lang="cs-CZ" dirty="0"/>
          </a:p>
        </p:txBody>
      </p:sp>
      <p:sp>
        <p:nvSpPr>
          <p:cNvPr id="4" name="Zástupný symbol pro obsah 3"/>
          <p:cNvSpPr>
            <a:spLocks noGrp="1"/>
          </p:cNvSpPr>
          <p:nvPr>
            <p:ph sz="half" idx="1"/>
          </p:nvPr>
        </p:nvSpPr>
        <p:spPr/>
        <p:txBody>
          <a:bodyPr>
            <a:normAutofit fontScale="77500" lnSpcReduction="20000"/>
          </a:bodyPr>
          <a:lstStyle/>
          <a:p>
            <a:pPr algn="just">
              <a:buNone/>
            </a:pPr>
            <a:r>
              <a:rPr lang="de-DE" sz="2400" dirty="0" smtClean="0"/>
              <a:t>Die Reise beginnt in München, in der Landeshauptstadt, die die größte Stadt in Bayern und die drittgrößte deutsche Stadt ist (1,3 Millionen).</a:t>
            </a:r>
          </a:p>
          <a:p>
            <a:pPr algn="just">
              <a:buNone/>
            </a:pPr>
            <a:r>
              <a:rPr lang="de-DE" sz="2400" dirty="0" smtClean="0"/>
              <a:t>Das Leben hier ist sehr schön – das Klima ist angenehm, es ist nicht weit in die Alpen zum Skifahren oder an die Adria zum Baden und Sonnen, es gibt hier viele Museen, Galerien, Clubs, Theater, Biergärten und auch eine anerkannte Universität.</a:t>
            </a:r>
          </a:p>
          <a:p>
            <a:pPr algn="just">
              <a:buNone/>
            </a:pPr>
            <a:r>
              <a:rPr lang="de-DE" sz="2400" dirty="0" smtClean="0"/>
              <a:t>Viele Touristen kommen im September zum weltbekannten Oktoberfest (das größte Bierfest in Europa), in den anderen Monaten besichtigen sie z.B. Altes und Neues Rathaus</a:t>
            </a:r>
            <a:r>
              <a:rPr lang="cs-CZ" sz="2400" b="1" baseline="30000" dirty="0" smtClean="0"/>
              <a:t>4</a:t>
            </a:r>
            <a:r>
              <a:rPr lang="de-DE" sz="2400" dirty="0" smtClean="0"/>
              <a:t>, Frauenkirche</a:t>
            </a:r>
            <a:r>
              <a:rPr lang="cs-CZ" sz="2400" b="1" baseline="40000" dirty="0" smtClean="0"/>
              <a:t>5</a:t>
            </a:r>
            <a:r>
              <a:rPr lang="de-DE" sz="2400" dirty="0" smtClean="0"/>
              <a:t>, Deutsches Museum</a:t>
            </a:r>
            <a:r>
              <a:rPr lang="de-DE" sz="2400" b="1" baseline="30000" dirty="0" smtClean="0"/>
              <a:t>6</a:t>
            </a:r>
            <a:r>
              <a:rPr lang="de-DE" sz="2400" dirty="0" smtClean="0"/>
              <a:t>, Viktualienmarkt</a:t>
            </a:r>
            <a:r>
              <a:rPr lang="de-DE" sz="2400" b="1" baseline="30000" dirty="0" smtClean="0"/>
              <a:t>7</a:t>
            </a:r>
            <a:r>
              <a:rPr lang="de-DE" sz="2400" dirty="0" smtClean="0"/>
              <a:t>, Alte und Neue Pinakothek </a:t>
            </a:r>
            <a:endParaRPr lang="cs-CZ" sz="2400" dirty="0"/>
          </a:p>
        </p:txBody>
      </p:sp>
      <p:pic>
        <p:nvPicPr>
          <p:cNvPr id="6" name="Zástupný symbol pro obsah 5" descr="DSC00538.JPG"/>
          <p:cNvPicPr>
            <a:picLocks noGrp="1" noChangeAspect="1"/>
          </p:cNvPicPr>
          <p:nvPr>
            <p:ph sz="half" idx="2"/>
          </p:nvPr>
        </p:nvPicPr>
        <p:blipFill>
          <a:blip r:embed="rId2" cstate="print"/>
          <a:stretch>
            <a:fillRect/>
          </a:stretch>
        </p:blipFill>
        <p:spPr>
          <a:xfrm>
            <a:off x="6759771" y="1646238"/>
            <a:ext cx="1604964" cy="2139952"/>
          </a:xfrm>
          <a:ln w="25400">
            <a:solidFill>
              <a:schemeClr val="bg1"/>
            </a:solidFill>
          </a:ln>
        </p:spPr>
      </p:pic>
      <p:pic>
        <p:nvPicPr>
          <p:cNvPr id="7" name="Obrázek 6" descr="DSC00547.JPG"/>
          <p:cNvPicPr>
            <a:picLocks noChangeAspect="1"/>
          </p:cNvPicPr>
          <p:nvPr/>
        </p:nvPicPr>
        <p:blipFill>
          <a:blip r:embed="rId3" cstate="print"/>
          <a:stretch>
            <a:fillRect/>
          </a:stretch>
        </p:blipFill>
        <p:spPr>
          <a:xfrm>
            <a:off x="5143504" y="1643050"/>
            <a:ext cx="1607354" cy="2143139"/>
          </a:xfrm>
          <a:prstGeom prst="rect">
            <a:avLst/>
          </a:prstGeom>
          <a:ln w="25400">
            <a:solidFill>
              <a:schemeClr val="bg1"/>
            </a:solidFill>
          </a:ln>
        </p:spPr>
      </p:pic>
      <p:pic>
        <p:nvPicPr>
          <p:cNvPr id="9" name="Obrázek 8" descr="DSC00567.JPG"/>
          <p:cNvPicPr>
            <a:picLocks noChangeAspect="1"/>
          </p:cNvPicPr>
          <p:nvPr/>
        </p:nvPicPr>
        <p:blipFill>
          <a:blip r:embed="rId4" cstate="print"/>
          <a:stretch>
            <a:fillRect/>
          </a:stretch>
        </p:blipFill>
        <p:spPr>
          <a:xfrm>
            <a:off x="5143503" y="3786190"/>
            <a:ext cx="3214711" cy="2428892"/>
          </a:xfrm>
          <a:prstGeom prst="rect">
            <a:avLst/>
          </a:prstGeom>
          <a:ln w="25400">
            <a:solidFill>
              <a:schemeClr val="bg1"/>
            </a:solidFill>
          </a:ln>
        </p:spPr>
      </p:pic>
      <p:pic>
        <p:nvPicPr>
          <p:cNvPr id="14" name="Obrázek 13" descr="DSC00557.JPG"/>
          <p:cNvPicPr>
            <a:picLocks noChangeAspect="1"/>
          </p:cNvPicPr>
          <p:nvPr/>
        </p:nvPicPr>
        <p:blipFill>
          <a:blip r:embed="rId5" cstate="print"/>
          <a:stretch>
            <a:fillRect/>
          </a:stretch>
        </p:blipFill>
        <p:spPr>
          <a:xfrm>
            <a:off x="6143636" y="3286124"/>
            <a:ext cx="2210818" cy="1500198"/>
          </a:xfrm>
          <a:prstGeom prst="rect">
            <a:avLst/>
          </a:prstGeom>
          <a:ln w="25400">
            <a:solidFill>
              <a:schemeClr val="bg1"/>
            </a:solidFill>
          </a:ln>
        </p:spPr>
      </p:pic>
      <p:sp>
        <p:nvSpPr>
          <p:cNvPr id="15" name="TextovéPole 14"/>
          <p:cNvSpPr txBox="1"/>
          <p:nvPr/>
        </p:nvSpPr>
        <p:spPr>
          <a:xfrm>
            <a:off x="5143504" y="1643050"/>
            <a:ext cx="285752" cy="461665"/>
          </a:xfrm>
          <a:prstGeom prst="rect">
            <a:avLst/>
          </a:prstGeom>
          <a:noFill/>
        </p:spPr>
        <p:txBody>
          <a:bodyPr wrap="square" rtlCol="0">
            <a:spAutoFit/>
          </a:bodyPr>
          <a:lstStyle/>
          <a:p>
            <a:r>
              <a:rPr lang="cs-CZ" sz="2400" b="1" dirty="0" smtClean="0"/>
              <a:t>4</a:t>
            </a:r>
            <a:endParaRPr lang="cs-CZ" sz="2400" b="1" dirty="0"/>
          </a:p>
        </p:txBody>
      </p:sp>
      <p:sp>
        <p:nvSpPr>
          <p:cNvPr id="16" name="TextovéPole 15"/>
          <p:cNvSpPr txBox="1"/>
          <p:nvPr/>
        </p:nvSpPr>
        <p:spPr>
          <a:xfrm>
            <a:off x="7929586" y="1643050"/>
            <a:ext cx="428628" cy="461665"/>
          </a:xfrm>
          <a:prstGeom prst="rect">
            <a:avLst/>
          </a:prstGeom>
          <a:noFill/>
        </p:spPr>
        <p:txBody>
          <a:bodyPr wrap="square" rtlCol="0">
            <a:spAutoFit/>
          </a:bodyPr>
          <a:lstStyle/>
          <a:p>
            <a:r>
              <a:rPr lang="cs-CZ" sz="2400" b="1" dirty="0" smtClean="0"/>
              <a:t>5</a:t>
            </a:r>
            <a:endParaRPr lang="cs-CZ" sz="2400" b="1" dirty="0"/>
          </a:p>
        </p:txBody>
      </p:sp>
      <p:sp>
        <p:nvSpPr>
          <p:cNvPr id="17" name="TextovéPole 16"/>
          <p:cNvSpPr txBox="1"/>
          <p:nvPr/>
        </p:nvSpPr>
        <p:spPr>
          <a:xfrm>
            <a:off x="7929586" y="3286124"/>
            <a:ext cx="428628" cy="461665"/>
          </a:xfrm>
          <a:prstGeom prst="rect">
            <a:avLst/>
          </a:prstGeom>
          <a:noFill/>
        </p:spPr>
        <p:txBody>
          <a:bodyPr wrap="square" rtlCol="0">
            <a:spAutoFit/>
          </a:bodyPr>
          <a:lstStyle/>
          <a:p>
            <a:r>
              <a:rPr lang="de-DE" sz="2400" b="1" dirty="0" smtClean="0"/>
              <a:t>7</a:t>
            </a:r>
            <a:endParaRPr lang="cs-CZ" sz="2400" b="1" dirty="0"/>
          </a:p>
        </p:txBody>
      </p:sp>
      <p:sp>
        <p:nvSpPr>
          <p:cNvPr id="18" name="TextovéPole 17"/>
          <p:cNvSpPr txBox="1"/>
          <p:nvPr/>
        </p:nvSpPr>
        <p:spPr>
          <a:xfrm>
            <a:off x="7929586" y="5572140"/>
            <a:ext cx="428628" cy="461665"/>
          </a:xfrm>
          <a:prstGeom prst="rect">
            <a:avLst/>
          </a:prstGeom>
          <a:noFill/>
        </p:spPr>
        <p:txBody>
          <a:bodyPr wrap="square" rtlCol="0">
            <a:spAutoFit/>
          </a:bodyPr>
          <a:lstStyle/>
          <a:p>
            <a:r>
              <a:rPr lang="de-DE" sz="2400" b="1" dirty="0" smtClean="0"/>
              <a:t>6</a:t>
            </a:r>
            <a:endParaRPr lang="cs-CZ" sz="24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de-DE" dirty="0" smtClean="0"/>
              <a:t>Reisen durch Bayern - Nürnberg</a:t>
            </a:r>
            <a:endParaRPr lang="cs-CZ" dirty="0"/>
          </a:p>
        </p:txBody>
      </p:sp>
      <p:sp>
        <p:nvSpPr>
          <p:cNvPr id="4" name="Zástupný symbol pro obsah 3"/>
          <p:cNvSpPr>
            <a:spLocks noGrp="1"/>
          </p:cNvSpPr>
          <p:nvPr>
            <p:ph sz="half" idx="1"/>
          </p:nvPr>
        </p:nvSpPr>
        <p:spPr/>
        <p:txBody>
          <a:bodyPr>
            <a:normAutofit fontScale="70000" lnSpcReduction="20000"/>
          </a:bodyPr>
          <a:lstStyle/>
          <a:p>
            <a:pPr algn="just">
              <a:buNone/>
            </a:pPr>
            <a:r>
              <a:rPr lang="de-DE" dirty="0" smtClean="0"/>
              <a:t>Am nächsten Tag fahren wir nach Nürnberg</a:t>
            </a:r>
            <a:r>
              <a:rPr lang="cs-CZ" baseline="30000" dirty="0" smtClean="0"/>
              <a:t>8</a:t>
            </a:r>
            <a:r>
              <a:rPr lang="de-DE" dirty="0" smtClean="0"/>
              <a:t>. Es ist zur Zeit eine wichtige Stadt im nördlichen Teil von Bayern - Mittelfranken - mit fast 500.000 Einwohnern. </a:t>
            </a:r>
          </a:p>
          <a:p>
            <a:pPr algn="just">
              <a:buNone/>
            </a:pPr>
            <a:r>
              <a:rPr lang="de-DE" dirty="0" smtClean="0"/>
              <a:t>Im Mittelalter war es ein beliebter Aufenthaltsort von Karl IV. – es gibt hier eine Reihe von bekannten Sehenswürdigkeiten, z.B. Burg</a:t>
            </a:r>
            <a:r>
              <a:rPr lang="cs-CZ" baseline="30000" dirty="0" smtClean="0"/>
              <a:t>9</a:t>
            </a:r>
            <a:r>
              <a:rPr lang="de-DE" dirty="0" smtClean="0"/>
              <a:t>, Frauenkirche</a:t>
            </a:r>
            <a:r>
              <a:rPr lang="cs-CZ" baseline="30000" dirty="0" smtClean="0"/>
              <a:t>10</a:t>
            </a:r>
            <a:r>
              <a:rPr lang="de-DE" dirty="0" smtClean="0"/>
              <a:t>, Brunnen mit dem Messingring</a:t>
            </a:r>
            <a:r>
              <a:rPr lang="cs-CZ" baseline="30000" dirty="0" smtClean="0"/>
              <a:t>11</a:t>
            </a:r>
            <a:r>
              <a:rPr lang="de-DE" dirty="0" smtClean="0"/>
              <a:t>, Spital, Albrecht-Dürer-Haus, Handwerkerhof.  </a:t>
            </a:r>
          </a:p>
          <a:p>
            <a:pPr algn="just">
              <a:buNone/>
            </a:pPr>
            <a:r>
              <a:rPr lang="de-DE" dirty="0" smtClean="0"/>
              <a:t>Kennen Sie die Begriffe </a:t>
            </a:r>
          </a:p>
          <a:p>
            <a:pPr algn="just">
              <a:buNone/>
            </a:pPr>
            <a:r>
              <a:rPr lang="de-DE" i="1" dirty="0" smtClean="0"/>
              <a:t>	Nürnberger Trichter </a:t>
            </a:r>
          </a:p>
          <a:p>
            <a:pPr algn="just">
              <a:buNone/>
            </a:pPr>
            <a:r>
              <a:rPr lang="de-DE" i="1" dirty="0" smtClean="0"/>
              <a:t>	Nürnberger Würstchen</a:t>
            </a:r>
          </a:p>
          <a:p>
            <a:pPr algn="just">
              <a:buNone/>
            </a:pPr>
            <a:r>
              <a:rPr lang="de-DE" i="1" dirty="0" smtClean="0"/>
              <a:t>	Nürnberger Prozesse</a:t>
            </a:r>
            <a:r>
              <a:rPr lang="de-DE" dirty="0" smtClean="0"/>
              <a:t>? </a:t>
            </a:r>
          </a:p>
          <a:p>
            <a:pPr algn="just">
              <a:buNone/>
            </a:pPr>
            <a:r>
              <a:rPr lang="cs-CZ" dirty="0" smtClean="0"/>
              <a:t>	Ja? </a:t>
            </a:r>
            <a:r>
              <a:rPr lang="de-DE" dirty="0" smtClean="0"/>
              <a:t>Erklären Sie sie bitte. </a:t>
            </a:r>
            <a:r>
              <a:rPr lang="cs-CZ" dirty="0" smtClean="0"/>
              <a:t>Nein? Suchen Sie zu Hause im Internet.</a:t>
            </a:r>
            <a:endParaRPr lang="de-DE" dirty="0" smtClean="0"/>
          </a:p>
        </p:txBody>
      </p:sp>
      <p:pic>
        <p:nvPicPr>
          <p:cNvPr id="6" name="Zástupný symbol pro obsah 5" descr="S5001922.JPG"/>
          <p:cNvPicPr>
            <a:picLocks noGrp="1" noChangeAspect="1"/>
          </p:cNvPicPr>
          <p:nvPr>
            <p:ph sz="half" idx="2"/>
          </p:nvPr>
        </p:nvPicPr>
        <p:blipFill>
          <a:blip r:embed="rId2" cstate="print"/>
          <a:stretch>
            <a:fillRect/>
          </a:stretch>
        </p:blipFill>
        <p:spPr>
          <a:xfrm>
            <a:off x="4643438" y="1714488"/>
            <a:ext cx="4071966" cy="3000396"/>
          </a:xfrm>
          <a:ln w="25400">
            <a:solidFill>
              <a:schemeClr val="bg1"/>
            </a:solidFill>
          </a:ln>
        </p:spPr>
      </p:pic>
      <p:sp>
        <p:nvSpPr>
          <p:cNvPr id="11" name="TextovéPole 10"/>
          <p:cNvSpPr txBox="1"/>
          <p:nvPr/>
        </p:nvSpPr>
        <p:spPr>
          <a:xfrm>
            <a:off x="4714876" y="1714488"/>
            <a:ext cx="500066" cy="369332"/>
          </a:xfrm>
          <a:prstGeom prst="rect">
            <a:avLst/>
          </a:prstGeom>
          <a:noFill/>
        </p:spPr>
        <p:txBody>
          <a:bodyPr wrap="square" rtlCol="0">
            <a:spAutoFit/>
          </a:bodyPr>
          <a:lstStyle/>
          <a:p>
            <a:r>
              <a:rPr lang="cs-CZ" b="1" dirty="0" smtClean="0"/>
              <a:t>8</a:t>
            </a:r>
            <a:endParaRPr lang="cs-CZ" b="1" dirty="0"/>
          </a:p>
        </p:txBody>
      </p:sp>
      <p:sp>
        <p:nvSpPr>
          <p:cNvPr id="12" name="TextovéPole 11"/>
          <p:cNvSpPr txBox="1"/>
          <p:nvPr/>
        </p:nvSpPr>
        <p:spPr>
          <a:xfrm>
            <a:off x="4643438" y="4000504"/>
            <a:ext cx="428628" cy="369332"/>
          </a:xfrm>
          <a:prstGeom prst="rect">
            <a:avLst/>
          </a:prstGeom>
          <a:noFill/>
        </p:spPr>
        <p:txBody>
          <a:bodyPr wrap="square" rtlCol="0">
            <a:spAutoFit/>
          </a:bodyPr>
          <a:lstStyle/>
          <a:p>
            <a:r>
              <a:rPr lang="cs-CZ" b="1" dirty="0" smtClean="0"/>
              <a:t>9</a:t>
            </a:r>
            <a:endParaRPr lang="cs-CZ" b="1" dirty="0"/>
          </a:p>
        </p:txBody>
      </p:sp>
      <p:sp>
        <p:nvSpPr>
          <p:cNvPr id="13" name="TextovéPole 12"/>
          <p:cNvSpPr txBox="1"/>
          <p:nvPr/>
        </p:nvSpPr>
        <p:spPr>
          <a:xfrm>
            <a:off x="6215074" y="4000504"/>
            <a:ext cx="571504" cy="369332"/>
          </a:xfrm>
          <a:prstGeom prst="rect">
            <a:avLst/>
          </a:prstGeom>
          <a:noFill/>
        </p:spPr>
        <p:txBody>
          <a:bodyPr wrap="square" rtlCol="0">
            <a:spAutoFit/>
          </a:bodyPr>
          <a:lstStyle/>
          <a:p>
            <a:r>
              <a:rPr lang="cs-CZ" b="1" dirty="0" smtClean="0"/>
              <a:t>10</a:t>
            </a:r>
            <a:endParaRPr lang="cs-CZ" b="1" dirty="0"/>
          </a:p>
        </p:txBody>
      </p:sp>
      <p:pic>
        <p:nvPicPr>
          <p:cNvPr id="17" name="Obrázek 16" descr="DSC00683.JPG"/>
          <p:cNvPicPr>
            <a:picLocks noChangeAspect="1"/>
          </p:cNvPicPr>
          <p:nvPr/>
        </p:nvPicPr>
        <p:blipFill>
          <a:blip r:embed="rId3" cstate="print"/>
          <a:stretch>
            <a:fillRect/>
          </a:stretch>
        </p:blipFill>
        <p:spPr>
          <a:xfrm>
            <a:off x="4643438" y="4000504"/>
            <a:ext cx="1553777" cy="1928826"/>
          </a:xfrm>
          <a:prstGeom prst="rect">
            <a:avLst/>
          </a:prstGeom>
          <a:ln w="25400">
            <a:solidFill>
              <a:schemeClr val="bg1"/>
            </a:solidFill>
          </a:ln>
        </p:spPr>
      </p:pic>
      <p:pic>
        <p:nvPicPr>
          <p:cNvPr id="8" name="Obrázek 7" descr="S5001915.JPG"/>
          <p:cNvPicPr>
            <a:picLocks noChangeAspect="1"/>
          </p:cNvPicPr>
          <p:nvPr/>
        </p:nvPicPr>
        <p:blipFill>
          <a:blip r:embed="rId4" cstate="print"/>
          <a:stretch>
            <a:fillRect/>
          </a:stretch>
        </p:blipFill>
        <p:spPr>
          <a:xfrm>
            <a:off x="6215074" y="4000504"/>
            <a:ext cx="2500359" cy="1928826"/>
          </a:xfrm>
          <a:prstGeom prst="rect">
            <a:avLst/>
          </a:prstGeom>
          <a:ln w="25400">
            <a:solidFill>
              <a:schemeClr val="bg1"/>
            </a:solidFill>
          </a:ln>
        </p:spPr>
      </p:pic>
      <p:pic>
        <p:nvPicPr>
          <p:cNvPr id="15" name="Obrázek 14" descr="DSC00671.JPG"/>
          <p:cNvPicPr>
            <a:picLocks noChangeAspect="1"/>
          </p:cNvPicPr>
          <p:nvPr/>
        </p:nvPicPr>
        <p:blipFill>
          <a:blip r:embed="rId5" cstate="print"/>
          <a:stretch>
            <a:fillRect/>
          </a:stretch>
        </p:blipFill>
        <p:spPr>
          <a:xfrm>
            <a:off x="7286644" y="3643314"/>
            <a:ext cx="1428760" cy="1143008"/>
          </a:xfrm>
          <a:prstGeom prst="rect">
            <a:avLst/>
          </a:prstGeom>
          <a:ln w="25400">
            <a:solidFill>
              <a:schemeClr val="bg1"/>
            </a:solidFill>
          </a:ln>
        </p:spPr>
      </p:pic>
      <p:sp>
        <p:nvSpPr>
          <p:cNvPr id="18" name="TextovéPole 17"/>
          <p:cNvSpPr txBox="1"/>
          <p:nvPr/>
        </p:nvSpPr>
        <p:spPr>
          <a:xfrm>
            <a:off x="4643438" y="4000504"/>
            <a:ext cx="500066" cy="369332"/>
          </a:xfrm>
          <a:prstGeom prst="rect">
            <a:avLst/>
          </a:prstGeom>
          <a:noFill/>
        </p:spPr>
        <p:txBody>
          <a:bodyPr wrap="square" rtlCol="0">
            <a:spAutoFit/>
          </a:bodyPr>
          <a:lstStyle/>
          <a:p>
            <a:r>
              <a:rPr lang="cs-CZ" b="1" dirty="0" smtClean="0"/>
              <a:t>9</a:t>
            </a:r>
            <a:endParaRPr lang="cs-CZ" b="1" dirty="0"/>
          </a:p>
        </p:txBody>
      </p:sp>
      <p:sp>
        <p:nvSpPr>
          <p:cNvPr id="19" name="TextovéPole 18"/>
          <p:cNvSpPr txBox="1"/>
          <p:nvPr/>
        </p:nvSpPr>
        <p:spPr>
          <a:xfrm>
            <a:off x="6215074" y="4000504"/>
            <a:ext cx="500066" cy="369332"/>
          </a:xfrm>
          <a:prstGeom prst="rect">
            <a:avLst/>
          </a:prstGeom>
          <a:noFill/>
        </p:spPr>
        <p:txBody>
          <a:bodyPr wrap="square" rtlCol="0">
            <a:spAutoFit/>
          </a:bodyPr>
          <a:lstStyle/>
          <a:p>
            <a:r>
              <a:rPr lang="cs-CZ" b="1" dirty="0" smtClean="0"/>
              <a:t>10</a:t>
            </a:r>
            <a:endParaRPr lang="cs-CZ" b="1" dirty="0"/>
          </a:p>
        </p:txBody>
      </p:sp>
      <p:sp>
        <p:nvSpPr>
          <p:cNvPr id="21" name="TextovéPole 20"/>
          <p:cNvSpPr txBox="1"/>
          <p:nvPr/>
        </p:nvSpPr>
        <p:spPr>
          <a:xfrm>
            <a:off x="7286644" y="3643314"/>
            <a:ext cx="500066" cy="369332"/>
          </a:xfrm>
          <a:prstGeom prst="rect">
            <a:avLst/>
          </a:prstGeom>
          <a:noFill/>
        </p:spPr>
        <p:txBody>
          <a:bodyPr wrap="square" rtlCol="0">
            <a:spAutoFit/>
          </a:bodyPr>
          <a:lstStyle/>
          <a:p>
            <a:r>
              <a:rPr lang="cs-CZ" b="1" dirty="0" smtClean="0"/>
              <a:t>11</a:t>
            </a:r>
            <a:endParaRPr lang="cs-CZ"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7"/>
                                        </p:tgtEl>
                                        <p:attrNameLst>
                                          <p:attrName>style.visibility</p:attrName>
                                        </p:attrNameLst>
                                      </p:cBhvr>
                                      <p:to>
                                        <p:strVal val="visible"/>
                                      </p:to>
                                    </p:set>
                                    <p:anim calcmode="lin" valueType="num">
                                      <p:cBhvr additive="base">
                                        <p:cTn id="13" dur="500" fill="hold"/>
                                        <p:tgtEl>
                                          <p:spTgt spid="17"/>
                                        </p:tgtEl>
                                        <p:attrNameLst>
                                          <p:attrName>ppt_x</p:attrName>
                                        </p:attrNameLst>
                                      </p:cBhvr>
                                      <p:tavLst>
                                        <p:tav tm="0">
                                          <p:val>
                                            <p:strVal val="#ppt_x"/>
                                          </p:val>
                                        </p:tav>
                                        <p:tav tm="100000">
                                          <p:val>
                                            <p:strVal val="#ppt_x"/>
                                          </p:val>
                                        </p:tav>
                                      </p:tavLst>
                                    </p:anim>
                                    <p:anim calcmode="lin" valueType="num">
                                      <p:cBhvr additive="base">
                                        <p:cTn id="14"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5"/>
                                        </p:tgtEl>
                                        <p:attrNameLst>
                                          <p:attrName>style.visibility</p:attrName>
                                        </p:attrNameLst>
                                      </p:cBhvr>
                                      <p:to>
                                        <p:strVal val="visible"/>
                                      </p:to>
                                    </p:set>
                                    <p:anim calcmode="lin" valueType="num">
                                      <p:cBhvr additive="base">
                                        <p:cTn id="25" dur="500" fill="hold"/>
                                        <p:tgtEl>
                                          <p:spTgt spid="15"/>
                                        </p:tgtEl>
                                        <p:attrNameLst>
                                          <p:attrName>ppt_x</p:attrName>
                                        </p:attrNameLst>
                                      </p:cBhvr>
                                      <p:tavLst>
                                        <p:tav tm="0">
                                          <p:val>
                                            <p:strVal val="#ppt_x"/>
                                          </p:val>
                                        </p:tav>
                                        <p:tav tm="100000">
                                          <p:val>
                                            <p:strVal val="#ppt_x"/>
                                          </p:val>
                                        </p:tav>
                                      </p:tavLst>
                                    </p:anim>
                                    <p:anim calcmode="lin" valueType="num">
                                      <p:cBhvr additive="base">
                                        <p:cTn id="26"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pPr algn="ctr"/>
            <a:r>
              <a:rPr lang="cs-CZ" dirty="0" smtClean="0"/>
              <a:t>M</a:t>
            </a:r>
            <a:r>
              <a:rPr lang="de-DE" dirty="0" smtClean="0"/>
              <a:t>ünchen und Nürnberg </a:t>
            </a:r>
            <a:br>
              <a:rPr lang="de-DE" dirty="0" smtClean="0"/>
            </a:br>
            <a:r>
              <a:rPr lang="de-DE" sz="2400" dirty="0" smtClean="0"/>
              <a:t>Schreiben Sie: Was ist auf den Bildern?</a:t>
            </a:r>
            <a:r>
              <a:rPr lang="cs-CZ" sz="2400" dirty="0" smtClean="0"/>
              <a:t> Welche Stadt ist das?</a:t>
            </a:r>
            <a:r>
              <a:rPr lang="de-DE" dirty="0" smtClean="0"/>
              <a:t> </a:t>
            </a:r>
            <a:endParaRPr lang="cs-CZ" dirty="0"/>
          </a:p>
        </p:txBody>
      </p:sp>
      <p:graphicFrame>
        <p:nvGraphicFramePr>
          <p:cNvPr id="5" name="Zástupný symbol pro obsah 4"/>
          <p:cNvGraphicFramePr>
            <a:graphicFrameLocks noGrp="1"/>
          </p:cNvGraphicFramePr>
          <p:nvPr>
            <p:ph sz="half" idx="1"/>
          </p:nvPr>
        </p:nvGraphicFramePr>
        <p:xfrm>
          <a:off x="457200" y="1646238"/>
          <a:ext cx="4038600" cy="3783026"/>
        </p:xfrm>
        <a:graphic>
          <a:graphicData uri="http://schemas.openxmlformats.org/drawingml/2006/table">
            <a:tbl>
              <a:tblPr firstRow="1" bandRow="1">
                <a:tableStyleId>{5C22544A-7EE6-4342-B048-85BDC9FD1C3A}</a:tableStyleId>
              </a:tblPr>
              <a:tblGrid>
                <a:gridCol w="2019300"/>
                <a:gridCol w="2019300"/>
              </a:tblGrid>
              <a:tr h="1891513">
                <a:tc>
                  <a:txBody>
                    <a:bodyPr/>
                    <a:lstStyle/>
                    <a:p>
                      <a:endParaRPr lang="cs-CZ" dirty="0"/>
                    </a:p>
                  </a:txBody>
                  <a:tcPr/>
                </a:tc>
                <a:tc>
                  <a:txBody>
                    <a:bodyPr/>
                    <a:lstStyle/>
                    <a:p>
                      <a:endParaRPr lang="cs-CZ" dirty="0"/>
                    </a:p>
                  </a:txBody>
                  <a:tcPr/>
                </a:tc>
              </a:tr>
              <a:tr h="1891513">
                <a:tc>
                  <a:txBody>
                    <a:bodyPr/>
                    <a:lstStyle/>
                    <a:p>
                      <a:endParaRPr lang="cs-CZ" dirty="0"/>
                    </a:p>
                  </a:txBody>
                  <a:tcPr/>
                </a:tc>
                <a:tc>
                  <a:txBody>
                    <a:bodyPr/>
                    <a:lstStyle/>
                    <a:p>
                      <a:endParaRPr lang="cs-CZ" dirty="0"/>
                    </a:p>
                  </a:txBody>
                  <a:tcPr/>
                </a:tc>
              </a:tr>
            </a:tbl>
          </a:graphicData>
        </a:graphic>
      </p:graphicFrame>
      <p:graphicFrame>
        <p:nvGraphicFramePr>
          <p:cNvPr id="6" name="Zástupný symbol pro obsah 5"/>
          <p:cNvGraphicFramePr>
            <a:graphicFrameLocks noGrp="1"/>
          </p:cNvGraphicFramePr>
          <p:nvPr>
            <p:ph sz="half" idx="2"/>
          </p:nvPr>
        </p:nvGraphicFramePr>
        <p:xfrm>
          <a:off x="4648200" y="1646238"/>
          <a:ext cx="4038600" cy="3783026"/>
        </p:xfrm>
        <a:graphic>
          <a:graphicData uri="http://schemas.openxmlformats.org/drawingml/2006/table">
            <a:tbl>
              <a:tblPr firstRow="1" bandRow="1">
                <a:tableStyleId>{5C22544A-7EE6-4342-B048-85BDC9FD1C3A}</a:tableStyleId>
              </a:tblPr>
              <a:tblGrid>
                <a:gridCol w="2019300"/>
                <a:gridCol w="2019300"/>
              </a:tblGrid>
              <a:tr h="1891513">
                <a:tc>
                  <a:txBody>
                    <a:bodyPr/>
                    <a:lstStyle/>
                    <a:p>
                      <a:endParaRPr lang="cs-CZ" dirty="0"/>
                    </a:p>
                  </a:txBody>
                  <a:tcPr/>
                </a:tc>
                <a:tc>
                  <a:txBody>
                    <a:bodyPr/>
                    <a:lstStyle/>
                    <a:p>
                      <a:endParaRPr lang="cs-CZ" dirty="0"/>
                    </a:p>
                  </a:txBody>
                  <a:tcPr/>
                </a:tc>
              </a:tr>
              <a:tr h="1891513">
                <a:tc>
                  <a:txBody>
                    <a:bodyPr/>
                    <a:lstStyle/>
                    <a:p>
                      <a:endParaRPr lang="cs-CZ" dirty="0"/>
                    </a:p>
                  </a:txBody>
                  <a:tcPr/>
                </a:tc>
                <a:tc>
                  <a:txBody>
                    <a:bodyPr/>
                    <a:lstStyle/>
                    <a:p>
                      <a:endParaRPr lang="cs-CZ" dirty="0"/>
                    </a:p>
                  </a:txBody>
                  <a:tcPr/>
                </a:tc>
              </a:tr>
            </a:tbl>
          </a:graphicData>
        </a:graphic>
      </p:graphicFrame>
      <p:pic>
        <p:nvPicPr>
          <p:cNvPr id="7" name="Obrázek 6" descr="DSC00547.JPG"/>
          <p:cNvPicPr>
            <a:picLocks noChangeAspect="1"/>
          </p:cNvPicPr>
          <p:nvPr/>
        </p:nvPicPr>
        <p:blipFill>
          <a:blip r:embed="rId2" cstate="print"/>
          <a:stretch>
            <a:fillRect/>
          </a:stretch>
        </p:blipFill>
        <p:spPr>
          <a:xfrm>
            <a:off x="785786" y="1714488"/>
            <a:ext cx="1339462" cy="1785950"/>
          </a:xfrm>
          <a:prstGeom prst="rect">
            <a:avLst/>
          </a:prstGeom>
          <a:ln w="25400">
            <a:solidFill>
              <a:schemeClr val="bg1"/>
            </a:solidFill>
          </a:ln>
        </p:spPr>
      </p:pic>
      <p:pic>
        <p:nvPicPr>
          <p:cNvPr id="8" name="Zástupný symbol pro obsah 5" descr="DSC00538.JPG"/>
          <p:cNvPicPr>
            <a:picLocks noChangeAspect="1"/>
          </p:cNvPicPr>
          <p:nvPr/>
        </p:nvPicPr>
        <p:blipFill>
          <a:blip r:embed="rId3" cstate="print"/>
          <a:stretch>
            <a:fillRect/>
          </a:stretch>
        </p:blipFill>
        <p:spPr>
          <a:xfrm>
            <a:off x="2857488" y="3571876"/>
            <a:ext cx="1363843" cy="1818457"/>
          </a:xfrm>
          <a:prstGeom prst="rect">
            <a:avLst/>
          </a:prstGeom>
          <a:ln w="25400">
            <a:solidFill>
              <a:schemeClr val="bg1"/>
            </a:solidFill>
          </a:ln>
        </p:spPr>
      </p:pic>
      <p:pic>
        <p:nvPicPr>
          <p:cNvPr id="9" name="Obrázek 8" descr="S5001915.JPG"/>
          <p:cNvPicPr>
            <a:picLocks noChangeAspect="1"/>
          </p:cNvPicPr>
          <p:nvPr/>
        </p:nvPicPr>
        <p:blipFill>
          <a:blip r:embed="rId4" cstate="print"/>
          <a:stretch>
            <a:fillRect/>
          </a:stretch>
        </p:blipFill>
        <p:spPr>
          <a:xfrm>
            <a:off x="2571736" y="1785926"/>
            <a:ext cx="1785979" cy="1571635"/>
          </a:xfrm>
          <a:prstGeom prst="rect">
            <a:avLst/>
          </a:prstGeom>
          <a:ln w="25400">
            <a:solidFill>
              <a:schemeClr val="bg1"/>
            </a:solidFill>
          </a:ln>
        </p:spPr>
      </p:pic>
      <p:pic>
        <p:nvPicPr>
          <p:cNvPr id="11" name="Obrázek 10" descr="DSC00671.JPG"/>
          <p:cNvPicPr>
            <a:picLocks noChangeAspect="1"/>
          </p:cNvPicPr>
          <p:nvPr/>
        </p:nvPicPr>
        <p:blipFill>
          <a:blip r:embed="rId5" cstate="print"/>
          <a:stretch>
            <a:fillRect/>
          </a:stretch>
        </p:blipFill>
        <p:spPr>
          <a:xfrm>
            <a:off x="571472" y="3786190"/>
            <a:ext cx="1696653" cy="1357322"/>
          </a:xfrm>
          <a:prstGeom prst="rect">
            <a:avLst/>
          </a:prstGeom>
          <a:ln w="25400">
            <a:solidFill>
              <a:schemeClr val="bg1"/>
            </a:solidFill>
          </a:ln>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pPr algn="ctr"/>
            <a:r>
              <a:rPr lang="cs-CZ" dirty="0" smtClean="0"/>
              <a:t>M</a:t>
            </a:r>
            <a:r>
              <a:rPr lang="de-DE" dirty="0" smtClean="0"/>
              <a:t>ünchen und Nürnberg </a:t>
            </a:r>
            <a:br>
              <a:rPr lang="de-DE" dirty="0" smtClean="0"/>
            </a:br>
            <a:r>
              <a:rPr lang="de-DE" sz="2400" dirty="0" smtClean="0"/>
              <a:t>Kontrolle: Was ist auf den Bildern? Welche Stadt?</a:t>
            </a:r>
            <a:r>
              <a:rPr lang="de-DE" dirty="0" smtClean="0"/>
              <a:t> </a:t>
            </a:r>
            <a:endParaRPr lang="cs-CZ" dirty="0"/>
          </a:p>
        </p:txBody>
      </p:sp>
      <p:graphicFrame>
        <p:nvGraphicFramePr>
          <p:cNvPr id="5" name="Zástupný symbol pro obsah 4"/>
          <p:cNvGraphicFramePr>
            <a:graphicFrameLocks noGrp="1"/>
          </p:cNvGraphicFramePr>
          <p:nvPr>
            <p:ph sz="half" idx="1"/>
          </p:nvPr>
        </p:nvGraphicFramePr>
        <p:xfrm>
          <a:off x="457200" y="1646238"/>
          <a:ext cx="4038600" cy="3783026"/>
        </p:xfrm>
        <a:graphic>
          <a:graphicData uri="http://schemas.openxmlformats.org/drawingml/2006/table">
            <a:tbl>
              <a:tblPr firstRow="1" bandRow="1">
                <a:tableStyleId>{5C22544A-7EE6-4342-B048-85BDC9FD1C3A}</a:tableStyleId>
              </a:tblPr>
              <a:tblGrid>
                <a:gridCol w="2019300"/>
                <a:gridCol w="2019300"/>
              </a:tblGrid>
              <a:tr h="1891513">
                <a:tc>
                  <a:txBody>
                    <a:bodyPr/>
                    <a:lstStyle/>
                    <a:p>
                      <a:endParaRPr lang="cs-CZ" dirty="0"/>
                    </a:p>
                  </a:txBody>
                  <a:tcPr/>
                </a:tc>
                <a:tc>
                  <a:txBody>
                    <a:bodyPr/>
                    <a:lstStyle/>
                    <a:p>
                      <a:endParaRPr lang="cs-CZ" dirty="0"/>
                    </a:p>
                  </a:txBody>
                  <a:tcPr/>
                </a:tc>
              </a:tr>
              <a:tr h="1891513">
                <a:tc>
                  <a:txBody>
                    <a:bodyPr/>
                    <a:lstStyle/>
                    <a:p>
                      <a:endParaRPr lang="cs-CZ" dirty="0"/>
                    </a:p>
                  </a:txBody>
                  <a:tcPr>
                    <a:solidFill>
                      <a:schemeClr val="accent1"/>
                    </a:solidFill>
                  </a:tcPr>
                </a:tc>
                <a:tc>
                  <a:txBody>
                    <a:bodyPr/>
                    <a:lstStyle/>
                    <a:p>
                      <a:endParaRPr lang="cs-CZ" dirty="0"/>
                    </a:p>
                  </a:txBody>
                  <a:tcPr>
                    <a:solidFill>
                      <a:schemeClr val="accent1"/>
                    </a:solidFill>
                  </a:tcPr>
                </a:tc>
              </a:tr>
            </a:tbl>
          </a:graphicData>
        </a:graphic>
      </p:graphicFrame>
      <p:graphicFrame>
        <p:nvGraphicFramePr>
          <p:cNvPr id="6" name="Zástupný symbol pro obsah 5"/>
          <p:cNvGraphicFramePr>
            <a:graphicFrameLocks noGrp="1"/>
          </p:cNvGraphicFramePr>
          <p:nvPr>
            <p:ph sz="half" idx="2"/>
          </p:nvPr>
        </p:nvGraphicFramePr>
        <p:xfrm>
          <a:off x="4648200" y="1646238"/>
          <a:ext cx="4038600" cy="3783026"/>
        </p:xfrm>
        <a:graphic>
          <a:graphicData uri="http://schemas.openxmlformats.org/drawingml/2006/table">
            <a:tbl>
              <a:tblPr firstRow="1" bandRow="1">
                <a:tableStyleId>{5C22544A-7EE6-4342-B048-85BDC9FD1C3A}</a:tableStyleId>
              </a:tblPr>
              <a:tblGrid>
                <a:gridCol w="2019300"/>
                <a:gridCol w="2019300"/>
              </a:tblGrid>
              <a:tr h="1891513">
                <a:tc>
                  <a:txBody>
                    <a:bodyPr/>
                    <a:lstStyle/>
                    <a:p>
                      <a:pPr algn="ctr"/>
                      <a:endParaRPr lang="de-DE" dirty="0" smtClean="0"/>
                    </a:p>
                    <a:p>
                      <a:pPr algn="ctr"/>
                      <a:endParaRPr lang="de-DE" dirty="0" smtClean="0"/>
                    </a:p>
                    <a:p>
                      <a:pPr algn="ctr"/>
                      <a:r>
                        <a:rPr lang="de-DE" dirty="0" smtClean="0"/>
                        <a:t>Neues</a:t>
                      </a:r>
                      <a:r>
                        <a:rPr lang="de-DE" baseline="0" dirty="0" smtClean="0"/>
                        <a:t> Rathaus</a:t>
                      </a:r>
                    </a:p>
                    <a:p>
                      <a:pPr algn="ctr"/>
                      <a:r>
                        <a:rPr lang="de-DE" baseline="0" dirty="0" smtClean="0"/>
                        <a:t>München</a:t>
                      </a:r>
                      <a:endParaRPr lang="cs-CZ" dirty="0"/>
                    </a:p>
                  </a:txBody>
                  <a:tcPr/>
                </a:tc>
                <a:tc>
                  <a:txBody>
                    <a:bodyPr/>
                    <a:lstStyle/>
                    <a:p>
                      <a:pPr algn="ctr"/>
                      <a:endParaRPr lang="de-DE" dirty="0" smtClean="0"/>
                    </a:p>
                    <a:p>
                      <a:pPr algn="ctr"/>
                      <a:endParaRPr lang="de-DE" dirty="0" smtClean="0"/>
                    </a:p>
                    <a:p>
                      <a:pPr algn="ctr"/>
                      <a:r>
                        <a:rPr lang="de-DE" dirty="0" smtClean="0"/>
                        <a:t>Frauenkirche</a:t>
                      </a:r>
                    </a:p>
                    <a:p>
                      <a:pPr algn="ctr"/>
                      <a:r>
                        <a:rPr lang="de-DE" dirty="0" smtClean="0"/>
                        <a:t>Nürnberg</a:t>
                      </a:r>
                      <a:endParaRPr lang="cs-CZ" dirty="0"/>
                    </a:p>
                  </a:txBody>
                  <a:tcPr/>
                </a:tc>
              </a:tr>
              <a:tr h="1891513">
                <a:tc>
                  <a:txBody>
                    <a:bodyPr/>
                    <a:lstStyle/>
                    <a:p>
                      <a:pPr algn="ctr"/>
                      <a:endParaRPr lang="de-DE" b="1" dirty="0" smtClean="0"/>
                    </a:p>
                    <a:p>
                      <a:pPr algn="ctr"/>
                      <a:endParaRPr lang="de-DE" b="1" dirty="0" smtClean="0"/>
                    </a:p>
                    <a:p>
                      <a:pPr algn="ctr"/>
                      <a:r>
                        <a:rPr lang="cs-CZ" b="1" dirty="0" smtClean="0">
                          <a:solidFill>
                            <a:schemeClr val="bg1"/>
                          </a:solidFill>
                        </a:rPr>
                        <a:t>Brunnen</a:t>
                      </a:r>
                      <a:endParaRPr lang="de-DE" b="1" dirty="0" smtClean="0">
                        <a:solidFill>
                          <a:schemeClr val="bg1"/>
                        </a:solidFill>
                      </a:endParaRPr>
                    </a:p>
                    <a:p>
                      <a:pPr algn="ctr"/>
                      <a:r>
                        <a:rPr lang="de-DE" b="1" dirty="0" smtClean="0">
                          <a:solidFill>
                            <a:schemeClr val="bg1"/>
                          </a:solidFill>
                        </a:rPr>
                        <a:t>Nürnberg</a:t>
                      </a:r>
                      <a:endParaRPr lang="cs-CZ" b="1" dirty="0">
                        <a:solidFill>
                          <a:schemeClr val="bg1"/>
                        </a:solidFill>
                      </a:endParaRPr>
                    </a:p>
                  </a:txBody>
                  <a:tcPr>
                    <a:solidFill>
                      <a:schemeClr val="accent1"/>
                    </a:solidFill>
                  </a:tcPr>
                </a:tc>
                <a:tc>
                  <a:txBody>
                    <a:bodyPr/>
                    <a:lstStyle/>
                    <a:p>
                      <a:pPr algn="ctr"/>
                      <a:endParaRPr lang="de-DE" b="1" dirty="0" smtClean="0"/>
                    </a:p>
                    <a:p>
                      <a:pPr algn="ctr"/>
                      <a:endParaRPr lang="de-DE" b="1" dirty="0" smtClean="0"/>
                    </a:p>
                    <a:p>
                      <a:pPr algn="ctr"/>
                      <a:r>
                        <a:rPr lang="de-DE" b="1" dirty="0" smtClean="0">
                          <a:solidFill>
                            <a:schemeClr val="bg1"/>
                          </a:solidFill>
                        </a:rPr>
                        <a:t>Frauenkirche</a:t>
                      </a:r>
                    </a:p>
                    <a:p>
                      <a:pPr algn="ctr"/>
                      <a:r>
                        <a:rPr lang="de-DE" b="1" dirty="0" smtClean="0">
                          <a:solidFill>
                            <a:schemeClr val="bg1"/>
                          </a:solidFill>
                        </a:rPr>
                        <a:t>München</a:t>
                      </a:r>
                      <a:endParaRPr lang="cs-CZ" b="1" dirty="0">
                        <a:solidFill>
                          <a:schemeClr val="bg1"/>
                        </a:solidFill>
                      </a:endParaRPr>
                    </a:p>
                  </a:txBody>
                  <a:tcPr>
                    <a:solidFill>
                      <a:schemeClr val="accent1"/>
                    </a:solidFill>
                  </a:tcPr>
                </a:tc>
              </a:tr>
            </a:tbl>
          </a:graphicData>
        </a:graphic>
      </p:graphicFrame>
      <p:pic>
        <p:nvPicPr>
          <p:cNvPr id="7" name="Obrázek 6" descr="DSC00547.JPG"/>
          <p:cNvPicPr>
            <a:picLocks noChangeAspect="1"/>
          </p:cNvPicPr>
          <p:nvPr/>
        </p:nvPicPr>
        <p:blipFill>
          <a:blip r:embed="rId2" cstate="print"/>
          <a:stretch>
            <a:fillRect/>
          </a:stretch>
        </p:blipFill>
        <p:spPr>
          <a:xfrm>
            <a:off x="785786" y="1714488"/>
            <a:ext cx="1339462" cy="1785950"/>
          </a:xfrm>
          <a:prstGeom prst="rect">
            <a:avLst/>
          </a:prstGeom>
          <a:ln w="25400">
            <a:solidFill>
              <a:schemeClr val="bg1"/>
            </a:solidFill>
          </a:ln>
        </p:spPr>
      </p:pic>
      <p:pic>
        <p:nvPicPr>
          <p:cNvPr id="8" name="Zástupný symbol pro obsah 5" descr="DSC00538.JPG"/>
          <p:cNvPicPr>
            <a:picLocks noChangeAspect="1"/>
          </p:cNvPicPr>
          <p:nvPr/>
        </p:nvPicPr>
        <p:blipFill>
          <a:blip r:embed="rId3" cstate="print"/>
          <a:stretch>
            <a:fillRect/>
          </a:stretch>
        </p:blipFill>
        <p:spPr>
          <a:xfrm>
            <a:off x="2857488" y="3571876"/>
            <a:ext cx="1363843" cy="1818457"/>
          </a:xfrm>
          <a:prstGeom prst="rect">
            <a:avLst/>
          </a:prstGeom>
          <a:ln w="25400">
            <a:solidFill>
              <a:schemeClr val="bg1"/>
            </a:solidFill>
          </a:ln>
        </p:spPr>
      </p:pic>
      <p:pic>
        <p:nvPicPr>
          <p:cNvPr id="9" name="Obrázek 8" descr="S5001915.JPG"/>
          <p:cNvPicPr>
            <a:picLocks noChangeAspect="1"/>
          </p:cNvPicPr>
          <p:nvPr/>
        </p:nvPicPr>
        <p:blipFill>
          <a:blip r:embed="rId4" cstate="print"/>
          <a:stretch>
            <a:fillRect/>
          </a:stretch>
        </p:blipFill>
        <p:spPr>
          <a:xfrm>
            <a:off x="2571736" y="1785926"/>
            <a:ext cx="1785979" cy="1571635"/>
          </a:xfrm>
          <a:prstGeom prst="rect">
            <a:avLst/>
          </a:prstGeom>
          <a:ln w="25400">
            <a:solidFill>
              <a:schemeClr val="bg1"/>
            </a:solidFill>
          </a:ln>
        </p:spPr>
      </p:pic>
      <p:pic>
        <p:nvPicPr>
          <p:cNvPr id="11" name="Obrázek 10" descr="DSC00671.JPG"/>
          <p:cNvPicPr>
            <a:picLocks noChangeAspect="1"/>
          </p:cNvPicPr>
          <p:nvPr/>
        </p:nvPicPr>
        <p:blipFill>
          <a:blip r:embed="rId5" cstate="print"/>
          <a:stretch>
            <a:fillRect/>
          </a:stretch>
        </p:blipFill>
        <p:spPr>
          <a:xfrm>
            <a:off x="571472" y="3786190"/>
            <a:ext cx="1696653" cy="1357322"/>
          </a:xfrm>
          <a:prstGeom prst="rect">
            <a:avLst/>
          </a:prstGeom>
          <a:ln w="25400">
            <a:solidFill>
              <a:schemeClr val="bg1"/>
            </a:solidFill>
          </a:ln>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algn="ctr"/>
            <a:r>
              <a:rPr lang="de-DE" sz="2400" dirty="0" smtClean="0"/>
              <a:t>Reisen durch Bayern – andere Ziele</a:t>
            </a:r>
            <a:br>
              <a:rPr lang="de-DE" sz="2400" dirty="0" smtClean="0"/>
            </a:br>
            <a:r>
              <a:rPr lang="de-DE" sz="2400" dirty="0" smtClean="0"/>
              <a:t>Wir planen eine längere Fahrt nach Bayern und suchen Reiseziele. Verbinden Sie bitte die Tabelle mit den Bildern.</a:t>
            </a:r>
            <a:endParaRPr lang="cs-CZ" sz="2400" dirty="0"/>
          </a:p>
        </p:txBody>
      </p:sp>
      <p:pic>
        <p:nvPicPr>
          <p:cNvPr id="7" name="Zástupný symbol pro obsah 6" descr="S5002000.JPG"/>
          <p:cNvPicPr>
            <a:picLocks noGrp="1" noChangeAspect="1"/>
          </p:cNvPicPr>
          <p:nvPr>
            <p:ph sz="half" idx="2"/>
          </p:nvPr>
        </p:nvPicPr>
        <p:blipFill>
          <a:blip r:embed="rId2" cstate="print"/>
          <a:stretch>
            <a:fillRect/>
          </a:stretch>
        </p:blipFill>
        <p:spPr>
          <a:xfrm>
            <a:off x="4970264" y="1646238"/>
            <a:ext cx="3335902" cy="4068778"/>
          </a:xfrm>
        </p:spPr>
      </p:pic>
      <p:pic>
        <p:nvPicPr>
          <p:cNvPr id="9" name="Zástupný symbol pro obsah 8" descr="009.JPG"/>
          <p:cNvPicPr>
            <a:picLocks noGrp="1" noChangeAspect="1"/>
          </p:cNvPicPr>
          <p:nvPr>
            <p:ph sz="half" idx="1"/>
          </p:nvPr>
        </p:nvPicPr>
        <p:blipFill>
          <a:blip r:embed="rId3" cstate="print"/>
          <a:stretch>
            <a:fillRect/>
          </a:stretch>
        </p:blipFill>
        <p:spPr>
          <a:xfrm>
            <a:off x="752420" y="1643050"/>
            <a:ext cx="3748142" cy="2857520"/>
          </a:xfrm>
        </p:spPr>
      </p:pic>
      <p:pic>
        <p:nvPicPr>
          <p:cNvPr id="10" name="Obrázek 9" descr="290px-Neuschwanstein_Castle.jpg"/>
          <p:cNvPicPr>
            <a:picLocks noChangeAspect="1"/>
          </p:cNvPicPr>
          <p:nvPr/>
        </p:nvPicPr>
        <p:blipFill>
          <a:blip r:embed="rId4"/>
          <a:stretch>
            <a:fillRect/>
          </a:stretch>
        </p:blipFill>
        <p:spPr>
          <a:xfrm>
            <a:off x="752890" y="4500570"/>
            <a:ext cx="1961722" cy="1214446"/>
          </a:xfrm>
          <a:prstGeom prst="rect">
            <a:avLst/>
          </a:prstGeom>
        </p:spPr>
      </p:pic>
      <p:pic>
        <p:nvPicPr>
          <p:cNvPr id="11" name="Obrázek 10" descr="220px-Zugspitze_(Luftbild).jpg"/>
          <p:cNvPicPr>
            <a:picLocks noChangeAspect="1"/>
          </p:cNvPicPr>
          <p:nvPr/>
        </p:nvPicPr>
        <p:blipFill>
          <a:blip r:embed="rId5"/>
          <a:stretch>
            <a:fillRect/>
          </a:stretch>
        </p:blipFill>
        <p:spPr>
          <a:xfrm>
            <a:off x="2714612" y="4500570"/>
            <a:ext cx="1785950" cy="1208486"/>
          </a:xfrm>
          <a:prstGeom prst="rect">
            <a:avLst/>
          </a:prstGeom>
        </p:spPr>
      </p:pic>
      <p:graphicFrame>
        <p:nvGraphicFramePr>
          <p:cNvPr id="12" name="Tabulka 11"/>
          <p:cNvGraphicFramePr>
            <a:graphicFrameLocks noGrp="1"/>
          </p:cNvGraphicFramePr>
          <p:nvPr/>
        </p:nvGraphicFramePr>
        <p:xfrm>
          <a:off x="785788" y="5786454"/>
          <a:ext cx="7500988" cy="640080"/>
        </p:xfrm>
        <a:graphic>
          <a:graphicData uri="http://schemas.openxmlformats.org/drawingml/2006/table">
            <a:tbl>
              <a:tblPr firstRow="1" bandRow="1">
                <a:tableStyleId>{5C22544A-7EE6-4342-B048-85BDC9FD1C3A}</a:tableStyleId>
              </a:tblPr>
              <a:tblGrid>
                <a:gridCol w="1500196"/>
                <a:gridCol w="2500330"/>
                <a:gridCol w="1928826"/>
                <a:gridCol w="1571636"/>
              </a:tblGrid>
              <a:tr h="370840">
                <a:tc>
                  <a:txBody>
                    <a:bodyPr/>
                    <a:lstStyle/>
                    <a:p>
                      <a:pPr algn="ctr"/>
                      <a:r>
                        <a:rPr lang="de-DE" dirty="0" smtClean="0"/>
                        <a:t>Festung i</a:t>
                      </a:r>
                      <a:r>
                        <a:rPr lang="cs-CZ" dirty="0" smtClean="0"/>
                        <a:t>n</a:t>
                      </a:r>
                      <a:r>
                        <a:rPr lang="de-DE" dirty="0" smtClean="0"/>
                        <a:t> Würzburg</a:t>
                      </a:r>
                      <a:endParaRPr lang="cs-CZ" dirty="0"/>
                    </a:p>
                  </a:txBody>
                  <a:tcPr/>
                </a:tc>
                <a:tc>
                  <a:txBody>
                    <a:bodyPr/>
                    <a:lstStyle/>
                    <a:p>
                      <a:pPr algn="ctr"/>
                      <a:r>
                        <a:rPr lang="de-DE" dirty="0" smtClean="0"/>
                        <a:t>Rosengarten und St. Michael in Bamberg</a:t>
                      </a:r>
                      <a:endParaRPr lang="cs-CZ"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de-DE" dirty="0" smtClean="0"/>
                        <a:t>Schloss</a:t>
                      </a:r>
                    </a:p>
                    <a:p>
                      <a:pPr marL="0" marR="0" indent="0" algn="ctr" defTabSz="914400" rtl="0" eaLnBrk="1" fontAlgn="auto" latinLnBrk="0" hangingPunct="1">
                        <a:lnSpc>
                          <a:spcPct val="100000"/>
                        </a:lnSpc>
                        <a:spcBef>
                          <a:spcPts val="0"/>
                        </a:spcBef>
                        <a:spcAft>
                          <a:spcPts val="0"/>
                        </a:spcAft>
                        <a:buClrTx/>
                        <a:buSzTx/>
                        <a:buFontTx/>
                        <a:buNone/>
                        <a:tabLst/>
                        <a:defRPr/>
                      </a:pPr>
                      <a:r>
                        <a:rPr lang="de-DE" b="1" dirty="0" smtClean="0"/>
                        <a:t>Neuschwanstein</a:t>
                      </a:r>
                      <a:endParaRPr lang="cs-CZ" dirty="0"/>
                    </a:p>
                  </a:txBody>
                  <a:tcPr/>
                </a:tc>
                <a:tc>
                  <a:txBody>
                    <a:bodyPr/>
                    <a:lstStyle/>
                    <a:p>
                      <a:pPr algn="ctr"/>
                      <a:r>
                        <a:rPr lang="de-DE" dirty="0" smtClean="0"/>
                        <a:t>Zugspitze (Luftbild)</a:t>
                      </a:r>
                      <a:endParaRPr lang="cs-CZ" dirty="0"/>
                    </a:p>
                  </a:txBody>
                  <a:tcPr/>
                </a:tc>
              </a:tr>
            </a:tbl>
          </a:graphicData>
        </a:graphic>
      </p:graphicFrame>
      <p:sp>
        <p:nvSpPr>
          <p:cNvPr id="13" name="TextovéPole 12"/>
          <p:cNvSpPr txBox="1"/>
          <p:nvPr/>
        </p:nvSpPr>
        <p:spPr>
          <a:xfrm>
            <a:off x="785786" y="1643050"/>
            <a:ext cx="428628" cy="369332"/>
          </a:xfrm>
          <a:prstGeom prst="rect">
            <a:avLst/>
          </a:prstGeom>
          <a:noFill/>
        </p:spPr>
        <p:txBody>
          <a:bodyPr wrap="square" rtlCol="0">
            <a:spAutoFit/>
          </a:bodyPr>
          <a:lstStyle/>
          <a:p>
            <a:r>
              <a:rPr lang="de-DE" b="1" dirty="0" smtClean="0"/>
              <a:t>1</a:t>
            </a:r>
            <a:r>
              <a:rPr lang="cs-CZ" b="1" dirty="0" smtClean="0"/>
              <a:t>2</a:t>
            </a:r>
            <a:endParaRPr lang="cs-CZ" b="1" dirty="0"/>
          </a:p>
        </p:txBody>
      </p:sp>
      <p:sp>
        <p:nvSpPr>
          <p:cNvPr id="14" name="TextovéPole 13"/>
          <p:cNvSpPr txBox="1"/>
          <p:nvPr/>
        </p:nvSpPr>
        <p:spPr>
          <a:xfrm>
            <a:off x="5000628" y="1643050"/>
            <a:ext cx="500066" cy="369332"/>
          </a:xfrm>
          <a:prstGeom prst="rect">
            <a:avLst/>
          </a:prstGeom>
          <a:noFill/>
        </p:spPr>
        <p:txBody>
          <a:bodyPr wrap="square" rtlCol="0">
            <a:spAutoFit/>
          </a:bodyPr>
          <a:lstStyle/>
          <a:p>
            <a:r>
              <a:rPr lang="de-DE" b="1" dirty="0" smtClean="0"/>
              <a:t>1</a:t>
            </a:r>
            <a:r>
              <a:rPr lang="cs-CZ" b="1" dirty="0" smtClean="0"/>
              <a:t>3</a:t>
            </a:r>
            <a:endParaRPr lang="cs-CZ" b="1" dirty="0"/>
          </a:p>
        </p:txBody>
      </p:sp>
      <p:sp>
        <p:nvSpPr>
          <p:cNvPr id="15" name="TextovéPole 14"/>
          <p:cNvSpPr txBox="1"/>
          <p:nvPr/>
        </p:nvSpPr>
        <p:spPr>
          <a:xfrm>
            <a:off x="785786" y="4500570"/>
            <a:ext cx="428628" cy="369332"/>
          </a:xfrm>
          <a:prstGeom prst="rect">
            <a:avLst/>
          </a:prstGeom>
          <a:noFill/>
        </p:spPr>
        <p:txBody>
          <a:bodyPr wrap="square" rtlCol="0">
            <a:spAutoFit/>
          </a:bodyPr>
          <a:lstStyle/>
          <a:p>
            <a:r>
              <a:rPr lang="de-DE" b="1" dirty="0" smtClean="0">
                <a:solidFill>
                  <a:schemeClr val="bg1"/>
                </a:solidFill>
              </a:rPr>
              <a:t>1</a:t>
            </a:r>
            <a:r>
              <a:rPr lang="cs-CZ" b="1" dirty="0" smtClean="0">
                <a:solidFill>
                  <a:schemeClr val="bg1"/>
                </a:solidFill>
              </a:rPr>
              <a:t>4</a:t>
            </a:r>
            <a:endParaRPr lang="cs-CZ" b="1" dirty="0">
              <a:solidFill>
                <a:schemeClr val="bg1"/>
              </a:solidFill>
            </a:endParaRPr>
          </a:p>
        </p:txBody>
      </p:sp>
      <p:sp>
        <p:nvSpPr>
          <p:cNvPr id="16" name="TextovéPole 15"/>
          <p:cNvSpPr txBox="1"/>
          <p:nvPr/>
        </p:nvSpPr>
        <p:spPr>
          <a:xfrm>
            <a:off x="4071934" y="4500570"/>
            <a:ext cx="428628" cy="369332"/>
          </a:xfrm>
          <a:prstGeom prst="rect">
            <a:avLst/>
          </a:prstGeom>
          <a:noFill/>
        </p:spPr>
        <p:txBody>
          <a:bodyPr wrap="square" rtlCol="0">
            <a:spAutoFit/>
          </a:bodyPr>
          <a:lstStyle/>
          <a:p>
            <a:r>
              <a:rPr lang="de-DE" b="1" dirty="0" smtClean="0"/>
              <a:t>1</a:t>
            </a:r>
            <a:r>
              <a:rPr lang="cs-CZ" b="1" dirty="0" smtClean="0"/>
              <a:t>5</a:t>
            </a:r>
            <a:endParaRPr lang="cs-CZ" b="1"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algn="ctr"/>
            <a:r>
              <a:rPr lang="de-DE" sz="3200" dirty="0" smtClean="0"/>
              <a:t>Reisen durch Bayern – andere Ziele</a:t>
            </a:r>
            <a:r>
              <a:rPr lang="de-DE" sz="2400" dirty="0" smtClean="0"/>
              <a:t/>
            </a:r>
            <a:br>
              <a:rPr lang="de-DE" sz="2400" dirty="0" smtClean="0"/>
            </a:br>
            <a:r>
              <a:rPr lang="cs-CZ" sz="2400" dirty="0" smtClean="0"/>
              <a:t>Kontrolle</a:t>
            </a:r>
            <a:endParaRPr lang="cs-CZ" sz="2400" dirty="0"/>
          </a:p>
        </p:txBody>
      </p:sp>
      <p:pic>
        <p:nvPicPr>
          <p:cNvPr id="7" name="Zástupný symbol pro obsah 6" descr="S5002000.JPG"/>
          <p:cNvPicPr>
            <a:picLocks noGrp="1" noChangeAspect="1"/>
          </p:cNvPicPr>
          <p:nvPr>
            <p:ph sz="half" idx="2"/>
          </p:nvPr>
        </p:nvPicPr>
        <p:blipFill>
          <a:blip r:embed="rId2" cstate="print"/>
          <a:stretch>
            <a:fillRect/>
          </a:stretch>
        </p:blipFill>
        <p:spPr>
          <a:xfrm>
            <a:off x="4970264" y="1646238"/>
            <a:ext cx="3335902" cy="4068778"/>
          </a:xfrm>
        </p:spPr>
      </p:pic>
      <p:pic>
        <p:nvPicPr>
          <p:cNvPr id="9" name="Zástupný symbol pro obsah 8" descr="009.JPG"/>
          <p:cNvPicPr>
            <a:picLocks noGrp="1" noChangeAspect="1"/>
          </p:cNvPicPr>
          <p:nvPr>
            <p:ph sz="half" idx="1"/>
          </p:nvPr>
        </p:nvPicPr>
        <p:blipFill>
          <a:blip r:embed="rId3" cstate="print"/>
          <a:stretch>
            <a:fillRect/>
          </a:stretch>
        </p:blipFill>
        <p:spPr>
          <a:xfrm>
            <a:off x="752420" y="1643050"/>
            <a:ext cx="3748142" cy="2857520"/>
          </a:xfrm>
        </p:spPr>
      </p:pic>
      <p:pic>
        <p:nvPicPr>
          <p:cNvPr id="10" name="Obrázek 9" descr="290px-Neuschwanstein_Castle.jpg"/>
          <p:cNvPicPr>
            <a:picLocks noChangeAspect="1"/>
          </p:cNvPicPr>
          <p:nvPr/>
        </p:nvPicPr>
        <p:blipFill>
          <a:blip r:embed="rId4"/>
          <a:stretch>
            <a:fillRect/>
          </a:stretch>
        </p:blipFill>
        <p:spPr>
          <a:xfrm>
            <a:off x="752890" y="4500570"/>
            <a:ext cx="1961722" cy="1214446"/>
          </a:xfrm>
          <a:prstGeom prst="rect">
            <a:avLst/>
          </a:prstGeom>
        </p:spPr>
      </p:pic>
      <p:pic>
        <p:nvPicPr>
          <p:cNvPr id="11" name="Obrázek 10" descr="220px-Zugspitze_(Luftbild).jpg"/>
          <p:cNvPicPr>
            <a:picLocks noChangeAspect="1"/>
          </p:cNvPicPr>
          <p:nvPr/>
        </p:nvPicPr>
        <p:blipFill>
          <a:blip r:embed="rId5"/>
          <a:stretch>
            <a:fillRect/>
          </a:stretch>
        </p:blipFill>
        <p:spPr>
          <a:xfrm>
            <a:off x="2714612" y="4500570"/>
            <a:ext cx="1785950" cy="1208486"/>
          </a:xfrm>
          <a:prstGeom prst="rect">
            <a:avLst/>
          </a:prstGeom>
        </p:spPr>
      </p:pic>
      <p:graphicFrame>
        <p:nvGraphicFramePr>
          <p:cNvPr id="12" name="Tabulka 11"/>
          <p:cNvGraphicFramePr>
            <a:graphicFrameLocks noGrp="1"/>
          </p:cNvGraphicFramePr>
          <p:nvPr/>
        </p:nvGraphicFramePr>
        <p:xfrm>
          <a:off x="785788" y="5786454"/>
          <a:ext cx="7500988" cy="640080"/>
        </p:xfrm>
        <a:graphic>
          <a:graphicData uri="http://schemas.openxmlformats.org/drawingml/2006/table">
            <a:tbl>
              <a:tblPr firstRow="1" bandRow="1">
                <a:tableStyleId>{5C22544A-7EE6-4342-B048-85BDC9FD1C3A}</a:tableStyleId>
              </a:tblPr>
              <a:tblGrid>
                <a:gridCol w="1500196"/>
                <a:gridCol w="2250298"/>
                <a:gridCol w="1875247"/>
                <a:gridCol w="1875247"/>
              </a:tblGrid>
              <a:tr h="370840">
                <a:tc>
                  <a:txBody>
                    <a:bodyPr/>
                    <a:lstStyle/>
                    <a:p>
                      <a:pPr algn="ctr"/>
                      <a:r>
                        <a:rPr lang="de-DE" dirty="0" smtClean="0"/>
                        <a:t>Festung im Würzburg</a:t>
                      </a:r>
                      <a:endParaRPr lang="cs-CZ" dirty="0"/>
                    </a:p>
                  </a:txBody>
                  <a:tcPr/>
                </a:tc>
                <a:tc>
                  <a:txBody>
                    <a:bodyPr/>
                    <a:lstStyle/>
                    <a:p>
                      <a:pPr algn="ctr"/>
                      <a:r>
                        <a:rPr lang="de-DE" dirty="0" smtClean="0"/>
                        <a:t>Rosengarten und St. Michael in Bamberg</a:t>
                      </a:r>
                      <a:endParaRPr lang="cs-CZ"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de-DE" dirty="0" smtClean="0"/>
                        <a:t>Schloss</a:t>
                      </a:r>
                    </a:p>
                    <a:p>
                      <a:pPr marL="0" marR="0" indent="0" algn="ctr" defTabSz="914400" rtl="0" eaLnBrk="1" fontAlgn="auto" latinLnBrk="0" hangingPunct="1">
                        <a:lnSpc>
                          <a:spcPct val="100000"/>
                        </a:lnSpc>
                        <a:spcBef>
                          <a:spcPts val="0"/>
                        </a:spcBef>
                        <a:spcAft>
                          <a:spcPts val="0"/>
                        </a:spcAft>
                        <a:buClrTx/>
                        <a:buSzTx/>
                        <a:buFontTx/>
                        <a:buNone/>
                        <a:tabLst/>
                        <a:defRPr/>
                      </a:pPr>
                      <a:r>
                        <a:rPr lang="de-DE" b="1" dirty="0" smtClean="0"/>
                        <a:t>Neuschwanstein</a:t>
                      </a:r>
                      <a:endParaRPr lang="cs-CZ" dirty="0"/>
                    </a:p>
                  </a:txBody>
                  <a:tcPr/>
                </a:tc>
                <a:tc>
                  <a:txBody>
                    <a:bodyPr/>
                    <a:lstStyle/>
                    <a:p>
                      <a:pPr algn="ctr"/>
                      <a:r>
                        <a:rPr lang="de-DE" dirty="0" smtClean="0"/>
                        <a:t>Zugspitze (Luftbild)</a:t>
                      </a:r>
                      <a:endParaRPr lang="cs-CZ" dirty="0"/>
                    </a:p>
                  </a:txBody>
                  <a:tcPr/>
                </a:tc>
              </a:tr>
            </a:tbl>
          </a:graphicData>
        </a:graphic>
      </p:graphicFrame>
      <p:cxnSp>
        <p:nvCxnSpPr>
          <p:cNvPr id="13" name="Přímá spojovací šipka 12"/>
          <p:cNvCxnSpPr/>
          <p:nvPr/>
        </p:nvCxnSpPr>
        <p:spPr>
          <a:xfrm rot="5400000" flipH="1" flipV="1">
            <a:off x="571472" y="3357562"/>
            <a:ext cx="3143272" cy="1714512"/>
          </a:xfrm>
          <a:prstGeom prst="straightConnector1">
            <a:avLst/>
          </a:prstGeom>
          <a:ln w="38100">
            <a:solidFill>
              <a:schemeClr val="accent2">
                <a:lumMod val="40000"/>
                <a:lumOff val="6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5" name="Přímá spojovací šipka 14"/>
          <p:cNvCxnSpPr/>
          <p:nvPr/>
        </p:nvCxnSpPr>
        <p:spPr>
          <a:xfrm flipV="1">
            <a:off x="3428992" y="4214818"/>
            <a:ext cx="2786082" cy="1571636"/>
          </a:xfrm>
          <a:prstGeom prst="straightConnector1">
            <a:avLst/>
          </a:prstGeom>
          <a:ln w="38100">
            <a:solidFill>
              <a:schemeClr val="accent3">
                <a:lumMod val="40000"/>
                <a:lumOff val="6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7" name="Přímá spojovací šipka 16"/>
          <p:cNvCxnSpPr/>
          <p:nvPr/>
        </p:nvCxnSpPr>
        <p:spPr>
          <a:xfrm rot="10800000">
            <a:off x="2285984" y="5500702"/>
            <a:ext cx="2714644" cy="285752"/>
          </a:xfrm>
          <a:prstGeom prst="straightConnector1">
            <a:avLst/>
          </a:prstGeom>
          <a:ln w="38100">
            <a:solidFill>
              <a:schemeClr val="accent2">
                <a:lumMod val="40000"/>
                <a:lumOff val="6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9" name="Přímá spojovací šipka 18"/>
          <p:cNvCxnSpPr/>
          <p:nvPr/>
        </p:nvCxnSpPr>
        <p:spPr>
          <a:xfrm rot="10800000">
            <a:off x="4214810" y="4929198"/>
            <a:ext cx="3214710" cy="857256"/>
          </a:xfrm>
          <a:prstGeom prst="straightConnector1">
            <a:avLst/>
          </a:prstGeom>
          <a:ln w="38100">
            <a:solidFill>
              <a:schemeClr val="accent3">
                <a:lumMod val="40000"/>
                <a:lumOff val="60000"/>
              </a:schemeClr>
            </a:solidFill>
            <a:tailEnd type="arrow"/>
          </a:ln>
        </p:spPr>
        <p:style>
          <a:lnRef idx="1">
            <a:schemeClr val="accent1"/>
          </a:lnRef>
          <a:fillRef idx="0">
            <a:schemeClr val="accent1"/>
          </a:fillRef>
          <a:effectRef idx="0">
            <a:schemeClr val="accent1"/>
          </a:effectRef>
          <a:fontRef idx="minor">
            <a:schemeClr val="tx1"/>
          </a:fontRef>
        </p:style>
      </p:cxnSp>
      <p:sp>
        <p:nvSpPr>
          <p:cNvPr id="20" name="TextovéPole 19"/>
          <p:cNvSpPr txBox="1"/>
          <p:nvPr/>
        </p:nvSpPr>
        <p:spPr>
          <a:xfrm>
            <a:off x="785786" y="1643050"/>
            <a:ext cx="428628" cy="369332"/>
          </a:xfrm>
          <a:prstGeom prst="rect">
            <a:avLst/>
          </a:prstGeom>
          <a:noFill/>
        </p:spPr>
        <p:txBody>
          <a:bodyPr wrap="square" rtlCol="0">
            <a:spAutoFit/>
          </a:bodyPr>
          <a:lstStyle/>
          <a:p>
            <a:r>
              <a:rPr lang="de-DE" dirty="0" smtClean="0"/>
              <a:t>1</a:t>
            </a:r>
            <a:r>
              <a:rPr lang="cs-CZ" dirty="0" smtClean="0"/>
              <a:t>2</a:t>
            </a:r>
            <a:endParaRPr lang="cs-CZ" dirty="0"/>
          </a:p>
        </p:txBody>
      </p:sp>
      <p:sp>
        <p:nvSpPr>
          <p:cNvPr id="22" name="TextovéPole 21"/>
          <p:cNvSpPr txBox="1"/>
          <p:nvPr/>
        </p:nvSpPr>
        <p:spPr>
          <a:xfrm>
            <a:off x="4929190" y="1643050"/>
            <a:ext cx="642942" cy="369332"/>
          </a:xfrm>
          <a:prstGeom prst="rect">
            <a:avLst/>
          </a:prstGeom>
          <a:noFill/>
        </p:spPr>
        <p:txBody>
          <a:bodyPr wrap="square" rtlCol="0">
            <a:spAutoFit/>
          </a:bodyPr>
          <a:lstStyle/>
          <a:p>
            <a:r>
              <a:rPr lang="de-DE" dirty="0" smtClean="0"/>
              <a:t>1</a:t>
            </a:r>
            <a:r>
              <a:rPr lang="cs-CZ" dirty="0" smtClean="0"/>
              <a:t>3</a:t>
            </a:r>
            <a:endParaRPr lang="cs-CZ" dirty="0"/>
          </a:p>
        </p:txBody>
      </p:sp>
      <p:sp>
        <p:nvSpPr>
          <p:cNvPr id="23" name="TextovéPole 22"/>
          <p:cNvSpPr txBox="1"/>
          <p:nvPr/>
        </p:nvSpPr>
        <p:spPr>
          <a:xfrm>
            <a:off x="785786" y="4500570"/>
            <a:ext cx="500066" cy="369332"/>
          </a:xfrm>
          <a:prstGeom prst="rect">
            <a:avLst/>
          </a:prstGeom>
          <a:noFill/>
        </p:spPr>
        <p:txBody>
          <a:bodyPr wrap="square" rtlCol="0">
            <a:spAutoFit/>
          </a:bodyPr>
          <a:lstStyle/>
          <a:p>
            <a:r>
              <a:rPr lang="de-DE" dirty="0" smtClean="0">
                <a:solidFill>
                  <a:schemeClr val="bg1"/>
                </a:solidFill>
              </a:rPr>
              <a:t>1</a:t>
            </a:r>
            <a:r>
              <a:rPr lang="cs-CZ" dirty="0" smtClean="0">
                <a:solidFill>
                  <a:schemeClr val="bg1"/>
                </a:solidFill>
              </a:rPr>
              <a:t>4</a:t>
            </a:r>
            <a:endParaRPr lang="cs-CZ" dirty="0">
              <a:solidFill>
                <a:schemeClr val="bg1"/>
              </a:solidFill>
            </a:endParaRPr>
          </a:p>
        </p:txBody>
      </p:sp>
      <p:sp>
        <p:nvSpPr>
          <p:cNvPr id="24" name="TextovéPole 23"/>
          <p:cNvSpPr txBox="1"/>
          <p:nvPr/>
        </p:nvSpPr>
        <p:spPr>
          <a:xfrm>
            <a:off x="4000496" y="4500570"/>
            <a:ext cx="428628" cy="369332"/>
          </a:xfrm>
          <a:prstGeom prst="rect">
            <a:avLst/>
          </a:prstGeom>
          <a:noFill/>
        </p:spPr>
        <p:txBody>
          <a:bodyPr wrap="square" rtlCol="0">
            <a:spAutoFit/>
          </a:bodyPr>
          <a:lstStyle/>
          <a:p>
            <a:r>
              <a:rPr lang="de-DE" dirty="0" smtClean="0"/>
              <a:t>1</a:t>
            </a:r>
            <a:r>
              <a:rPr lang="cs-CZ" dirty="0" smtClean="0"/>
              <a:t>5</a:t>
            </a:r>
            <a:endParaRPr lang="cs-CZ"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de-DE" dirty="0" smtClean="0">
                <a:latin typeface="Times New Roman" pitchFamily="18" charset="0"/>
                <a:cs typeface="Times New Roman" pitchFamily="18" charset="0"/>
              </a:rPr>
              <a:t>Citace a zdroje</a:t>
            </a:r>
            <a:endParaRPr lang="cs-CZ" dirty="0">
              <a:latin typeface="Times New Roman" pitchFamily="18" charset="0"/>
              <a:cs typeface="Times New Roman" pitchFamily="18" charset="0"/>
            </a:endParaRPr>
          </a:p>
        </p:txBody>
      </p:sp>
      <p:sp>
        <p:nvSpPr>
          <p:cNvPr id="3" name="Zástupný symbol pro obsah 2"/>
          <p:cNvSpPr>
            <a:spLocks noGrp="1"/>
          </p:cNvSpPr>
          <p:nvPr>
            <p:ph idx="1"/>
          </p:nvPr>
        </p:nvSpPr>
        <p:spPr>
          <a:xfrm>
            <a:off x="457200" y="1646237"/>
            <a:ext cx="8229600" cy="4640283"/>
          </a:xfrm>
          <a:noFill/>
        </p:spPr>
        <p:txBody>
          <a:bodyPr>
            <a:normAutofit fontScale="62500" lnSpcReduction="20000"/>
          </a:bodyPr>
          <a:lstStyle/>
          <a:p>
            <a:pPr marL="514350" indent="-514350">
              <a:buSzPct val="96000"/>
              <a:buFont typeface="+mj-lt"/>
              <a:buAutoNum type="arabicPeriod"/>
            </a:pPr>
            <a:r>
              <a:rPr lang="de-DE" sz="2600" dirty="0" smtClean="0">
                <a:solidFill>
                  <a:schemeClr val="accent1"/>
                </a:solidFill>
                <a:latin typeface="Times New Roman" pitchFamily="18" charset="0"/>
                <a:cs typeface="Times New Roman" pitchFamily="18" charset="0"/>
              </a:rPr>
              <a:t>Kliparty </a:t>
            </a:r>
            <a:r>
              <a:rPr lang="cs-CZ" sz="2600" dirty="0" smtClean="0">
                <a:solidFill>
                  <a:schemeClr val="accent1"/>
                </a:solidFill>
                <a:latin typeface="Times New Roman" pitchFamily="18" charset="0"/>
                <a:cs typeface="Times New Roman" pitchFamily="18" charset="0"/>
              </a:rPr>
              <a:t>použité v prezentaci - galerie </a:t>
            </a:r>
            <a:r>
              <a:rPr lang="cs-CZ" sz="2600" dirty="0">
                <a:solidFill>
                  <a:schemeClr val="accent1"/>
                </a:solidFill>
                <a:latin typeface="Times New Roman" pitchFamily="18" charset="0"/>
                <a:cs typeface="Times New Roman" pitchFamily="18" charset="0"/>
              </a:rPr>
              <a:t>Klipart [</a:t>
            </a:r>
            <a:r>
              <a:rPr lang="cs-CZ" sz="2600" dirty="0" smtClean="0">
                <a:solidFill>
                  <a:schemeClr val="accent1"/>
                </a:solidFill>
                <a:latin typeface="Times New Roman" pitchFamily="18" charset="0"/>
                <a:cs typeface="Times New Roman" pitchFamily="18" charset="0"/>
              </a:rPr>
              <a:t>cit.31</a:t>
            </a:r>
            <a:r>
              <a:rPr lang="de-DE" sz="2600" dirty="0" smtClean="0">
                <a:solidFill>
                  <a:schemeClr val="accent1"/>
                </a:solidFill>
                <a:latin typeface="Times New Roman" pitchFamily="18" charset="0"/>
                <a:cs typeface="Times New Roman" pitchFamily="18" charset="0"/>
              </a:rPr>
              <a:t>.0</a:t>
            </a:r>
            <a:r>
              <a:rPr lang="cs-CZ" sz="2600" dirty="0" smtClean="0">
                <a:solidFill>
                  <a:schemeClr val="accent1"/>
                </a:solidFill>
                <a:latin typeface="Times New Roman" pitchFamily="18" charset="0"/>
                <a:cs typeface="Times New Roman" pitchFamily="18" charset="0"/>
              </a:rPr>
              <a:t>7.2013</a:t>
            </a:r>
            <a:r>
              <a:rPr lang="cs-CZ" sz="2600" dirty="0">
                <a:solidFill>
                  <a:schemeClr val="accent1"/>
                </a:solidFill>
                <a:latin typeface="Times New Roman" pitchFamily="18" charset="0"/>
                <a:cs typeface="Times New Roman" pitchFamily="18" charset="0"/>
              </a:rPr>
              <a:t>]. </a:t>
            </a:r>
            <a:r>
              <a:rPr lang="cs-CZ" sz="2600" dirty="0" smtClean="0">
                <a:solidFill>
                  <a:schemeClr val="accent1"/>
                </a:solidFill>
                <a:latin typeface="Times New Roman" pitchFamily="18" charset="0"/>
                <a:cs typeface="Times New Roman" pitchFamily="18" charset="0"/>
              </a:rPr>
              <a:t>Dostupné </a:t>
            </a:r>
            <a:r>
              <a:rPr lang="cs-CZ" sz="2600" dirty="0">
                <a:solidFill>
                  <a:schemeClr val="accent1"/>
                </a:solidFill>
                <a:latin typeface="Times New Roman" pitchFamily="18" charset="0"/>
                <a:cs typeface="Times New Roman" pitchFamily="18" charset="0"/>
              </a:rPr>
              <a:t>pod licencí Microsoft Office </a:t>
            </a:r>
            <a:r>
              <a:rPr lang="cs-CZ" sz="2600" dirty="0" smtClean="0">
                <a:solidFill>
                  <a:schemeClr val="accent1"/>
                </a:solidFill>
                <a:latin typeface="Times New Roman" pitchFamily="18" charset="0"/>
                <a:cs typeface="Times New Roman" pitchFamily="18" charset="0"/>
              </a:rPr>
              <a:t>2010: </a:t>
            </a:r>
            <a:r>
              <a:rPr lang="cs-CZ" sz="2600" u="sng" dirty="0" smtClean="0">
                <a:solidFill>
                  <a:schemeClr val="accent1"/>
                </a:solidFill>
                <a:latin typeface="Times New Roman" pitchFamily="18" charset="0"/>
                <a:cs typeface="Times New Roman" pitchFamily="18" charset="0"/>
                <a:hlinkClick r:id="rId2"/>
              </a:rPr>
              <a:t>http</a:t>
            </a:r>
            <a:r>
              <a:rPr lang="cs-CZ" sz="2600" u="sng" dirty="0">
                <a:solidFill>
                  <a:schemeClr val="accent1"/>
                </a:solidFill>
                <a:latin typeface="Times New Roman" pitchFamily="18" charset="0"/>
                <a:cs typeface="Times New Roman" pitchFamily="18" charset="0"/>
                <a:hlinkClick r:id="rId2"/>
              </a:rPr>
              <a:t>://office.microsoft.com/cs-cz/images/</a:t>
            </a:r>
            <a:r>
              <a:rPr lang="cs-CZ" sz="2600" dirty="0">
                <a:solidFill>
                  <a:schemeClr val="accent1"/>
                </a:solidFill>
                <a:latin typeface="Times New Roman" pitchFamily="18" charset="0"/>
                <a:cs typeface="Times New Roman" pitchFamily="18" charset="0"/>
              </a:rPr>
              <a:t>&gt;. </a:t>
            </a:r>
            <a:endParaRPr lang="de-DE" sz="2600" dirty="0" smtClean="0">
              <a:solidFill>
                <a:schemeClr val="accent1"/>
              </a:solidFill>
              <a:latin typeface="Times New Roman" pitchFamily="18" charset="0"/>
              <a:cs typeface="Times New Roman" pitchFamily="18" charset="0"/>
            </a:endParaRPr>
          </a:p>
          <a:p>
            <a:pPr marL="514350" indent="-514350">
              <a:buSzPct val="96000"/>
              <a:buFont typeface="+mj-lt"/>
              <a:buAutoNum type="arabicPeriod"/>
            </a:pPr>
            <a:r>
              <a:rPr lang="de-DE" sz="2600" dirty="0" smtClean="0">
                <a:solidFill>
                  <a:schemeClr val="accent1"/>
                </a:solidFill>
                <a:latin typeface="Times New Roman" pitchFamily="18" charset="0"/>
                <a:cs typeface="Times New Roman" pitchFamily="18" charset="0"/>
              </a:rPr>
              <a:t>Obr</a:t>
            </a:r>
            <a:r>
              <a:rPr lang="cs-CZ" sz="2600" dirty="0" smtClean="0">
                <a:solidFill>
                  <a:schemeClr val="accent1"/>
                </a:solidFill>
                <a:latin typeface="Times New Roman" pitchFamily="18" charset="0"/>
                <a:cs typeface="Times New Roman" pitchFamily="18" charset="0"/>
              </a:rPr>
              <a:t>. 1 - </a:t>
            </a:r>
            <a:r>
              <a:rPr lang="de-DE" sz="2600" dirty="0" smtClean="0">
                <a:solidFill>
                  <a:schemeClr val="accent1"/>
                </a:solidFill>
                <a:latin typeface="Times New Roman" pitchFamily="18" charset="0"/>
                <a:cs typeface="Times New Roman" pitchFamily="18" charset="0"/>
              </a:rPr>
              <a:t>WIKIPEDIA. Deutschland [online] [cit. </a:t>
            </a:r>
            <a:r>
              <a:rPr lang="cs-CZ" sz="2600" dirty="0" smtClean="0">
                <a:solidFill>
                  <a:schemeClr val="accent1"/>
                </a:solidFill>
                <a:latin typeface="Times New Roman" pitchFamily="18" charset="0"/>
                <a:cs typeface="Times New Roman" pitchFamily="18" charset="0"/>
              </a:rPr>
              <a:t>3</a:t>
            </a:r>
            <a:r>
              <a:rPr lang="de-DE" sz="2600" dirty="0" smtClean="0">
                <a:solidFill>
                  <a:schemeClr val="accent1"/>
                </a:solidFill>
                <a:latin typeface="Times New Roman" pitchFamily="18" charset="0"/>
                <a:cs typeface="Times New Roman" pitchFamily="18" charset="0"/>
              </a:rPr>
              <a:t>1.</a:t>
            </a:r>
            <a:r>
              <a:rPr lang="cs-CZ" sz="2600" dirty="0" smtClean="0">
                <a:solidFill>
                  <a:schemeClr val="accent1"/>
                </a:solidFill>
                <a:latin typeface="Times New Roman" pitchFamily="18" charset="0"/>
                <a:cs typeface="Times New Roman" pitchFamily="18" charset="0"/>
              </a:rPr>
              <a:t>07</a:t>
            </a:r>
            <a:r>
              <a:rPr lang="de-DE" sz="2600" dirty="0" smtClean="0">
                <a:solidFill>
                  <a:schemeClr val="accent1"/>
                </a:solidFill>
                <a:latin typeface="Times New Roman" pitchFamily="18" charset="0"/>
                <a:cs typeface="Times New Roman" pitchFamily="18" charset="0"/>
              </a:rPr>
              <a:t>.2013] </a:t>
            </a:r>
            <a:r>
              <a:rPr lang="cs-CZ" sz="2600" u="sng" dirty="0" smtClean="0">
                <a:solidFill>
                  <a:schemeClr val="accent1"/>
                </a:solidFill>
                <a:hlinkClick r:id="rId3"/>
              </a:rPr>
              <a:t>http://upload.wikimedia.org/wikipedia/commons/thumb/0/05/Locator_map_Bavaria_in_Germany.svg/443px-Locator_map_Bavaria_in_Germany.svg.png</a:t>
            </a:r>
            <a:r>
              <a:rPr lang="cs-CZ" sz="2600" dirty="0" smtClean="0">
                <a:solidFill>
                  <a:schemeClr val="accent1"/>
                </a:solidFill>
              </a:rPr>
              <a:t> </a:t>
            </a:r>
          </a:p>
          <a:p>
            <a:pPr marL="514350" indent="-514350">
              <a:buSzPct val="96000"/>
              <a:buFont typeface="+mj-lt"/>
              <a:buAutoNum type="arabicPeriod"/>
            </a:pPr>
            <a:r>
              <a:rPr lang="cs-CZ" sz="2600" dirty="0" smtClean="0">
                <a:solidFill>
                  <a:schemeClr val="accent1"/>
                </a:solidFill>
                <a:latin typeface="Times New Roman" pitchFamily="18" charset="0"/>
                <a:cs typeface="Times New Roman" pitchFamily="18" charset="0"/>
              </a:rPr>
              <a:t>Obr. 2 - </a:t>
            </a:r>
            <a:r>
              <a:rPr lang="de-DE" sz="2600" dirty="0" smtClean="0">
                <a:solidFill>
                  <a:schemeClr val="accent1"/>
                </a:solidFill>
                <a:latin typeface="Times New Roman" pitchFamily="18" charset="0"/>
                <a:cs typeface="Times New Roman" pitchFamily="18" charset="0"/>
              </a:rPr>
              <a:t>WIKIPEDIA</a:t>
            </a:r>
            <a:r>
              <a:rPr lang="cs-CZ" sz="2600" dirty="0" smtClean="0">
                <a:solidFill>
                  <a:schemeClr val="accent1"/>
                </a:solidFill>
                <a:latin typeface="Times New Roman" pitchFamily="18" charset="0"/>
                <a:cs typeface="Times New Roman" pitchFamily="18" charset="0"/>
              </a:rPr>
              <a:t>. </a:t>
            </a:r>
            <a:r>
              <a:rPr lang="de-DE" sz="2600" dirty="0" smtClean="0">
                <a:solidFill>
                  <a:schemeClr val="accent1"/>
                </a:solidFill>
                <a:latin typeface="Times New Roman" pitchFamily="18" charset="0"/>
                <a:cs typeface="Times New Roman" pitchFamily="18" charset="0"/>
              </a:rPr>
              <a:t>Deutschland [online] [cit. </a:t>
            </a:r>
            <a:r>
              <a:rPr lang="cs-CZ" sz="2600" dirty="0" smtClean="0">
                <a:solidFill>
                  <a:schemeClr val="accent1"/>
                </a:solidFill>
                <a:latin typeface="Times New Roman" pitchFamily="18" charset="0"/>
                <a:cs typeface="Times New Roman" pitchFamily="18" charset="0"/>
              </a:rPr>
              <a:t>3</a:t>
            </a:r>
            <a:r>
              <a:rPr lang="de-DE" sz="2600" dirty="0" smtClean="0">
                <a:solidFill>
                  <a:schemeClr val="accent1"/>
                </a:solidFill>
                <a:latin typeface="Times New Roman" pitchFamily="18" charset="0"/>
                <a:cs typeface="Times New Roman" pitchFamily="18" charset="0"/>
              </a:rPr>
              <a:t>1.</a:t>
            </a:r>
            <a:r>
              <a:rPr lang="cs-CZ" sz="2600" dirty="0" smtClean="0">
                <a:solidFill>
                  <a:schemeClr val="accent1"/>
                </a:solidFill>
                <a:latin typeface="Times New Roman" pitchFamily="18" charset="0"/>
                <a:cs typeface="Times New Roman" pitchFamily="18" charset="0"/>
              </a:rPr>
              <a:t>07</a:t>
            </a:r>
            <a:r>
              <a:rPr lang="de-DE" sz="2600" dirty="0" smtClean="0">
                <a:solidFill>
                  <a:schemeClr val="accent1"/>
                </a:solidFill>
                <a:latin typeface="Times New Roman" pitchFamily="18" charset="0"/>
                <a:cs typeface="Times New Roman" pitchFamily="18" charset="0"/>
              </a:rPr>
              <a:t>.2013] </a:t>
            </a:r>
            <a:r>
              <a:rPr lang="cs-CZ" sz="2600" dirty="0" smtClean="0">
                <a:solidFill>
                  <a:schemeClr val="accent1"/>
                </a:solidFill>
                <a:latin typeface="Times New Roman" pitchFamily="18" charset="0"/>
                <a:cs typeface="Times New Roman" pitchFamily="18" charset="0"/>
                <a:hlinkClick r:id="rId4"/>
              </a:rPr>
              <a:t>h</a:t>
            </a:r>
            <a:r>
              <a:rPr lang="cs-CZ" sz="2600" dirty="0" smtClean="0">
                <a:solidFill>
                  <a:schemeClr val="accent1"/>
                </a:solidFill>
                <a:hlinkClick r:id="rId4"/>
              </a:rPr>
              <a:t>ttp://upload.wikimedia.org/wikipedia/commons/thumb/f/f7/Bayern-Regierungsbezirke.png/220px-Bayern-Regierungsbezirke.png</a:t>
            </a:r>
            <a:r>
              <a:rPr lang="cs-CZ" sz="2600" dirty="0" smtClean="0">
                <a:solidFill>
                  <a:schemeClr val="accent1"/>
                </a:solidFill>
              </a:rPr>
              <a:t>  </a:t>
            </a:r>
            <a:endParaRPr lang="cs-CZ" sz="2600" dirty="0" smtClean="0">
              <a:solidFill>
                <a:schemeClr val="accent1"/>
              </a:solidFill>
              <a:latin typeface="Times New Roman" pitchFamily="18" charset="0"/>
              <a:cs typeface="Times New Roman" pitchFamily="18" charset="0"/>
            </a:endParaRPr>
          </a:p>
          <a:p>
            <a:pPr marL="514350" indent="-514350">
              <a:buSzPct val="96000"/>
              <a:buFont typeface="+mj-lt"/>
              <a:buAutoNum type="arabicPeriod"/>
            </a:pPr>
            <a:r>
              <a:rPr lang="cs-CZ" sz="2600" dirty="0" smtClean="0">
                <a:solidFill>
                  <a:schemeClr val="accent1"/>
                </a:solidFill>
                <a:latin typeface="Times New Roman" pitchFamily="18" charset="0"/>
                <a:cs typeface="Times New Roman" pitchFamily="18" charset="0"/>
              </a:rPr>
              <a:t>Obr. 3 – WIKIPEDIA. </a:t>
            </a:r>
            <a:r>
              <a:rPr lang="de-DE" sz="2600" dirty="0" smtClean="0">
                <a:solidFill>
                  <a:schemeClr val="accent1"/>
                </a:solidFill>
                <a:latin typeface="Times New Roman" pitchFamily="18" charset="0"/>
                <a:cs typeface="Times New Roman" pitchFamily="18" charset="0"/>
              </a:rPr>
              <a:t>Deutschland [online] [cit. </a:t>
            </a:r>
            <a:r>
              <a:rPr lang="cs-CZ" sz="2600" dirty="0" smtClean="0">
                <a:solidFill>
                  <a:schemeClr val="accent1"/>
                </a:solidFill>
                <a:latin typeface="Times New Roman" pitchFamily="18" charset="0"/>
                <a:cs typeface="Times New Roman" pitchFamily="18" charset="0"/>
              </a:rPr>
              <a:t>3</a:t>
            </a:r>
            <a:r>
              <a:rPr lang="de-DE" sz="2600" dirty="0" smtClean="0">
                <a:solidFill>
                  <a:schemeClr val="accent1"/>
                </a:solidFill>
                <a:latin typeface="Times New Roman" pitchFamily="18" charset="0"/>
                <a:cs typeface="Times New Roman" pitchFamily="18" charset="0"/>
              </a:rPr>
              <a:t>1.</a:t>
            </a:r>
            <a:r>
              <a:rPr lang="cs-CZ" sz="2600" dirty="0" smtClean="0">
                <a:solidFill>
                  <a:schemeClr val="accent1"/>
                </a:solidFill>
                <a:latin typeface="Times New Roman" pitchFamily="18" charset="0"/>
                <a:cs typeface="Times New Roman" pitchFamily="18" charset="0"/>
              </a:rPr>
              <a:t>07</a:t>
            </a:r>
            <a:r>
              <a:rPr lang="de-DE" sz="2600" dirty="0" smtClean="0">
                <a:solidFill>
                  <a:schemeClr val="accent1"/>
                </a:solidFill>
                <a:latin typeface="Times New Roman" pitchFamily="18" charset="0"/>
                <a:cs typeface="Times New Roman" pitchFamily="18" charset="0"/>
              </a:rPr>
              <a:t>.2013] </a:t>
            </a:r>
            <a:r>
              <a:rPr lang="cs-CZ" sz="2600" u="sng" dirty="0" smtClean="0">
                <a:solidFill>
                  <a:schemeClr val="accent1"/>
                </a:solidFill>
                <a:hlinkClick r:id="rId5"/>
              </a:rPr>
              <a:t>http://upload.wikimedia.org/wikipedia/commons/thumb/6/60/M%C3%BCnchen_Marienplatz_Rathaus_Frauenkirche_Liebfrauendom.jpg/300px-M%C3%BCnchen_Marienplatz_Rathaus_Frauenkirche_Liebfrauendom.jpg</a:t>
            </a:r>
            <a:endParaRPr lang="cs-CZ" sz="2600" dirty="0" smtClean="0">
              <a:solidFill>
                <a:schemeClr val="accent1"/>
              </a:solidFill>
              <a:latin typeface="Times New Roman" pitchFamily="18" charset="0"/>
              <a:cs typeface="Times New Roman" pitchFamily="18" charset="0"/>
            </a:endParaRPr>
          </a:p>
          <a:p>
            <a:pPr marL="514350" indent="-514350">
              <a:buSzPct val="96000"/>
              <a:buFont typeface="+mj-lt"/>
              <a:buAutoNum type="arabicPeriod"/>
            </a:pPr>
            <a:r>
              <a:rPr lang="cs-CZ" sz="2600" dirty="0" smtClean="0">
                <a:solidFill>
                  <a:schemeClr val="accent1"/>
                </a:solidFill>
                <a:latin typeface="Times New Roman" pitchFamily="18" charset="0"/>
                <a:cs typeface="Times New Roman" pitchFamily="18" charset="0"/>
              </a:rPr>
              <a:t>Obr. 4 – 13 - archiv autora </a:t>
            </a:r>
          </a:p>
          <a:p>
            <a:pPr marL="514350" indent="-514350">
              <a:buSzPct val="96000"/>
              <a:buFont typeface="+mj-lt"/>
              <a:buAutoNum type="arabicPeriod"/>
            </a:pPr>
            <a:r>
              <a:rPr lang="cs-CZ" sz="2600" dirty="0" smtClean="0">
                <a:solidFill>
                  <a:schemeClr val="accent1"/>
                </a:solidFill>
                <a:latin typeface="Times New Roman" pitchFamily="18" charset="0"/>
                <a:cs typeface="Times New Roman" pitchFamily="18" charset="0"/>
              </a:rPr>
              <a:t>Obr. 14 </a:t>
            </a:r>
            <a:r>
              <a:rPr lang="cs-CZ" sz="2600" dirty="0" smtClean="0">
                <a:solidFill>
                  <a:schemeClr val="accent1"/>
                </a:solidFill>
                <a:latin typeface="Times New Roman" pitchFamily="18" charset="0"/>
                <a:cs typeface="Times New Roman" pitchFamily="18" charset="0"/>
                <a:hlinkClick r:id="rId6"/>
              </a:rPr>
              <a:t>–</a:t>
            </a:r>
            <a:r>
              <a:rPr lang="cs-CZ" sz="2600" dirty="0" smtClean="0">
                <a:solidFill>
                  <a:schemeClr val="accent1"/>
                </a:solidFill>
                <a:latin typeface="Times New Roman" pitchFamily="18" charset="0"/>
                <a:cs typeface="Times New Roman" pitchFamily="18" charset="0"/>
              </a:rPr>
              <a:t> WIKIPEDIA. </a:t>
            </a:r>
            <a:r>
              <a:rPr lang="de-DE" sz="2600" dirty="0" smtClean="0">
                <a:solidFill>
                  <a:schemeClr val="accent1"/>
                </a:solidFill>
                <a:latin typeface="Times New Roman" pitchFamily="18" charset="0"/>
                <a:cs typeface="Times New Roman" pitchFamily="18" charset="0"/>
              </a:rPr>
              <a:t>Deutschland [online] [cit. </a:t>
            </a:r>
            <a:r>
              <a:rPr lang="cs-CZ" sz="2600" dirty="0" smtClean="0">
                <a:solidFill>
                  <a:schemeClr val="accent1"/>
                </a:solidFill>
                <a:latin typeface="Times New Roman" pitchFamily="18" charset="0"/>
                <a:cs typeface="Times New Roman" pitchFamily="18" charset="0"/>
              </a:rPr>
              <a:t>3</a:t>
            </a:r>
            <a:r>
              <a:rPr lang="de-DE" sz="2600" dirty="0" smtClean="0">
                <a:solidFill>
                  <a:schemeClr val="accent1"/>
                </a:solidFill>
                <a:latin typeface="Times New Roman" pitchFamily="18" charset="0"/>
                <a:cs typeface="Times New Roman" pitchFamily="18" charset="0"/>
              </a:rPr>
              <a:t>1.</a:t>
            </a:r>
            <a:r>
              <a:rPr lang="cs-CZ" sz="2600" dirty="0" smtClean="0">
                <a:solidFill>
                  <a:schemeClr val="accent1"/>
                </a:solidFill>
                <a:latin typeface="Times New Roman" pitchFamily="18" charset="0"/>
                <a:cs typeface="Times New Roman" pitchFamily="18" charset="0"/>
              </a:rPr>
              <a:t>07</a:t>
            </a:r>
            <a:r>
              <a:rPr lang="de-DE" sz="2600" dirty="0" smtClean="0">
                <a:solidFill>
                  <a:schemeClr val="accent1"/>
                </a:solidFill>
                <a:latin typeface="Times New Roman" pitchFamily="18" charset="0"/>
                <a:cs typeface="Times New Roman" pitchFamily="18" charset="0"/>
              </a:rPr>
              <a:t>.2013] </a:t>
            </a:r>
            <a:r>
              <a:rPr lang="cs-CZ" sz="2600" dirty="0" smtClean="0">
                <a:solidFill>
                  <a:schemeClr val="accent1"/>
                </a:solidFill>
                <a:hlinkClick r:id="rId6"/>
              </a:rPr>
              <a:t>http://upload.wikimedia.org/wikipedia/commons/thumb/b/b3/Neuschwanstein_Castle.jpg/290px-Neuschwanstein_Castle.jpg</a:t>
            </a:r>
            <a:r>
              <a:rPr lang="cs-CZ" sz="2600" dirty="0" smtClean="0">
                <a:solidFill>
                  <a:schemeClr val="accent1"/>
                </a:solidFill>
              </a:rPr>
              <a:t> </a:t>
            </a:r>
          </a:p>
          <a:p>
            <a:pPr marL="514350" indent="-514350">
              <a:buSzPct val="96000"/>
              <a:buFont typeface="+mj-lt"/>
              <a:buAutoNum type="arabicPeriod"/>
            </a:pPr>
            <a:r>
              <a:rPr lang="cs-CZ" sz="2600" dirty="0" smtClean="0">
                <a:solidFill>
                  <a:schemeClr val="accent1"/>
                </a:solidFill>
                <a:latin typeface="Times New Roman" pitchFamily="18" charset="0"/>
                <a:cs typeface="Times New Roman" pitchFamily="18" charset="0"/>
              </a:rPr>
              <a:t>Obr. 15 - WIKIPEDIA. </a:t>
            </a:r>
            <a:r>
              <a:rPr lang="de-DE" sz="2600" dirty="0" smtClean="0">
                <a:solidFill>
                  <a:schemeClr val="accent1"/>
                </a:solidFill>
                <a:latin typeface="Times New Roman" pitchFamily="18" charset="0"/>
                <a:cs typeface="Times New Roman" pitchFamily="18" charset="0"/>
              </a:rPr>
              <a:t>Deutschland [online] [cit. </a:t>
            </a:r>
            <a:r>
              <a:rPr lang="cs-CZ" sz="2600" dirty="0" smtClean="0">
                <a:solidFill>
                  <a:schemeClr val="accent1"/>
                </a:solidFill>
                <a:latin typeface="Times New Roman" pitchFamily="18" charset="0"/>
                <a:cs typeface="Times New Roman" pitchFamily="18" charset="0"/>
              </a:rPr>
              <a:t>3</a:t>
            </a:r>
            <a:r>
              <a:rPr lang="de-DE" sz="2600" dirty="0" smtClean="0">
                <a:solidFill>
                  <a:schemeClr val="accent1"/>
                </a:solidFill>
                <a:latin typeface="Times New Roman" pitchFamily="18" charset="0"/>
                <a:cs typeface="Times New Roman" pitchFamily="18" charset="0"/>
              </a:rPr>
              <a:t>1.</a:t>
            </a:r>
            <a:r>
              <a:rPr lang="cs-CZ" sz="2600" dirty="0" smtClean="0">
                <a:solidFill>
                  <a:schemeClr val="accent1"/>
                </a:solidFill>
                <a:latin typeface="Times New Roman" pitchFamily="18" charset="0"/>
                <a:cs typeface="Times New Roman" pitchFamily="18" charset="0"/>
              </a:rPr>
              <a:t>07</a:t>
            </a:r>
            <a:r>
              <a:rPr lang="de-DE" sz="2600" dirty="0" smtClean="0">
                <a:solidFill>
                  <a:schemeClr val="accent1"/>
                </a:solidFill>
                <a:latin typeface="Times New Roman" pitchFamily="18" charset="0"/>
                <a:cs typeface="Times New Roman" pitchFamily="18" charset="0"/>
              </a:rPr>
              <a:t>.2013] </a:t>
            </a:r>
            <a:r>
              <a:rPr lang="cs-CZ" sz="2600" u="sng" dirty="0" smtClean="0">
                <a:solidFill>
                  <a:schemeClr val="accent1"/>
                </a:solidFill>
                <a:hlinkClick r:id="rId7"/>
              </a:rPr>
              <a:t>http://upload.wikimedia.org/wikipedia/commons/thumb/b/b1/Zugspitze_%28Luftbild%29.jpg/220px-Zugspitze_%28Luftbild%29.jpg</a:t>
            </a:r>
            <a:r>
              <a:rPr lang="cs-CZ" sz="2600" dirty="0" smtClean="0">
                <a:solidFill>
                  <a:schemeClr val="accent1"/>
                </a:solidFill>
              </a:rPr>
              <a:t> </a:t>
            </a:r>
          </a:p>
          <a:p>
            <a:pPr marL="514350" indent="-514350">
              <a:buSzPct val="96000"/>
              <a:buFont typeface="+mj-lt"/>
              <a:buAutoNum type="arabicPeriod"/>
            </a:pPr>
            <a:r>
              <a:rPr lang="cs-CZ" sz="2600" cap="all" dirty="0" smtClean="0">
                <a:solidFill>
                  <a:schemeClr val="accent1"/>
                </a:solidFill>
                <a:latin typeface="Times New Roman" pitchFamily="18" charset="0"/>
                <a:cs typeface="Times New Roman" pitchFamily="18" charset="0"/>
              </a:rPr>
              <a:t>NEUNER </a:t>
            </a:r>
            <a:r>
              <a:rPr lang="cs-CZ" sz="2600" cap="all" dirty="0">
                <a:solidFill>
                  <a:schemeClr val="accent1"/>
                </a:solidFill>
                <a:latin typeface="Times New Roman" pitchFamily="18" charset="0"/>
                <a:cs typeface="Times New Roman" pitchFamily="18" charset="0"/>
              </a:rPr>
              <a:t>G</a:t>
            </a:r>
            <a:r>
              <a:rPr lang="cs-CZ" sz="2600" dirty="0">
                <a:solidFill>
                  <a:schemeClr val="accent1"/>
                </a:solidFill>
                <a:latin typeface="Times New Roman" pitchFamily="18" charset="0"/>
                <a:cs typeface="Times New Roman" pitchFamily="18" charset="0"/>
              </a:rPr>
              <a:t>erhard</a:t>
            </a:r>
            <a:r>
              <a:rPr lang="de-DE" sz="2600" dirty="0">
                <a:solidFill>
                  <a:schemeClr val="accent1"/>
                </a:solidFill>
                <a:latin typeface="Times New Roman" pitchFamily="18" charset="0"/>
                <a:cs typeface="Times New Roman" pitchFamily="18" charset="0"/>
              </a:rPr>
              <a:t>,</a:t>
            </a:r>
            <a:r>
              <a:rPr lang="cs-CZ" sz="2600" cap="all" dirty="0">
                <a:solidFill>
                  <a:schemeClr val="accent1"/>
                </a:solidFill>
                <a:latin typeface="Times New Roman" pitchFamily="18" charset="0"/>
                <a:cs typeface="Times New Roman" pitchFamily="18" charset="0"/>
              </a:rPr>
              <a:t> </a:t>
            </a:r>
            <a:r>
              <a:rPr lang="lt-LT" sz="2600" cap="all" dirty="0">
                <a:solidFill>
                  <a:schemeClr val="accent1"/>
                </a:solidFill>
                <a:latin typeface="Times New Roman" pitchFamily="18" charset="0"/>
                <a:cs typeface="Times New Roman" pitchFamily="18" charset="0"/>
              </a:rPr>
              <a:t>Cristache</a:t>
            </a:r>
            <a:r>
              <a:rPr lang="cs-CZ" sz="2600" cap="all" dirty="0">
                <a:solidFill>
                  <a:schemeClr val="accent1"/>
                </a:solidFill>
                <a:latin typeface="Times New Roman" pitchFamily="18" charset="0"/>
                <a:cs typeface="Times New Roman" pitchFamily="18" charset="0"/>
              </a:rPr>
              <a:t> </a:t>
            </a:r>
            <a:r>
              <a:rPr lang="lt-LT" sz="2600" dirty="0">
                <a:solidFill>
                  <a:schemeClr val="accent1"/>
                </a:solidFill>
                <a:latin typeface="Times New Roman" pitchFamily="18" charset="0"/>
                <a:cs typeface="Times New Roman" pitchFamily="18" charset="0"/>
              </a:rPr>
              <a:t>C</a:t>
            </a:r>
            <a:r>
              <a:rPr lang="de-DE" sz="2600" dirty="0">
                <a:solidFill>
                  <a:schemeClr val="accent1"/>
                </a:solidFill>
                <a:latin typeface="Times New Roman" pitchFamily="18" charset="0"/>
                <a:cs typeface="Times New Roman" pitchFamily="18" charset="0"/>
              </a:rPr>
              <a:t>armen</a:t>
            </a:r>
            <a:r>
              <a:rPr lang="lt-LT" sz="2600" dirty="0">
                <a:solidFill>
                  <a:schemeClr val="accent1"/>
                </a:solidFill>
                <a:latin typeface="Times New Roman" pitchFamily="18" charset="0"/>
                <a:cs typeface="Times New Roman" pitchFamily="18" charset="0"/>
              </a:rPr>
              <a:t>, P</a:t>
            </a:r>
            <a:r>
              <a:rPr lang="lt-LT" sz="2600" cap="all" dirty="0">
                <a:solidFill>
                  <a:schemeClr val="accent1"/>
                </a:solidFill>
                <a:latin typeface="Times New Roman" pitchFamily="18" charset="0"/>
                <a:cs typeface="Times New Roman" pitchFamily="18" charset="0"/>
              </a:rPr>
              <a:t>ilypaitytė</a:t>
            </a:r>
            <a:r>
              <a:rPr lang="cs-CZ" sz="2600" dirty="0">
                <a:solidFill>
                  <a:schemeClr val="accent1"/>
                </a:solidFill>
                <a:latin typeface="Times New Roman" pitchFamily="18" charset="0"/>
                <a:cs typeface="Times New Roman" pitchFamily="18" charset="0"/>
              </a:rPr>
              <a:t> </a:t>
            </a:r>
            <a:r>
              <a:rPr lang="lt-LT" sz="2600" dirty="0">
                <a:solidFill>
                  <a:schemeClr val="accent1"/>
                </a:solidFill>
                <a:latin typeface="Times New Roman" pitchFamily="18" charset="0"/>
                <a:cs typeface="Times New Roman" pitchFamily="18" charset="0"/>
              </a:rPr>
              <a:t>L</a:t>
            </a:r>
            <a:r>
              <a:rPr lang="de-DE" sz="2600" dirty="0">
                <a:solidFill>
                  <a:schemeClr val="accent1"/>
                </a:solidFill>
                <a:latin typeface="Times New Roman" pitchFamily="18" charset="0"/>
                <a:cs typeface="Times New Roman" pitchFamily="18" charset="0"/>
              </a:rPr>
              <a:t>ina</a:t>
            </a:r>
            <a:r>
              <a:rPr lang="lt-LT" sz="2600" dirty="0">
                <a:solidFill>
                  <a:schemeClr val="accent1"/>
                </a:solidFill>
                <a:latin typeface="Times New Roman" pitchFamily="18" charset="0"/>
                <a:cs typeface="Times New Roman" pitchFamily="18" charset="0"/>
              </a:rPr>
              <a:t>, S</a:t>
            </a:r>
            <a:r>
              <a:rPr lang="lt-LT" sz="2600" cap="all" dirty="0">
                <a:solidFill>
                  <a:schemeClr val="accent1"/>
                </a:solidFill>
                <a:latin typeface="Times New Roman" pitchFamily="18" charset="0"/>
                <a:cs typeface="Times New Roman" pitchFamily="18" charset="0"/>
              </a:rPr>
              <a:t>zakály</a:t>
            </a:r>
            <a:r>
              <a:rPr lang="cs-CZ" sz="2600" dirty="0">
                <a:solidFill>
                  <a:schemeClr val="accent1"/>
                </a:solidFill>
                <a:latin typeface="Times New Roman" pitchFamily="18" charset="0"/>
                <a:cs typeface="Times New Roman" pitchFamily="18" charset="0"/>
              </a:rPr>
              <a:t> E</a:t>
            </a:r>
            <a:r>
              <a:rPr lang="de-DE" sz="2600" dirty="0">
                <a:solidFill>
                  <a:schemeClr val="accent1"/>
                </a:solidFill>
                <a:latin typeface="Times New Roman" pitchFamily="18" charset="0"/>
                <a:cs typeface="Times New Roman" pitchFamily="18" charset="0"/>
              </a:rPr>
              <a:t>rna</a:t>
            </a:r>
            <a:r>
              <a:rPr lang="lt-LT" sz="2600" dirty="0">
                <a:solidFill>
                  <a:schemeClr val="accent1"/>
                </a:solidFill>
                <a:latin typeface="Times New Roman" pitchFamily="18" charset="0"/>
                <a:cs typeface="Times New Roman" pitchFamily="18" charset="0"/>
              </a:rPr>
              <a:t>, </a:t>
            </a:r>
            <a:r>
              <a:rPr lang="lt-LT" sz="2600" cap="all" dirty="0">
                <a:solidFill>
                  <a:schemeClr val="accent1"/>
                </a:solidFill>
                <a:latin typeface="Times New Roman" pitchFamily="18" charset="0"/>
                <a:cs typeface="Times New Roman" pitchFamily="18" charset="0"/>
              </a:rPr>
              <a:t>Vicente</a:t>
            </a:r>
            <a:r>
              <a:rPr lang="cs-CZ" sz="2600" dirty="0">
                <a:solidFill>
                  <a:schemeClr val="accent1"/>
                </a:solidFill>
                <a:latin typeface="Times New Roman" pitchFamily="18" charset="0"/>
                <a:cs typeface="Times New Roman" pitchFamily="18" charset="0"/>
              </a:rPr>
              <a:t> S</a:t>
            </a:r>
            <a:r>
              <a:rPr lang="de-DE" sz="2600" dirty="0">
                <a:solidFill>
                  <a:schemeClr val="accent1"/>
                </a:solidFill>
                <a:latin typeface="Times New Roman" pitchFamily="18" charset="0"/>
                <a:cs typeface="Times New Roman" pitchFamily="18" charset="0"/>
              </a:rPr>
              <a:t>ara</a:t>
            </a:r>
            <a:r>
              <a:rPr lang="cs-CZ" sz="2600" dirty="0">
                <a:solidFill>
                  <a:schemeClr val="accent1"/>
                </a:solidFill>
                <a:latin typeface="Times New Roman" pitchFamily="18" charset="0"/>
                <a:cs typeface="Times New Roman" pitchFamily="18" charset="0"/>
              </a:rPr>
              <a:t>, </a:t>
            </a:r>
            <a:r>
              <a:rPr lang="cs-CZ" sz="2600" i="1" dirty="0">
                <a:solidFill>
                  <a:schemeClr val="accent1"/>
                </a:solidFill>
                <a:latin typeface="Times New Roman" pitchFamily="18" charset="0"/>
                <a:cs typeface="Times New Roman" pitchFamily="18" charset="0"/>
              </a:rPr>
              <a:t>deutsch.com 2. </a:t>
            </a:r>
            <a:r>
              <a:rPr lang="de-DE" sz="2600" i="1" dirty="0">
                <a:solidFill>
                  <a:schemeClr val="accent1"/>
                </a:solidFill>
                <a:latin typeface="Times New Roman" pitchFamily="18" charset="0"/>
                <a:cs typeface="Times New Roman" pitchFamily="18" charset="0"/>
              </a:rPr>
              <a:t>- </a:t>
            </a:r>
            <a:r>
              <a:rPr lang="cs-CZ" sz="2600" i="1" dirty="0">
                <a:solidFill>
                  <a:schemeClr val="accent1"/>
                </a:solidFill>
                <a:latin typeface="Times New Roman" pitchFamily="18" charset="0"/>
                <a:cs typeface="Times New Roman" pitchFamily="18" charset="0"/>
              </a:rPr>
              <a:t>Kursbuch</a:t>
            </a:r>
            <a:r>
              <a:rPr lang="cs-CZ" sz="2600" dirty="0">
                <a:solidFill>
                  <a:schemeClr val="accent1"/>
                </a:solidFill>
                <a:latin typeface="Times New Roman" pitchFamily="18" charset="0"/>
                <a:cs typeface="Times New Roman" pitchFamily="18" charset="0"/>
              </a:rPr>
              <a:t>, Německo: Hueber, 2009, ISBN </a:t>
            </a:r>
            <a:r>
              <a:rPr lang="cs-CZ" sz="2600" dirty="0" smtClean="0">
                <a:solidFill>
                  <a:schemeClr val="accent1"/>
                </a:solidFill>
                <a:latin typeface="Times New Roman" pitchFamily="18" charset="0"/>
                <a:cs typeface="Times New Roman" pitchFamily="18" charset="0"/>
              </a:rPr>
              <a:t>978-3-19-001659-4</a:t>
            </a:r>
          </a:p>
          <a:p>
            <a:pPr marL="514350" indent="-514350">
              <a:buSzPct val="96000"/>
              <a:buFont typeface="+mj-lt"/>
              <a:buAutoNum type="arabicPeriod"/>
            </a:pPr>
            <a:r>
              <a:rPr lang="cs-CZ" sz="2600" dirty="0" smtClean="0">
                <a:solidFill>
                  <a:schemeClr val="accent1"/>
                </a:solidFill>
                <a:latin typeface="Times New Roman" pitchFamily="18" charset="0"/>
                <a:cs typeface="Times New Roman" pitchFamily="18" charset="0"/>
              </a:rPr>
              <a:t>Použité texty, tabulky a cvičení - archiv autora</a:t>
            </a:r>
            <a:endParaRPr lang="cs-CZ" sz="2600" dirty="0">
              <a:solidFill>
                <a:schemeClr val="accent1"/>
              </a:solidFill>
              <a:latin typeface="Times New Roman" pitchFamily="18" charset="0"/>
              <a:cs typeface="Times New Roman" pitchFamily="18" charset="0"/>
            </a:endParaRPr>
          </a:p>
          <a:p>
            <a:pPr marL="514350" indent="-514350">
              <a:buFont typeface="+mj-lt"/>
              <a:buAutoNum type="arabicPeriod"/>
            </a:pPr>
            <a:endParaRPr lang="cs-CZ" sz="2200" dirty="0" smtClean="0">
              <a:latin typeface="Times New Roman" pitchFamily="18" charset="0"/>
              <a:cs typeface="Times New Roman" pitchFamily="18" charset="0"/>
            </a:endParaRPr>
          </a:p>
        </p:txBody>
      </p:sp>
      <p:sp>
        <p:nvSpPr>
          <p:cNvPr id="4" name="TextovéPole 3"/>
          <p:cNvSpPr txBox="1"/>
          <p:nvPr/>
        </p:nvSpPr>
        <p:spPr>
          <a:xfrm>
            <a:off x="683568" y="4941168"/>
            <a:ext cx="7776864" cy="369332"/>
          </a:xfrm>
          <a:prstGeom prst="rect">
            <a:avLst/>
          </a:prstGeom>
          <a:noFill/>
        </p:spPr>
        <p:txBody>
          <a:bodyPr wrap="square" rtlCol="0">
            <a:spAutoFit/>
          </a:bodyPr>
          <a:lstStyle/>
          <a:p>
            <a:endParaRPr lang="cs-CZ" dirty="0"/>
          </a:p>
        </p:txBody>
      </p:sp>
    </p:spTree>
    <p:extLst>
      <p:ext uri="{BB962C8B-B14F-4D97-AF65-F5344CB8AC3E}">
        <p14:creationId xmlns:p14="http://schemas.microsoft.com/office/powerpoint/2010/main" xmlns="" val="389032811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Lití písma">
  <a:themeElements>
    <a:clrScheme name="Tok">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Vlastní 2">
      <a:majorFont>
        <a:latin typeface="Times New Roman"/>
        <a:ea typeface=""/>
        <a:cs typeface=""/>
      </a:majorFont>
      <a:minorFont>
        <a:latin typeface="Times New Roman"/>
        <a:ea typeface=""/>
        <a:cs typeface=""/>
      </a:minorFont>
    </a:fontScheme>
    <a:fmtScheme name="Lití písma">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Foundry</Template>
  <TotalTime>243</TotalTime>
  <Words>933</Words>
  <PresentationFormat>Předvádění na obrazovce (4:3)</PresentationFormat>
  <Paragraphs>150</Paragraphs>
  <Slides>14</Slides>
  <Notes>1</Notes>
  <HiddenSlides>0</HiddenSlides>
  <MMClips>0</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Lití písma</vt:lpstr>
      <vt:lpstr>Snímek 1</vt:lpstr>
      <vt:lpstr>Anotace</vt:lpstr>
      <vt:lpstr>Reisen </vt:lpstr>
      <vt:lpstr>Reisen </vt:lpstr>
      <vt:lpstr> Reisen Wir haben ein freies Wochenende, wir fahren also mit der Vogtlandbahn und mit der Deutschen Bundesbahn nach Bayern </vt:lpstr>
      <vt:lpstr>Bayern – unser Ziel</vt:lpstr>
      <vt:lpstr>Bayern – unser Ziel </vt:lpstr>
      <vt:lpstr>Reisen durch Bayern - München</vt:lpstr>
      <vt:lpstr>Reisen durch Bayern - Nürnberg</vt:lpstr>
      <vt:lpstr>München und Nürnberg  Schreiben Sie: Was ist auf den Bildern? Welche Stadt ist das? </vt:lpstr>
      <vt:lpstr>München und Nürnberg  Kontrolle: Was ist auf den Bildern? Welche Stadt? </vt:lpstr>
      <vt:lpstr>Reisen durch Bayern – andere Ziele Wir planen eine längere Fahrt nach Bayern und suchen Reiseziele. Verbinden Sie bitte die Tabelle mit den Bildern.</vt:lpstr>
      <vt:lpstr>Reisen durch Bayern – andere Ziele Kontrolle</vt:lpstr>
      <vt:lpstr>Citace a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Doma</dc:creator>
  <cp:lastModifiedBy>Doma</cp:lastModifiedBy>
  <cp:revision>30</cp:revision>
  <dcterms:created xsi:type="dcterms:W3CDTF">2013-07-31T06:56:06Z</dcterms:created>
  <dcterms:modified xsi:type="dcterms:W3CDTF">2013-08-07T21:16:34Z</dcterms:modified>
</cp:coreProperties>
</file>