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68" r:id="rId3"/>
    <p:sldId id="270" r:id="rId4"/>
    <p:sldId id="256" r:id="rId5"/>
    <p:sldId id="259" r:id="rId6"/>
    <p:sldId id="260" r:id="rId7"/>
    <p:sldId id="261" r:id="rId8"/>
    <p:sldId id="263" r:id="rId9"/>
    <p:sldId id="265" r:id="rId10"/>
    <p:sldId id="266" r:id="rId11"/>
    <p:sldId id="264" r:id="rId12"/>
    <p:sldId id="262" r:id="rId13"/>
    <p:sldId id="25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53" autoAdjust="0"/>
    <p:restoredTop sz="94660"/>
  </p:normalViewPr>
  <p:slideViewPr>
    <p:cSldViewPr>
      <p:cViewPr varScale="1">
        <p:scale>
          <a:sx n="69" d="100"/>
          <a:sy n="69" d="100"/>
        </p:scale>
        <p:origin x="-142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Excel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Povrch</a:t>
            </a:r>
            <a:r>
              <a:rPr lang="cs-CZ" baseline="0" dirty="0" smtClean="0">
                <a:latin typeface="Arial" pitchFamily="34" charset="0"/>
                <a:cs typeface="Arial" pitchFamily="34" charset="0"/>
              </a:rPr>
              <a:t> planety Země</a:t>
            </a:r>
            <a:endParaRPr lang="en-US" dirty="0">
              <a:latin typeface="Arial" pitchFamily="34" charset="0"/>
              <a:cs typeface="Arial" pitchFamily="34" charset="0"/>
            </a:endParaRPr>
          </a:p>
        </c:rich>
      </c:tx>
      <c:layout>
        <c:manualLayout>
          <c:xMode val="edge"/>
          <c:yMode val="edge"/>
          <c:x val="0.13198534716494351"/>
          <c:y val="3.0475977171013465E-2"/>
        </c:manualLayout>
      </c:layout>
      <c:overlay val="0"/>
    </c:title>
    <c:autoTitleDeleted val="0"/>
    <c:view3D>
      <c:rotX val="30"/>
      <c:rotY val="0"/>
      <c:rAngAx val="0"/>
      <c:perspective val="30"/>
    </c:view3D>
    <c:floor>
      <c:thickness val="0"/>
    </c:floor>
    <c:sideWall>
      <c:thickness val="0"/>
    </c:sideWall>
    <c:backWall>
      <c:thickness val="0"/>
    </c:backWall>
    <c:plotArea>
      <c:layout>
        <c:manualLayout>
          <c:layoutTarget val="inner"/>
          <c:xMode val="edge"/>
          <c:yMode val="edge"/>
          <c:x val="1.666655001539798E-2"/>
          <c:y val="0.24815399367283525"/>
          <c:w val="0.59171108163722386"/>
          <c:h val="0.75184600632716503"/>
        </c:manualLayout>
      </c:layout>
      <c:pie3D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Prodej</c:v>
                </c:pt>
              </c:strCache>
            </c:strRef>
          </c:tx>
          <c:spPr>
            <a:solidFill>
              <a:srgbClr val="EBDDC3">
                <a:lumMod val="50000"/>
              </a:srgbClr>
            </a:solidFill>
          </c:spPr>
          <c:dPt>
            <c:idx val="1"/>
            <c:bubble3D val="0"/>
            <c:spPr>
              <a:solidFill>
                <a:srgbClr val="00B0F0"/>
              </a:solidFill>
            </c:spPr>
          </c:dPt>
          <c:dPt>
            <c:idx val="2"/>
            <c:bubble3D val="0"/>
            <c:spPr>
              <a:solidFill>
                <a:srgbClr val="00B0F0"/>
              </a:solidFill>
            </c:spPr>
          </c:dPt>
          <c:cat>
            <c:strRef>
              <c:f>List1!$A$2:$A$4</c:f>
              <c:strCache>
                <c:ptCount val="3"/>
                <c:pt idx="0">
                  <c:v>1. kontinent</c:v>
                </c:pt>
                <c:pt idx="1">
                  <c:v>2. oceán</c:v>
                </c:pt>
                <c:pt idx="2">
                  <c:v>3. oceán</c:v>
                </c:pt>
              </c:strCache>
            </c:strRef>
          </c:cat>
          <c:val>
            <c:numRef>
              <c:f>List1!$B$2:$B$4</c:f>
              <c:numCache>
                <c:formatCode>General</c:formatCode>
                <c:ptCount val="3"/>
                <c:pt idx="0">
                  <c:v>1</c:v>
                </c:pt>
                <c:pt idx="1">
                  <c:v>1</c:v>
                </c:pt>
                <c:pt idx="2">
                  <c:v>1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</c:plotArea>
    <c:legend>
      <c:legendPos val="r"/>
      <c:layout/>
      <c:overlay val="0"/>
    </c:legend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A45DC2A2-0004-4187-8EB6-CED195FFBD06}" type="datetimeFigureOut">
              <a:rPr lang="cs-CZ" smtClean="0"/>
              <a:pPr/>
              <a:t>7.8.2013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421B1982-C5C1-44A8-A372-60A5362648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5DC2A2-0004-4187-8EB6-CED195FFBD06}" type="datetimeFigureOut">
              <a:rPr lang="cs-CZ" smtClean="0"/>
              <a:pPr/>
              <a:t>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B1982-C5C1-44A8-A372-60A5362648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5DC2A2-0004-4187-8EB6-CED195FFBD06}" type="datetimeFigureOut">
              <a:rPr lang="cs-CZ" smtClean="0"/>
              <a:pPr/>
              <a:t>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B1982-C5C1-44A8-A372-60A5362648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5DC2A2-0004-4187-8EB6-CED195FFBD06}" type="datetimeFigureOut">
              <a:rPr lang="cs-CZ" smtClean="0"/>
              <a:pPr/>
              <a:t>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B1982-C5C1-44A8-A372-60A5362648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45DC2A2-0004-4187-8EB6-CED195FFBD06}" type="datetimeFigureOut">
              <a:rPr lang="cs-CZ" smtClean="0"/>
              <a:pPr/>
              <a:t>7.8.2013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21B1982-C5C1-44A8-A372-60A5362648E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A45DC2A2-0004-4187-8EB6-CED195FFBD06}" type="datetimeFigureOut">
              <a:rPr lang="cs-CZ" smtClean="0"/>
              <a:pPr/>
              <a:t>7.8.2013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421B1982-C5C1-44A8-A372-60A5362648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5DC2A2-0004-4187-8EB6-CED195FFBD06}" type="datetimeFigureOut">
              <a:rPr lang="cs-CZ" smtClean="0"/>
              <a:pPr/>
              <a:t>7.8.2013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B1982-C5C1-44A8-A372-60A5362648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5DC2A2-0004-4187-8EB6-CED195FFBD06}" type="datetimeFigureOut">
              <a:rPr lang="cs-CZ" smtClean="0"/>
              <a:pPr/>
              <a:t>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B1982-C5C1-44A8-A372-60A5362648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5DC2A2-0004-4187-8EB6-CED195FFBD06}" type="datetimeFigureOut">
              <a:rPr lang="cs-CZ" smtClean="0"/>
              <a:pPr/>
              <a:t>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B1982-C5C1-44A8-A372-60A5362648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5DC2A2-0004-4187-8EB6-CED195FFBD06}" type="datetimeFigureOut">
              <a:rPr lang="cs-CZ" smtClean="0"/>
              <a:pPr/>
              <a:t>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B1982-C5C1-44A8-A372-60A5362648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5DC2A2-0004-4187-8EB6-CED195FFBD06}" type="datetimeFigureOut">
              <a:rPr lang="cs-CZ" smtClean="0"/>
              <a:pPr/>
              <a:t>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B1982-C5C1-44A8-A372-60A5362648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A45DC2A2-0004-4187-8EB6-CED195FFBD06}" type="datetimeFigureOut">
              <a:rPr lang="cs-CZ" smtClean="0"/>
              <a:pPr/>
              <a:t>7.8.2013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421B1982-C5C1-44A8-A372-60A5362648E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openclipart.org/detail/601/earth-by-johnny_automatic" TargetMode="Externa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upload.wikimedia.org/wikipedia/commons/0/0e/Pr%C5%AF%C5%99ez_Zem%C3%AD.pn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un_in_X-Ray.png" TargetMode="External"/><Relationship Id="rId2" Type="http://schemas.openxmlformats.org/officeDocument/2006/relationships/slide" Target="slide1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hyperlink" Target="http://openclipart.org/detail/65395/sun-with-sunglasses-by-laobc" TargetMode="Externa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cs.wikipedia.org/wiki/Soubor:The_Earth_seen_from_Apollo_17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chart" Target="../charts/chart1.xml"/><Relationship Id="rId5" Type="http://schemas.openxmlformats.org/officeDocument/2006/relationships/image" Target="../media/image9.png"/><Relationship Id="rId4" Type="http://schemas.openxmlformats.org/officeDocument/2006/relationships/hyperlink" Target="http://openclipart.org/detail/8068/grinning-globe-by-johnny_automatic-8068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12.gif"/><Relationship Id="rId2" Type="http://schemas.openxmlformats.org/officeDocument/2006/relationships/hyperlink" Target="http://openclipart.org/detail/46075/stop-watch-by-klaasvangend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e/e7/Earth's_Axis_(small).gif" TargetMode="External"/><Relationship Id="rId5" Type="http://schemas.openxmlformats.org/officeDocument/2006/relationships/image" Target="../media/image11.png"/><Relationship Id="rId4" Type="http://schemas.openxmlformats.org/officeDocument/2006/relationships/hyperlink" Target="http://openclipart.org/detail/127129/sun-and-earth-by-mathew-j-kavalam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hyperlink" Target="http://openclipart.org/detail/15864/giorno-e-notte---night-and-day-by-ernes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hyperlink" Target="http://openclipart.org/detail/127129/sun-and-earth-by-mathew-j-kavalam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hyperlink" Target="http://openclipart.org/detail/3714/seasons-by-hairymnstr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youtube.com/watch?v=7XMio1OnH7s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hyperlink" Target="http://upload.wikimedia.org/wikipedia/commons/3/39/GodfreyKneller-IsaacNewton-1689.jpg?uselang=c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penclipart.org/detail/87895/red-apple-by-inky2010" TargetMode="External"/><Relationship Id="rId5" Type="http://schemas.openxmlformats.org/officeDocument/2006/relationships/image" Target="../media/image16.png"/><Relationship Id="rId4" Type="http://schemas.openxmlformats.org/officeDocument/2006/relationships/hyperlink" Target="http://cs.wikipedia.org/wiki/Sir_Isaac_Newton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285728"/>
            <a:ext cx="8457434" cy="63058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3786182" y="4915927"/>
            <a:ext cx="464347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err="1" smtClean="0">
                <a:latin typeface="Arial" pitchFamily="34" charset="0"/>
                <a:cs typeface="Arial" pitchFamily="34" charset="0"/>
              </a:rPr>
              <a:t>Slunce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Země, Střídání dne a noci, ročních období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16632"/>
            <a:ext cx="6118225" cy="1747838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714356"/>
            <a:ext cx="8229600" cy="10668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VÝUKOVÝ MATERIÁL</a:t>
            </a:r>
            <a:b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Zpracovaný v rámci projektu</a:t>
            </a: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Pořadové číslo </a:t>
            </a:r>
            <a:r>
              <a:rPr lang="cs-CZ" b="1" smtClean="0">
                <a:latin typeface="Times New Roman" pitchFamily="18" charset="0"/>
                <a:cs typeface="Times New Roman" pitchFamily="18" charset="0"/>
              </a:rPr>
              <a:t>projektu: 1.3.20.</a:t>
            </a: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Autor: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Mgr. Vladana Nováková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Období: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11/2012 - 4/2013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Ročník: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4.</a:t>
            </a:r>
          </a:p>
          <a:p>
            <a:pPr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Vzdělávací oblast: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Člověk a jeho svět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Vzdělávací obor: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Přírodověda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Tematický okruh: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Rozmanitost přírody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500042"/>
            <a:ext cx="8429684" cy="5955694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Materiál je v souladu s RVP ZV a ŠVP</a:t>
            </a:r>
          </a:p>
          <a:p>
            <a:pPr>
              <a:buNone/>
            </a:pP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10000"/>
              </a:lnSpc>
              <a:buNone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Prezentace je vytvořena k vysvětlení nebo  	opakování učiva – ZEMĚ, SLUNCE, střídání dne a 	noci, 	střídání ročních období. Žáci se s pomocí seznamují </a:t>
            </a:r>
          </a:p>
          <a:p>
            <a:pPr algn="just">
              <a:lnSpc>
                <a:spcPct val="110000"/>
              </a:lnSpc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		s novými pojmy. v prezentaci je také použito video, které 	střídání období i dne a noci názorně ukazuje.</a:t>
            </a:r>
          </a:p>
          <a:p>
            <a:pPr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Očekávaný výstup:</a:t>
            </a:r>
            <a:r>
              <a:rPr lang="cs-CZ" sz="2400" dirty="0" smtClean="0"/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Objevuje a zjišťuje propojenost prvků živé</a:t>
            </a:r>
          </a:p>
          <a:p>
            <a:pPr algn="just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		a neživé přírody, princip rovnováhy přírody a nachází 	souvislosti mezi konečným vzhledem přírody a činností 	člověka			</a:t>
            </a:r>
          </a:p>
          <a:p>
            <a:pPr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Klíčová slova: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Země, Slunce, geologie, den, noc, jaro, léto, podzim, zima</a:t>
            </a:r>
          </a:p>
          <a:p>
            <a:pPr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Druh pracovního materiálu: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Power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Point</a:t>
            </a:r>
          </a:p>
          <a:p>
            <a:pPr>
              <a:buNone/>
            </a:pP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28596" y="1857364"/>
            <a:ext cx="8458200" cy="1470025"/>
          </a:xfrm>
        </p:spPr>
        <p:txBody>
          <a:bodyPr/>
          <a:lstStyle/>
          <a:p>
            <a:r>
              <a:rPr lang="cs-CZ" dirty="0"/>
              <a:t>Slunce, Země, střídání dne a noci, střídání ročních období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672070"/>
          </a:xfrm>
        </p:spPr>
        <p:txBody>
          <a:bodyPr>
            <a:normAutofit lnSpcReduction="10000"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Působení gravitace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3554" name="Picture 2" descr="earth by johnny_automatic - a cartoon drawing of the planet Earth recolored from a Nasa drawin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500694" y="3795309"/>
            <a:ext cx="3286148" cy="306269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500042"/>
            <a:ext cx="8229600" cy="1066800"/>
          </a:xfrm>
        </p:spPr>
        <p:txBody>
          <a:bodyPr/>
          <a:lstStyle/>
          <a:p>
            <a:r>
              <a:rPr lang="cs-CZ" b="1" dirty="0" smtClean="0">
                <a:latin typeface="Arial" charset="0"/>
                <a:cs typeface="Arial" charset="0"/>
              </a:rPr>
              <a:t>Geologie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71612"/>
            <a:ext cx="8472518" cy="1857388"/>
          </a:xfrm>
        </p:spPr>
        <p:txBody>
          <a:bodyPr>
            <a:normAutofit/>
          </a:bodyPr>
          <a:lstStyle/>
          <a:p>
            <a:r>
              <a:rPr lang="cs-CZ" i="1" dirty="0" err="1" smtClean="0">
                <a:latin typeface="Arial" charset="0"/>
                <a:cs typeface="Arial" charset="0"/>
              </a:rPr>
              <a:t>geos</a:t>
            </a:r>
            <a:r>
              <a:rPr lang="cs-CZ" dirty="0" smtClean="0">
                <a:latin typeface="Arial" charset="0"/>
                <a:cs typeface="Arial" charset="0"/>
              </a:rPr>
              <a:t> – Země, </a:t>
            </a:r>
            <a:r>
              <a:rPr lang="cs-CZ" i="1" dirty="0" smtClean="0">
                <a:latin typeface="Arial" charset="0"/>
                <a:cs typeface="Arial" charset="0"/>
              </a:rPr>
              <a:t>logos</a:t>
            </a:r>
            <a:r>
              <a:rPr lang="cs-CZ" dirty="0" smtClean="0">
                <a:latin typeface="Arial" charset="0"/>
                <a:cs typeface="Arial" charset="0"/>
              </a:rPr>
              <a:t> – věda</a:t>
            </a:r>
          </a:p>
          <a:p>
            <a:r>
              <a:rPr lang="cs-CZ" dirty="0" smtClean="0">
                <a:latin typeface="Arial" charset="0"/>
                <a:cs typeface="Arial" charset="0"/>
              </a:rPr>
              <a:t>přírodní věda, zabývající se složením, stavbou a vývojem Země.</a:t>
            </a:r>
          </a:p>
          <a:p>
            <a:endParaRPr lang="cs-CZ" dirty="0"/>
          </a:p>
        </p:txBody>
      </p:sp>
      <p:pic>
        <p:nvPicPr>
          <p:cNvPr id="1028" name="Picture 4" descr="Soubor:Pr&amp;uring;&amp;rcaron;ez Zemí.pn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786182" y="3071810"/>
            <a:ext cx="4305371" cy="335758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28728" y="285728"/>
            <a:ext cx="4929222" cy="857256"/>
          </a:xfrm>
        </p:spPr>
        <p:txBody>
          <a:bodyPr/>
          <a:lstStyle/>
          <a:p>
            <a:r>
              <a:rPr lang="cs-CZ" dirty="0" smtClean="0"/>
              <a:t>SLUNCE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32" y="1500174"/>
            <a:ext cx="8643998" cy="1071570"/>
          </a:xfrm>
        </p:spPr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je hvězda, která tvoří střed </a:t>
            </a:r>
            <a:r>
              <a:rPr lang="cs-CZ" u="sng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  <a:hlinkClick r:id="rId2" action="ppaction://hlinksldjump"/>
              </a:rPr>
              <a:t>Sluneční soustavy</a:t>
            </a:r>
            <a:r>
              <a:rPr lang="cs-CZ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  <a:hlinkClick r:id="rId2" action="ppaction://hlinksldjump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 je nejblíže Zemi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6386" name="Picture 2" descr="Soubor:Sun in X-Ray.png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929190" y="3714752"/>
            <a:ext cx="4239098" cy="3071810"/>
          </a:xfrm>
          <a:prstGeom prst="rect">
            <a:avLst/>
          </a:prstGeom>
          <a:noFill/>
        </p:spPr>
      </p:pic>
      <p:sp>
        <p:nvSpPr>
          <p:cNvPr id="5" name="Zástupný symbol pro obsah 2"/>
          <p:cNvSpPr txBox="1">
            <a:spLocks/>
          </p:cNvSpPr>
          <p:nvPr/>
        </p:nvSpPr>
        <p:spPr>
          <a:xfrm>
            <a:off x="0" y="2500306"/>
            <a:ext cx="8501122" cy="571504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3"/>
              </a:buClr>
              <a:buSzTx/>
              <a:buFont typeface="Georgia"/>
              <a:buChar char="•"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zásobuje zemský povrch 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TEPLEM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  a  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SVĚTLEM</a:t>
            </a: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3"/>
              </a:buClr>
              <a:buSzTx/>
              <a:buFont typeface="Georgia"/>
              <a:buChar char="•"/>
              <a:tabLst/>
              <a:defRPr/>
            </a:pPr>
            <a:endParaRPr kumimoji="0" lang="cs-CZ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0" y="3143248"/>
            <a:ext cx="8501122" cy="571504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3"/>
              </a:buClr>
              <a:buSzTx/>
              <a:buFont typeface="Georgia"/>
              <a:buChar char="•"/>
              <a:tabLst/>
              <a:defRPr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ovlivňuje děje, probíhající na Zemi:</a:t>
            </a:r>
            <a:endParaRPr kumimoji="0" lang="cs-CZ" sz="2800" b="0" i="0" u="none" strike="noStrike" kern="1200" cap="none" spc="0" normalizeH="0" baseline="0" noProof="0" dirty="0" smtClean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3"/>
              </a:buClr>
              <a:buSzTx/>
              <a:buFont typeface="Georgia"/>
              <a:buChar char="•"/>
              <a:tabLst/>
              <a:defRPr/>
            </a:pPr>
            <a:endParaRPr kumimoji="0" lang="cs-CZ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285720" y="4286256"/>
            <a:ext cx="7358114" cy="500066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3"/>
              </a:buClr>
              <a:buSzTx/>
              <a:buFont typeface="Georgia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Podnebí, počasí, příliv, odliv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>
          <a:xfrm>
            <a:off x="285720" y="5286388"/>
            <a:ext cx="7358114" cy="500066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3"/>
              </a:buClr>
              <a:buSzTx/>
              <a:buFont typeface="Georgia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Fotosyntézu (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cs typeface="Arial" pitchFamily="34" charset="0"/>
              </a:rPr>
              <a:t>produkci</a:t>
            </a:r>
            <a:r>
              <a:rPr kumimoji="0" lang="cs-CZ" sz="2400" b="0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cs typeface="Arial" pitchFamily="34" charset="0"/>
              </a:rPr>
              <a:t> kyslíku</a:t>
            </a:r>
            <a:r>
              <a:rPr kumimoji="0" lang="cs-CZ" sz="2400" b="0" i="0" u="none" strike="noStrike" kern="1200" cap="none" spc="0" normalizeH="0" noProof="0" dirty="0" smtClean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)  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pic>
        <p:nvPicPr>
          <p:cNvPr id="16392" name="Picture 8" descr="Sun with sunglasses by laobc - A smiling sun with sunglasses">
            <a:hlinkClick r:id="rId5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0" y="0"/>
            <a:ext cx="1571636" cy="15716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  <p:bldP spid="9" grpId="0"/>
      <p:bldP spid="10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71604" y="433374"/>
            <a:ext cx="2000264" cy="1066800"/>
          </a:xfrm>
        </p:spPr>
        <p:txBody>
          <a:bodyPr/>
          <a:lstStyle/>
          <a:p>
            <a:r>
              <a:rPr lang="cs-CZ" dirty="0" smtClean="0"/>
              <a:t>ZEMĚ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1714488"/>
            <a:ext cx="8229600" cy="642942"/>
          </a:xfrm>
        </p:spPr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je planeta Sluneční soustavy</a:t>
            </a:r>
          </a:p>
        </p:txBody>
      </p:sp>
      <p:pic>
        <p:nvPicPr>
          <p:cNvPr id="4" name="Picture 2" descr="Soubor:The Earth seen from Apollo 17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5008" y="3500438"/>
            <a:ext cx="3214710" cy="3214711"/>
          </a:xfrm>
          <a:prstGeom prst="rect">
            <a:avLst/>
          </a:prstGeom>
          <a:noFill/>
        </p:spPr>
      </p:pic>
      <p:pic>
        <p:nvPicPr>
          <p:cNvPr id="17412" name="Picture 4" descr="grinning globe by johnny_automatic - This Giddy Globe by OLiver Herford, 1919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42844" y="214290"/>
            <a:ext cx="1440282" cy="1428760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142844" y="2262838"/>
            <a:ext cx="723426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65760" lvl="0" indent="-256032">
              <a:spcBef>
                <a:spcPts val="300"/>
              </a:spcBef>
              <a:buClr>
                <a:srgbClr val="A5AB81"/>
              </a:buClr>
              <a:buFont typeface="Georgia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vznikla přibližně před </a:t>
            </a:r>
            <a:r>
              <a:rPr lang="cs-CZ" sz="28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4,6 mld. let</a:t>
            </a:r>
            <a:endParaRPr lang="cs-CZ" sz="2800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42844" y="2762904"/>
            <a:ext cx="871543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65760" lvl="0" indent="-256032">
              <a:spcBef>
                <a:spcPts val="300"/>
              </a:spcBef>
              <a:buClr>
                <a:srgbClr val="A5AB81"/>
              </a:buClr>
              <a:buFont typeface="Georgia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má kulovitý tvar s poloměrem na rovníku </a:t>
            </a:r>
            <a:r>
              <a:rPr lang="cs-CZ" sz="28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6378,4 km</a:t>
            </a:r>
            <a:endParaRPr lang="cs-CZ" sz="28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9" name="Graf 8"/>
          <p:cNvGraphicFramePr/>
          <p:nvPr/>
        </p:nvGraphicFramePr>
        <p:xfrm>
          <a:off x="500034" y="3643314"/>
          <a:ext cx="4429156" cy="292895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8000"/>
                            </p:stCondLst>
                            <p:childTnLst>
                              <p:par>
                                <p:cTn id="27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7" grpId="0"/>
      <p:bldP spid="8" grpId="0"/>
      <p:bldGraphic spid="9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ahnutá šipka dolů 7"/>
          <p:cNvSpPr/>
          <p:nvPr/>
        </p:nvSpPr>
        <p:spPr>
          <a:xfrm rot="20415306" flipH="1">
            <a:off x="1141142" y="2093466"/>
            <a:ext cx="2870712" cy="488738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4414" y="428604"/>
            <a:ext cx="8229600" cy="857256"/>
          </a:xfrm>
        </p:spPr>
        <p:txBody>
          <a:bodyPr/>
          <a:lstStyle/>
          <a:p>
            <a:r>
              <a:rPr lang="cs-CZ" dirty="0" smtClean="0"/>
              <a:t>POHYBY ZEMĚ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14810" y="1714488"/>
            <a:ext cx="3143272" cy="67951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365,25</a:t>
            </a:r>
            <a:r>
              <a:rPr lang="cs-CZ" b="1" dirty="0" smtClean="0"/>
              <a:t>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dne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9458" name="Picture 2" descr="stop watch by klaasvangend - This is the fixed version of my original stop watch (or chronograph) - I now converted the numbers to curves so it displays on all computers.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142852"/>
            <a:ext cx="1175566" cy="1571612"/>
          </a:xfrm>
          <a:prstGeom prst="rect">
            <a:avLst/>
          </a:prstGeom>
          <a:noFill/>
        </p:spPr>
      </p:pic>
      <p:pic>
        <p:nvPicPr>
          <p:cNvPr id="19460" name="Picture 4" descr="Sun and Earth by Mathew J Kavalam - The Sun and Earth.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285851" y="1571612"/>
            <a:ext cx="2214578" cy="1504951"/>
          </a:xfrm>
          <a:prstGeom prst="rect">
            <a:avLst/>
          </a:prstGeom>
          <a:noFill/>
        </p:spPr>
      </p:pic>
      <p:sp>
        <p:nvSpPr>
          <p:cNvPr id="6" name="Zahnutá šipka nahoru 5"/>
          <p:cNvSpPr/>
          <p:nvPr/>
        </p:nvSpPr>
        <p:spPr>
          <a:xfrm rot="20752150">
            <a:off x="1403333" y="2523147"/>
            <a:ext cx="2792150" cy="428628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19464" name="Picture 8" descr="Soubor:Earth's Axis (small).gif">
            <a:hlinkClick r:id="rId6"/>
          </p:cNvPr>
          <p:cNvPicPr>
            <a:picLocks noChangeAspect="1" noChangeArrowheads="1" noCrop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42844" y="3786190"/>
            <a:ext cx="3238522" cy="2428892"/>
          </a:xfrm>
          <a:prstGeom prst="rect">
            <a:avLst/>
          </a:prstGeom>
          <a:noFill/>
        </p:spPr>
      </p:pic>
      <p:sp>
        <p:nvSpPr>
          <p:cNvPr id="12" name="Zástupný symbol pro obsah 2"/>
          <p:cNvSpPr txBox="1">
            <a:spLocks/>
          </p:cNvSpPr>
          <p:nvPr/>
        </p:nvSpPr>
        <p:spPr>
          <a:xfrm>
            <a:off x="3671910" y="4500570"/>
            <a:ext cx="5257808" cy="67951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3"/>
              </a:buClr>
              <a:buSzTx/>
              <a:buFont typeface="Georgia"/>
              <a:buChar char="•"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23 </a:t>
            </a: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cs typeface="Arial" pitchFamily="34" charset="0"/>
              </a:rPr>
              <a:t>hodin</a:t>
            </a: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56 </a:t>
            </a: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cs typeface="Arial" pitchFamily="34" charset="0"/>
              </a:rPr>
              <a:t>minut</a:t>
            </a: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6 </a:t>
            </a: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cs typeface="Arial" pitchFamily="34" charset="0"/>
              </a:rPr>
              <a:t>vteřin</a:t>
            </a:r>
            <a:endParaRPr kumimoji="0" lang="cs-CZ" sz="28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Zástupný symbol pro obsah 2"/>
          <p:cNvSpPr txBox="1">
            <a:spLocks/>
          </p:cNvSpPr>
          <p:nvPr/>
        </p:nvSpPr>
        <p:spPr>
          <a:xfrm>
            <a:off x="3671910" y="5143512"/>
            <a:ext cx="3543296" cy="67951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3"/>
              </a:buClr>
              <a:buSzTx/>
              <a:buFont typeface="Georgia"/>
              <a:buChar char="•"/>
              <a:tabLst/>
              <a:defRPr/>
            </a:pP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k</a:t>
            </a:r>
            <a:r>
              <a:rPr kumimoji="0" lang="cs-CZ" sz="28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olem</a:t>
            </a: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 vlastní osy</a:t>
            </a:r>
            <a:endParaRPr kumimoji="0" lang="cs-CZ" sz="2800" b="1" i="0" u="none" strike="noStrike" kern="1200" cap="none" spc="0" normalizeH="0" baseline="0" noProof="0" dirty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Zástupný symbol pro obsah 2"/>
          <p:cNvSpPr txBox="1">
            <a:spLocks/>
          </p:cNvSpPr>
          <p:nvPr/>
        </p:nvSpPr>
        <p:spPr>
          <a:xfrm>
            <a:off x="4171975" y="2249424"/>
            <a:ext cx="3186107" cy="67951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3"/>
              </a:buClr>
              <a:buSzTx/>
              <a:buFont typeface="Georgia"/>
              <a:buChar char="•"/>
              <a:tabLst/>
              <a:defRPr/>
            </a:pP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k</a:t>
            </a:r>
            <a:r>
              <a:rPr kumimoji="0" lang="cs-CZ" sz="28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olem</a:t>
            </a: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 Slunce</a:t>
            </a:r>
            <a:endParaRPr kumimoji="0" lang="cs-CZ" sz="2800" b="1" i="0" u="none" strike="noStrike" kern="1200" cap="none" spc="0" normalizeH="0" baseline="0" noProof="0" dirty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94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94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194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946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94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3" grpId="0" build="p"/>
      <p:bldP spid="6" grpId="0" animBg="1"/>
      <p:bldP spid="12" grpId="0"/>
      <p:bldP spid="13" grpId="0"/>
      <p:bldP spid="1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" name="Přímá spojovací čára 10"/>
          <p:cNvCxnSpPr/>
          <p:nvPr/>
        </p:nvCxnSpPr>
        <p:spPr>
          <a:xfrm rot="16200000" flipH="1">
            <a:off x="3250397" y="4036223"/>
            <a:ext cx="500066" cy="2857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3108" y="500042"/>
            <a:ext cx="6115064" cy="1066800"/>
          </a:xfrm>
        </p:spPr>
        <p:txBody>
          <a:bodyPr/>
          <a:lstStyle/>
          <a:p>
            <a:r>
              <a:rPr lang="cs-CZ" dirty="0" smtClean="0"/>
              <a:t>Střídání dne a noci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1785926"/>
            <a:ext cx="8229600" cy="1285884"/>
          </a:xfrm>
        </p:spPr>
        <p:txBody>
          <a:bodyPr/>
          <a:lstStyle/>
          <a:p>
            <a:r>
              <a:rPr lang="cs-CZ" dirty="0" smtClean="0"/>
              <a:t>Otáčením Země kolem osy, dochází k přesouvání oblasti odkloněné od Slunce (střídání dne a noci)</a:t>
            </a:r>
          </a:p>
        </p:txBody>
      </p:sp>
      <p:pic>
        <p:nvPicPr>
          <p:cNvPr id="21506" name="Picture 2" descr="giorno e notte - night and day by ernes - disegno fatto per una animazione sul passsare del tempo, giorno e notte...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2844" y="0"/>
            <a:ext cx="1857388" cy="1857388"/>
          </a:xfrm>
          <a:prstGeom prst="rect">
            <a:avLst/>
          </a:prstGeom>
          <a:noFill/>
        </p:spPr>
      </p:pic>
      <p:pic>
        <p:nvPicPr>
          <p:cNvPr id="5" name="Picture 4" descr="Sun and Earth by Mathew J Kavalam - The Sun and Earth.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357554" y="2857496"/>
            <a:ext cx="2214578" cy="1504951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3714744" y="3714752"/>
            <a:ext cx="5661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den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643174" y="4071942"/>
            <a:ext cx="5565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noc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20" name="Přímá spojovací šipka 19"/>
          <p:cNvCxnSpPr/>
          <p:nvPr/>
        </p:nvCxnSpPr>
        <p:spPr>
          <a:xfrm rot="10800000" flipV="1">
            <a:off x="3500430" y="3429000"/>
            <a:ext cx="857256" cy="500066"/>
          </a:xfrm>
          <a:prstGeom prst="straightConnector1">
            <a:avLst/>
          </a:prstGeom>
          <a:ln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 rot="10800000" flipV="1">
            <a:off x="3643306" y="3509962"/>
            <a:ext cx="795342" cy="490542"/>
          </a:xfrm>
          <a:prstGeom prst="straightConnector1">
            <a:avLst/>
          </a:prstGeom>
          <a:ln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/>
          <p:nvPr/>
        </p:nvCxnSpPr>
        <p:spPr>
          <a:xfrm rot="10800000" flipV="1">
            <a:off x="3714744" y="3662362"/>
            <a:ext cx="876304" cy="481018"/>
          </a:xfrm>
          <a:prstGeom prst="straightConnector1">
            <a:avLst/>
          </a:prstGeom>
          <a:ln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/>
          <p:nvPr/>
        </p:nvCxnSpPr>
        <p:spPr>
          <a:xfrm rot="10800000" flipV="1">
            <a:off x="3786182" y="3814762"/>
            <a:ext cx="957266" cy="542932"/>
          </a:xfrm>
          <a:prstGeom prst="straightConnector1">
            <a:avLst/>
          </a:prstGeom>
          <a:ln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Zástupný symbol pro obsah 2"/>
          <p:cNvSpPr txBox="1">
            <a:spLocks/>
          </p:cNvSpPr>
          <p:nvPr/>
        </p:nvSpPr>
        <p:spPr>
          <a:xfrm>
            <a:off x="142844" y="4643446"/>
            <a:ext cx="8229600" cy="1285884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3"/>
              </a:buClr>
              <a:buSzTx/>
              <a:tabLst/>
              <a:defRPr/>
            </a:pPr>
            <a:endParaRPr kumimoji="0" lang="cs-CZ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9" name="Zástupný symbol pro obsah 2"/>
          <p:cNvSpPr txBox="1">
            <a:spLocks/>
          </p:cNvSpPr>
          <p:nvPr/>
        </p:nvSpPr>
        <p:spPr>
          <a:xfrm>
            <a:off x="142844" y="5214950"/>
            <a:ext cx="8786874" cy="857256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365760" lvl="0" indent="-256032">
              <a:spcBef>
                <a:spcPts val="300"/>
              </a:spcBef>
              <a:buClr>
                <a:schemeClr val="accent3"/>
              </a:buClr>
              <a:buFont typeface="Georgia"/>
              <a:buChar char="•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Proč je celý zemský povrch rozdělen na 24 časových pásem dle poledníků? </a:t>
            </a: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500"/>
                            </p:stCondLst>
                            <p:childTnLst>
                              <p:par>
                                <p:cTn id="60" presetID="2" presetClass="entr" presetSubtype="8" fill="hold" grpId="0" nodeType="after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60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000"/>
                            </p:stCondLst>
                            <p:childTnLst>
                              <p:par>
                                <p:cTn id="6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8" grpId="0"/>
      <p:bldP spid="9" grpId="0"/>
      <p:bldP spid="28" grpId="0" build="p"/>
      <p:bldP spid="29" grpId="0" build="p"/>
      <p:bldP spid="29" grpId="1" build="allAtOnce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28794" y="642918"/>
            <a:ext cx="5472122" cy="1066800"/>
          </a:xfrm>
        </p:spPr>
        <p:txBody>
          <a:bodyPr/>
          <a:lstStyle/>
          <a:p>
            <a:r>
              <a:rPr lang="cs-CZ" dirty="0" smtClean="0"/>
              <a:t>Střídání ročních období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1406" y="2071678"/>
            <a:ext cx="8786874" cy="1285884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sklon osy Země a tvar oběžné dráhy Země kolem Slunce, ovlivňuje množství tepla a světla ze Slunce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3554" name="Picture 2" descr="Seasons by hairymnstr - A set of silhouette icons depicting the seasons.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7159" y="428604"/>
            <a:ext cx="1506222" cy="1500198"/>
          </a:xfrm>
          <a:prstGeom prst="rect">
            <a:avLst/>
          </a:prstGeom>
          <a:noFill/>
        </p:spPr>
      </p:pic>
      <p:sp>
        <p:nvSpPr>
          <p:cNvPr id="6" name="Zástupný symbol pro obsah 2"/>
          <p:cNvSpPr txBox="1">
            <a:spLocks/>
          </p:cNvSpPr>
          <p:nvPr/>
        </p:nvSpPr>
        <p:spPr>
          <a:xfrm>
            <a:off x="357126" y="3143248"/>
            <a:ext cx="8786874" cy="1285884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3"/>
              </a:buClr>
              <a:buSzTx/>
              <a:buFont typeface="Georgia"/>
              <a:buChar char="•"/>
              <a:tabLst/>
              <a:defRPr/>
            </a:pPr>
            <a:endParaRPr kumimoji="0" lang="cs-CZ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-32" y="3214686"/>
            <a:ext cx="7858180" cy="500066"/>
          </a:xfrm>
          <a:prstGeom prst="rect">
            <a:avLst/>
          </a:prstGeom>
        </p:spPr>
        <p:txBody>
          <a:bodyPr vert="horz">
            <a:normAutofit lnSpcReduction="10000"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3"/>
              </a:buClr>
              <a:buSzTx/>
              <a:buFont typeface="Georgia"/>
              <a:buChar char="•"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Tento jev způsobuje střídání</a:t>
            </a:r>
            <a:r>
              <a:rPr kumimoji="0" lang="cs-CZ" sz="28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ročních dob</a:t>
            </a:r>
            <a:endParaRPr kumimoji="0" lang="cs-CZ" sz="28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285852" y="3714752"/>
            <a:ext cx="607223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JARA</a:t>
            </a:r>
            <a:r>
              <a:rPr lang="cs-CZ" sz="28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28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LÉTA</a:t>
            </a:r>
            <a:r>
              <a:rPr lang="cs-CZ" sz="28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2800" b="1" dirty="0" smtClean="0">
                <a:solidFill>
                  <a:srgbClr val="D8B25C"/>
                </a:solidFill>
                <a:latin typeface="Arial" pitchFamily="34" charset="0"/>
                <a:cs typeface="Arial" pitchFamily="34" charset="0"/>
              </a:rPr>
              <a:t>PODZIMU</a:t>
            </a:r>
            <a:r>
              <a:rPr lang="cs-CZ" sz="28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2800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ZIMY</a:t>
            </a:r>
            <a:r>
              <a:rPr lang="cs-CZ" sz="2800" dirty="0" smtClean="0">
                <a:solidFill>
                  <a:prstClr val="black"/>
                </a:solidFill>
              </a:rPr>
              <a:t> </a:t>
            </a:r>
            <a:endParaRPr lang="cs-CZ" sz="2800" dirty="0"/>
          </a:p>
        </p:txBody>
      </p:sp>
      <p:sp>
        <p:nvSpPr>
          <p:cNvPr id="9" name="Obdélník 8"/>
          <p:cNvSpPr/>
          <p:nvPr/>
        </p:nvSpPr>
        <p:spPr>
          <a:xfrm>
            <a:off x="285720" y="5572140"/>
            <a:ext cx="8358246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14350" indent="-514350">
              <a:buFont typeface="Arial" pitchFamily="34" charset="0"/>
              <a:buChar char="•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Proč platí, že když je na jižní polokouli léto, je na severní zima a opačně.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357390" y="4786322"/>
            <a:ext cx="678661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youtube.com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watch</a:t>
            </a:r>
            <a:r>
              <a:rPr lang="cs-CZ" dirty="0" smtClean="0">
                <a:hlinkClick r:id="rId4"/>
              </a:rPr>
              <a:t>?v=7XMio1OnH7s</a:t>
            </a:r>
            <a:endParaRPr lang="cs-CZ" dirty="0"/>
          </a:p>
        </p:txBody>
      </p:sp>
      <p:sp>
        <p:nvSpPr>
          <p:cNvPr id="11" name="Tlačítko akce: Video 10">
            <a:hlinkClick r:id="rId4" highlightClick="1"/>
          </p:cNvPr>
          <p:cNvSpPr/>
          <p:nvPr/>
        </p:nvSpPr>
        <p:spPr>
          <a:xfrm>
            <a:off x="500034" y="4643446"/>
            <a:ext cx="1785950" cy="785818"/>
          </a:xfrm>
          <a:prstGeom prst="actionButtonMovi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7" grpId="0"/>
      <p:bldP spid="8" grpId="0"/>
      <p:bldP spid="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32" y="290498"/>
            <a:ext cx="5357850" cy="1066800"/>
          </a:xfrm>
        </p:spPr>
        <p:txBody>
          <a:bodyPr>
            <a:normAutofit/>
          </a:bodyPr>
          <a:lstStyle/>
          <a:p>
            <a:r>
              <a:rPr lang="cs-CZ" dirty="0" smtClean="0"/>
              <a:t>PŮSOBENÍ  GRAVITACE</a:t>
            </a:r>
            <a:endParaRPr lang="cs-CZ" dirty="0"/>
          </a:p>
        </p:txBody>
      </p:sp>
      <p:pic>
        <p:nvPicPr>
          <p:cNvPr id="20482" name="Picture 2" descr="http://upload.wikimedia.org/wikipedia/commons/3/39/GodfreyKneller-IsaacNewton-1689.jpg?uselang=cs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5720" y="1428736"/>
            <a:ext cx="3640910" cy="5000660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3929058" y="3382408"/>
            <a:ext cx="5000660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fyzik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matematik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astronom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přírodní filosof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alchymista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teolog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143372" y="1643050"/>
            <a:ext cx="4586287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200" b="1" dirty="0" smtClean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Sir </a:t>
            </a:r>
            <a:r>
              <a:rPr lang="cs-CZ" sz="3200" b="1" dirty="0" err="1" smtClean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Isaac</a:t>
            </a:r>
            <a:r>
              <a:rPr lang="cs-CZ" sz="3200" b="1" dirty="0" smtClean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 Newton </a:t>
            </a:r>
          </a:p>
        </p:txBody>
      </p:sp>
      <p:sp>
        <p:nvSpPr>
          <p:cNvPr id="7" name="Obdélník 6"/>
          <p:cNvSpPr/>
          <p:nvPr/>
        </p:nvSpPr>
        <p:spPr>
          <a:xfrm>
            <a:off x="4000496" y="2559602"/>
            <a:ext cx="464347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/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4. ledna 1643 – 31. března 1727 v Londýně</a:t>
            </a:r>
            <a:endParaRPr lang="cs-CZ" sz="32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85736" y="6488668"/>
            <a:ext cx="592933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4"/>
              </a:rPr>
              <a:t>http://cs.wikipedia.org/wiki/Sir_Isaac_Newton</a:t>
            </a:r>
            <a:endParaRPr lang="cs-CZ" dirty="0"/>
          </a:p>
        </p:txBody>
      </p:sp>
      <p:pic>
        <p:nvPicPr>
          <p:cNvPr id="20484" name="Picture 4" descr="Red Apple by inky2010 - Red Apple ....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643702" y="3143248"/>
            <a:ext cx="1214446" cy="1146437"/>
          </a:xfrm>
          <a:prstGeom prst="rect">
            <a:avLst/>
          </a:prstGeom>
          <a:noFill/>
        </p:spPr>
      </p:pic>
      <p:pic>
        <p:nvPicPr>
          <p:cNvPr id="10" name="Picture 4" descr="Red Apple by inky2010 - Red Apple ....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8001024" y="2786058"/>
            <a:ext cx="832434" cy="785818"/>
          </a:xfrm>
          <a:prstGeom prst="rect">
            <a:avLst/>
          </a:prstGeom>
          <a:noFill/>
        </p:spPr>
      </p:pic>
      <p:pic>
        <p:nvPicPr>
          <p:cNvPr id="11" name="Picture 4" descr="Red Apple by inky2010 - Red Apple ....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929454" y="4071942"/>
            <a:ext cx="1071570" cy="1011562"/>
          </a:xfrm>
          <a:prstGeom prst="rect">
            <a:avLst/>
          </a:prstGeom>
          <a:noFill/>
        </p:spPr>
      </p:pic>
      <p:pic>
        <p:nvPicPr>
          <p:cNvPr id="12" name="Picture 4" descr="Red Apple by inky2010 - Red Apple ....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286644" y="3357562"/>
            <a:ext cx="1143008" cy="1079000"/>
          </a:xfrm>
          <a:prstGeom prst="rect">
            <a:avLst/>
          </a:prstGeom>
          <a:noFill/>
        </p:spPr>
      </p:pic>
      <p:pic>
        <p:nvPicPr>
          <p:cNvPr id="13" name="Picture 4" descr="Red Apple by inky2010 - Red Apple ....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8358214" y="3643314"/>
            <a:ext cx="1214446" cy="1146437"/>
          </a:xfrm>
          <a:prstGeom prst="rect">
            <a:avLst/>
          </a:prstGeom>
          <a:noFill/>
        </p:spPr>
      </p:pic>
      <p:pic>
        <p:nvPicPr>
          <p:cNvPr id="14" name="Picture 4" descr="Red Apple by inky2010 - Red Apple ....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929586" y="3357562"/>
            <a:ext cx="1071570" cy="1011562"/>
          </a:xfrm>
          <a:prstGeom prst="rect">
            <a:avLst/>
          </a:prstGeom>
          <a:noFill/>
        </p:spPr>
      </p:pic>
      <p:pic>
        <p:nvPicPr>
          <p:cNvPr id="15" name="Picture 4" descr="Red Apple by inky2010 - Red Apple ....">
            <a:hlinkClick r:id="rId6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479132" y="4071942"/>
            <a:ext cx="1664868" cy="1571636"/>
          </a:xfrm>
          <a:prstGeom prst="rect">
            <a:avLst/>
          </a:prstGeom>
          <a:noFill/>
        </p:spPr>
      </p:pic>
      <p:sp>
        <p:nvSpPr>
          <p:cNvPr id="16" name="Zástupný symbol pro obsah 2"/>
          <p:cNvSpPr>
            <a:spLocks noGrp="1"/>
          </p:cNvSpPr>
          <p:nvPr>
            <p:ph idx="1"/>
          </p:nvPr>
        </p:nvSpPr>
        <p:spPr>
          <a:xfrm>
            <a:off x="5000628" y="1071546"/>
            <a:ext cx="4143404" cy="500066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Působí na všechna tělesa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000"/>
                            </p:stCondLst>
                            <p:childTnLst>
                              <p:par>
                                <p:cTn id="47" presetID="48" presetClass="entr" presetSubtype="0" ac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2000"/>
                            </p:stCondLst>
                            <p:childTnLst>
                              <p:par>
                                <p:cTn id="54" presetID="48" presetClass="entr" presetSubtype="0" ac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3000"/>
                            </p:stCondLst>
                            <p:childTnLst>
                              <p:par>
                                <p:cTn id="61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9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0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2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4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6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4000"/>
                            </p:stCondLst>
                            <p:childTnLst>
                              <p:par>
                                <p:cTn id="78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0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6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7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8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9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0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1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3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5000"/>
                            </p:stCondLst>
                            <p:childTnLst>
                              <p:par>
                                <p:cTn id="95" presetID="48" presetClass="entr" presetSubtype="0" ac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04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204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204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6000"/>
                            </p:stCondLst>
                            <p:childTnLst>
                              <p:par>
                                <p:cTn id="102" presetID="48" presetClass="entr" presetSubtype="0" ac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Soubor:NovaSlunecniSoustava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928670"/>
            <a:ext cx="9144065" cy="5143536"/>
          </a:xfrm>
          <a:prstGeom prst="rect">
            <a:avLst/>
          </a:prstGeom>
          <a:noFill/>
        </p:spPr>
      </p:pic>
      <p:sp>
        <p:nvSpPr>
          <p:cNvPr id="5" name="Obdélník 4">
            <a:hlinkClick r:id="rId3" action="ppaction://hlinksldjump"/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1">
              <a:alpha val="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71414"/>
            <a:ext cx="8153400" cy="990600"/>
          </a:xfrm>
        </p:spPr>
        <p:txBody>
          <a:bodyPr/>
          <a:lstStyle/>
          <a:p>
            <a:r>
              <a:rPr lang="en-US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Pou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ž</a:t>
            </a:r>
            <a:r>
              <a:rPr lang="en-US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it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é</a:t>
            </a:r>
            <a:r>
              <a:rPr lang="en-US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</a:t>
            </a:r>
            <a:r>
              <a:rPr lang="en-US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droje</a:t>
            </a:r>
            <a:r>
              <a:rPr lang="en-US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a </a:t>
            </a:r>
            <a:r>
              <a:rPr lang="en-US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litetarura</a:t>
            </a: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42844" y="928670"/>
            <a:ext cx="8858312" cy="571504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200" dirty="0" smtClean="0">
                <a:latin typeface="Arial" pitchFamily="34" charset="0"/>
                <a:cs typeface="Arial" pitchFamily="34" charset="0"/>
              </a:rPr>
              <a:t>WIKIPEDIE - OTEVŘENÁ ENCYKLOPEDIE. [online]. [ 24. 2. 2013]. Dostupné na:</a:t>
            </a:r>
          </a:p>
          <a:p>
            <a:pPr>
              <a:buNone/>
            </a:pPr>
            <a:r>
              <a:rPr lang="en-US" sz="1000" dirty="0" smtClean="0">
                <a:latin typeface="Arial" pitchFamily="34" charset="0"/>
                <a:cs typeface="Arial" pitchFamily="34" charset="0"/>
              </a:rPr>
              <a:t>&lt;http://cs.wikipedia.org/wiki/Soubor:The_Earth_seen_from_Apollo_17.jpg &gt;.</a:t>
            </a:r>
            <a:endParaRPr lang="cs-CZ" sz="1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en-US" sz="1000" dirty="0" smtClean="0">
                <a:latin typeface="Arial" pitchFamily="34" charset="0"/>
                <a:cs typeface="Arial" pitchFamily="34" charset="0"/>
              </a:rPr>
              <a:t>&lt;http://cs.wikipedia.org/wiki/Soubor:Sun_in_X-Ray.png&gt;.</a:t>
            </a:r>
            <a:endParaRPr lang="cs-CZ" sz="1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en-US" sz="1000" dirty="0" smtClean="0">
                <a:latin typeface="Arial" pitchFamily="34" charset="0"/>
                <a:cs typeface="Arial" pitchFamily="34" charset="0"/>
              </a:rPr>
              <a:t>&lt;</a:t>
            </a:r>
            <a:r>
              <a:rPr lang="cs-CZ" sz="1000" dirty="0" smtClean="0">
                <a:latin typeface="Arial" pitchFamily="34" charset="0"/>
                <a:cs typeface="Arial" pitchFamily="34" charset="0"/>
              </a:rPr>
              <a:t>http://cs.wikipedia.org/wiki/Slunce</a:t>
            </a:r>
            <a:r>
              <a:rPr lang="en-US" sz="1000" dirty="0" smtClean="0">
                <a:latin typeface="Arial" pitchFamily="34" charset="0"/>
                <a:cs typeface="Arial" pitchFamily="34" charset="0"/>
              </a:rPr>
              <a:t>&gt;.</a:t>
            </a:r>
            <a:endParaRPr lang="cs-CZ" sz="1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en-US" sz="1000" dirty="0" smtClean="0">
                <a:latin typeface="Arial" pitchFamily="34" charset="0"/>
                <a:cs typeface="Arial" pitchFamily="34" charset="0"/>
              </a:rPr>
              <a:t>&lt;</a:t>
            </a:r>
            <a:r>
              <a:rPr lang="cs-CZ" sz="1000" dirty="0" smtClean="0">
                <a:latin typeface="Arial" pitchFamily="34" charset="0"/>
                <a:cs typeface="Arial" pitchFamily="34" charset="0"/>
              </a:rPr>
              <a:t>http://cs.wikipedia.org/wiki/Soubor:NovaSlunecniSoustava.jpg</a:t>
            </a:r>
            <a:r>
              <a:rPr lang="en-US" sz="1000" dirty="0" smtClean="0">
                <a:latin typeface="Arial" pitchFamily="34" charset="0"/>
                <a:cs typeface="Arial" pitchFamily="34" charset="0"/>
              </a:rPr>
              <a:t>&gt;.</a:t>
            </a:r>
            <a:endParaRPr lang="cs-CZ" sz="1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en-US" sz="1000" dirty="0" smtClean="0">
                <a:latin typeface="Arial" pitchFamily="34" charset="0"/>
                <a:cs typeface="Arial" pitchFamily="34" charset="0"/>
              </a:rPr>
              <a:t>&lt;</a:t>
            </a:r>
            <a:r>
              <a:rPr lang="cs-CZ" sz="1000" dirty="0" smtClean="0">
                <a:latin typeface="Arial" pitchFamily="34" charset="0"/>
                <a:cs typeface="Arial" pitchFamily="34" charset="0"/>
              </a:rPr>
              <a:t>http://cs.wikipedia.org/wiki/Zem%C4%9B</a:t>
            </a:r>
            <a:r>
              <a:rPr lang="en-US" sz="1000" dirty="0" smtClean="0">
                <a:latin typeface="Arial" pitchFamily="34" charset="0"/>
                <a:cs typeface="Arial" pitchFamily="34" charset="0"/>
              </a:rPr>
              <a:t>&gt;.</a:t>
            </a:r>
            <a:endParaRPr lang="cs-CZ" sz="1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en-US" sz="1000" dirty="0" smtClean="0">
                <a:latin typeface="Arial" pitchFamily="34" charset="0"/>
                <a:cs typeface="Arial" pitchFamily="34" charset="0"/>
              </a:rPr>
              <a:t>&lt;</a:t>
            </a:r>
            <a:r>
              <a:rPr lang="cs-CZ" sz="1000" dirty="0" smtClean="0">
                <a:latin typeface="Arial" pitchFamily="34" charset="0"/>
                <a:cs typeface="Arial" pitchFamily="34" charset="0"/>
              </a:rPr>
              <a:t>http://upload.wikimedia.org/wikipedia/commons/e/e7/Earth%27s_Axis_%28small%29.gif</a:t>
            </a:r>
            <a:r>
              <a:rPr lang="en-US" sz="1000" dirty="0" smtClean="0">
                <a:latin typeface="Arial" pitchFamily="34" charset="0"/>
                <a:cs typeface="Arial" pitchFamily="34" charset="0"/>
              </a:rPr>
              <a:t>&gt;.</a:t>
            </a:r>
            <a:endParaRPr lang="cs-CZ" sz="1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en-US" sz="1000" dirty="0" smtClean="0">
                <a:latin typeface="Arial" pitchFamily="34" charset="0"/>
                <a:cs typeface="Arial" pitchFamily="34" charset="0"/>
              </a:rPr>
              <a:t>&lt;</a:t>
            </a:r>
            <a:r>
              <a:rPr lang="cs-CZ" sz="1000" dirty="0" smtClean="0">
                <a:latin typeface="Arial" pitchFamily="34" charset="0"/>
                <a:cs typeface="Arial" pitchFamily="34" charset="0"/>
              </a:rPr>
              <a:t>http://cs.wikipedia.org/wiki/Sir_Isaac_Newton</a:t>
            </a:r>
            <a:r>
              <a:rPr lang="en-US" sz="1000" dirty="0" smtClean="0">
                <a:latin typeface="Arial" pitchFamily="34" charset="0"/>
                <a:cs typeface="Arial" pitchFamily="34" charset="0"/>
              </a:rPr>
              <a:t>&gt;.</a:t>
            </a:r>
            <a:endParaRPr lang="cs-CZ" sz="1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nl-NL" sz="1200" dirty="0" smtClean="0">
                <a:latin typeface="Arial" pitchFamily="34" charset="0"/>
                <a:cs typeface="Arial" pitchFamily="34" charset="0"/>
              </a:rPr>
              <a:t>OPEN CLIPART  [online]. [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nl-NL" sz="1200" dirty="0" smtClean="0">
                <a:latin typeface="Arial" pitchFamily="34" charset="0"/>
                <a:cs typeface="Arial" pitchFamily="34" charset="0"/>
              </a:rPr>
              <a:t>4. 2. 2013]. Dostupné na: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en-US" sz="1000" dirty="0" smtClean="0">
                <a:latin typeface="Arial" pitchFamily="34" charset="0"/>
                <a:cs typeface="Arial" pitchFamily="34" charset="0"/>
              </a:rPr>
              <a:t>&lt;http://openclipart.org/detail/601/earth-by-johnny_automatic&gt;.</a:t>
            </a:r>
            <a:endParaRPr lang="cs-CZ" sz="1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en-US" sz="1000" dirty="0" smtClean="0">
                <a:latin typeface="Arial" pitchFamily="34" charset="0"/>
                <a:cs typeface="Arial" pitchFamily="34" charset="0"/>
              </a:rPr>
              <a:t>&lt;</a:t>
            </a:r>
            <a:r>
              <a:rPr lang="cs-CZ" sz="1000" dirty="0" smtClean="0">
                <a:latin typeface="Arial" pitchFamily="34" charset="0"/>
                <a:cs typeface="Arial" pitchFamily="34" charset="0"/>
              </a:rPr>
              <a:t>http://openclipart.org/detail/65395/sun-with-sunglasses-by-laobc</a:t>
            </a:r>
            <a:r>
              <a:rPr lang="en-US" sz="1000" dirty="0" smtClean="0">
                <a:latin typeface="Arial" pitchFamily="34" charset="0"/>
                <a:cs typeface="Arial" pitchFamily="34" charset="0"/>
              </a:rPr>
              <a:t>&gt;.</a:t>
            </a:r>
            <a:endParaRPr lang="cs-CZ" sz="1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en-US" sz="1000" dirty="0" smtClean="0">
                <a:latin typeface="Arial" pitchFamily="34" charset="0"/>
                <a:cs typeface="Arial" pitchFamily="34" charset="0"/>
              </a:rPr>
              <a:t>&lt;</a:t>
            </a:r>
            <a:r>
              <a:rPr lang="cs-CZ" sz="1000" dirty="0" smtClean="0">
                <a:latin typeface="Arial" pitchFamily="34" charset="0"/>
                <a:cs typeface="Arial" pitchFamily="34" charset="0"/>
              </a:rPr>
              <a:t>http://openclipart.org/detail/8068/grinning-globe-by-johnny_automatic-8068</a:t>
            </a:r>
            <a:r>
              <a:rPr lang="en-US" sz="1000" dirty="0" smtClean="0">
                <a:latin typeface="Arial" pitchFamily="34" charset="0"/>
                <a:cs typeface="Arial" pitchFamily="34" charset="0"/>
              </a:rPr>
              <a:t>&gt;.</a:t>
            </a:r>
            <a:endParaRPr lang="cs-CZ" sz="1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en-US" sz="1000" dirty="0" smtClean="0">
                <a:latin typeface="Arial" pitchFamily="34" charset="0"/>
                <a:cs typeface="Arial" pitchFamily="34" charset="0"/>
              </a:rPr>
              <a:t>&lt;</a:t>
            </a:r>
            <a:r>
              <a:rPr lang="cs-CZ" sz="1000" dirty="0" smtClean="0">
                <a:latin typeface="Arial" pitchFamily="34" charset="0"/>
                <a:cs typeface="Arial" pitchFamily="34" charset="0"/>
              </a:rPr>
              <a:t>http://openclipart.org/detail/46075/stop-watch-by-klaasvangend</a:t>
            </a:r>
            <a:r>
              <a:rPr lang="en-US" sz="1000" dirty="0" smtClean="0">
                <a:latin typeface="Arial" pitchFamily="34" charset="0"/>
                <a:cs typeface="Arial" pitchFamily="34" charset="0"/>
              </a:rPr>
              <a:t>&gt;.</a:t>
            </a:r>
            <a:endParaRPr lang="cs-CZ" sz="1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en-US" sz="1000" dirty="0" smtClean="0">
                <a:latin typeface="Arial" pitchFamily="34" charset="0"/>
                <a:cs typeface="Arial" pitchFamily="34" charset="0"/>
              </a:rPr>
              <a:t>&lt;</a:t>
            </a:r>
            <a:r>
              <a:rPr lang="cs-CZ" sz="1000" dirty="0" smtClean="0">
                <a:latin typeface="Arial" pitchFamily="34" charset="0"/>
                <a:cs typeface="Arial" pitchFamily="34" charset="0"/>
              </a:rPr>
              <a:t>http://openclipart.org/detail/127129/sun-and-earth-by-mathew-j-kavalam</a:t>
            </a:r>
            <a:r>
              <a:rPr lang="en-US" sz="1000" dirty="0" smtClean="0">
                <a:latin typeface="Arial" pitchFamily="34" charset="0"/>
                <a:cs typeface="Arial" pitchFamily="34" charset="0"/>
              </a:rPr>
              <a:t>&gt;.</a:t>
            </a:r>
            <a:endParaRPr lang="cs-CZ" sz="1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en-US" sz="1000" dirty="0" smtClean="0">
                <a:latin typeface="Arial" pitchFamily="34" charset="0"/>
                <a:cs typeface="Arial" pitchFamily="34" charset="0"/>
              </a:rPr>
              <a:t>&lt;</a:t>
            </a:r>
            <a:r>
              <a:rPr lang="cs-CZ" sz="1000" dirty="0" smtClean="0">
                <a:latin typeface="Arial" pitchFamily="34" charset="0"/>
                <a:cs typeface="Arial" pitchFamily="34" charset="0"/>
              </a:rPr>
              <a:t>http://openclipart.org/detail/87895/red-apple-by-inky2010</a:t>
            </a:r>
            <a:r>
              <a:rPr lang="en-US" sz="1000" dirty="0" smtClean="0">
                <a:latin typeface="Arial" pitchFamily="34" charset="0"/>
                <a:cs typeface="Arial" pitchFamily="34" charset="0"/>
              </a:rPr>
              <a:t>&gt;.</a:t>
            </a:r>
            <a:endParaRPr lang="cs-CZ" sz="1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en-US" sz="1000" dirty="0" smtClean="0">
                <a:latin typeface="Arial" pitchFamily="34" charset="0"/>
                <a:cs typeface="Arial" pitchFamily="34" charset="0"/>
              </a:rPr>
              <a:t>&lt;</a:t>
            </a:r>
            <a:r>
              <a:rPr lang="cs-CZ" sz="1000" dirty="0" smtClean="0">
                <a:latin typeface="Arial" pitchFamily="34" charset="0"/>
                <a:cs typeface="Arial" pitchFamily="34" charset="0"/>
              </a:rPr>
              <a:t>http://openclipart.org/detail/15864/giorno-e-notte---night-and-day-by-ernes</a:t>
            </a:r>
            <a:r>
              <a:rPr lang="en-US" sz="1000" dirty="0" smtClean="0">
                <a:latin typeface="Arial" pitchFamily="34" charset="0"/>
                <a:cs typeface="Arial" pitchFamily="34" charset="0"/>
              </a:rPr>
              <a:t>&gt;.</a:t>
            </a:r>
            <a:endParaRPr lang="cs-CZ" sz="1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en-US" sz="1000" dirty="0" smtClean="0">
                <a:latin typeface="Arial" pitchFamily="34" charset="0"/>
                <a:cs typeface="Arial" pitchFamily="34" charset="0"/>
              </a:rPr>
              <a:t>&lt;</a:t>
            </a:r>
            <a:r>
              <a:rPr lang="cs-CZ" sz="1000" dirty="0" smtClean="0">
                <a:latin typeface="Arial" pitchFamily="34" charset="0"/>
                <a:cs typeface="Arial" pitchFamily="34" charset="0"/>
              </a:rPr>
              <a:t>http://openclipart.org/detail/3714/seasons-by-hairymnstr</a:t>
            </a:r>
            <a:r>
              <a:rPr lang="en-US" sz="1000" dirty="0" smtClean="0">
                <a:latin typeface="Arial" pitchFamily="34" charset="0"/>
                <a:cs typeface="Arial" pitchFamily="34" charset="0"/>
              </a:rPr>
              <a:t>&gt;.</a:t>
            </a:r>
            <a:endParaRPr lang="cs-CZ" sz="1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200" dirty="0" smtClean="0">
                <a:latin typeface="Arial" pitchFamily="34" charset="0"/>
                <a:cs typeface="Arial" pitchFamily="34" charset="0"/>
              </a:rPr>
              <a:t>YOU TUBE</a:t>
            </a:r>
            <a:r>
              <a:rPr lang="nl-NL" sz="1200" dirty="0" smtClean="0">
                <a:latin typeface="Arial" pitchFamily="34" charset="0"/>
                <a:cs typeface="Arial" pitchFamily="34" charset="0"/>
              </a:rPr>
              <a:t>  [online]. [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nl-NL" sz="1200" dirty="0" smtClean="0">
                <a:latin typeface="Arial" pitchFamily="34" charset="0"/>
                <a:cs typeface="Arial" pitchFamily="34" charset="0"/>
              </a:rPr>
              <a:t>4. 2. 2013]. Dostupné na:</a:t>
            </a:r>
            <a:endParaRPr lang="cs-CZ" sz="1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en-US" sz="1000" dirty="0" smtClean="0">
                <a:latin typeface="Arial" pitchFamily="34" charset="0"/>
                <a:cs typeface="Arial" pitchFamily="34" charset="0"/>
              </a:rPr>
              <a:t>&lt;</a:t>
            </a:r>
            <a:r>
              <a:rPr lang="cs-CZ" sz="1000" dirty="0" smtClean="0">
                <a:latin typeface="Arial" pitchFamily="34" charset="0"/>
                <a:cs typeface="Arial" pitchFamily="34" charset="0"/>
              </a:rPr>
              <a:t>http://www.</a:t>
            </a:r>
            <a:r>
              <a:rPr lang="cs-CZ" sz="1000" dirty="0" err="1" smtClean="0">
                <a:latin typeface="Arial" pitchFamily="34" charset="0"/>
                <a:cs typeface="Arial" pitchFamily="34" charset="0"/>
              </a:rPr>
              <a:t>youtube.com</a:t>
            </a:r>
            <a:r>
              <a:rPr lang="cs-CZ" sz="1000" dirty="0" smtClean="0">
                <a:latin typeface="Arial" pitchFamily="34" charset="0"/>
                <a:cs typeface="Arial" pitchFamily="34" charset="0"/>
              </a:rPr>
              <a:t>/</a:t>
            </a:r>
            <a:r>
              <a:rPr lang="cs-CZ" sz="1000" dirty="0" err="1" smtClean="0">
                <a:latin typeface="Arial" pitchFamily="34" charset="0"/>
                <a:cs typeface="Arial" pitchFamily="34" charset="0"/>
              </a:rPr>
              <a:t>watch</a:t>
            </a:r>
            <a:r>
              <a:rPr lang="cs-CZ" sz="1000" dirty="0" smtClean="0">
                <a:latin typeface="Arial" pitchFamily="34" charset="0"/>
                <a:cs typeface="Arial" pitchFamily="34" charset="0"/>
              </a:rPr>
              <a:t>?v=7XMio1OnH7s</a:t>
            </a:r>
            <a:r>
              <a:rPr lang="en-US" sz="1000" dirty="0" smtClean="0">
                <a:latin typeface="Arial" pitchFamily="34" charset="0"/>
                <a:cs typeface="Arial" pitchFamily="34" charset="0"/>
              </a:rPr>
              <a:t>&gt;.</a:t>
            </a:r>
            <a:endParaRPr lang="cs-CZ" sz="1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200" dirty="0" smtClean="0">
                <a:latin typeface="Arial" pitchFamily="34" charset="0"/>
                <a:cs typeface="Arial" pitchFamily="34" charset="0"/>
              </a:rPr>
              <a:t>WIKIMEDIA COMMONS </a:t>
            </a:r>
            <a:r>
              <a:rPr lang="nl-NL" sz="1200" dirty="0" smtClean="0">
                <a:latin typeface="Arial" pitchFamily="34" charset="0"/>
                <a:cs typeface="Arial" pitchFamily="34" charset="0"/>
              </a:rPr>
              <a:t>[online]. [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nl-NL" sz="1200" dirty="0" smtClean="0">
                <a:latin typeface="Arial" pitchFamily="34" charset="0"/>
                <a:cs typeface="Arial" pitchFamily="34" charset="0"/>
              </a:rPr>
              <a:t>4. 2. 2013]. Dostupné na:</a:t>
            </a:r>
            <a:endParaRPr lang="cs-CZ" sz="1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en-US" sz="1000" dirty="0" smtClean="0">
                <a:latin typeface="Arial" pitchFamily="34" charset="0"/>
                <a:cs typeface="Arial" pitchFamily="34" charset="0"/>
              </a:rPr>
              <a:t>&lt;</a:t>
            </a:r>
            <a:r>
              <a:rPr lang="cs-CZ" sz="1000" dirty="0" smtClean="0">
                <a:latin typeface="Arial" pitchFamily="34" charset="0"/>
                <a:cs typeface="Arial" pitchFamily="34" charset="0"/>
              </a:rPr>
              <a:t>http://upload.wikimedia.org/wikipedia/commons/0/0e/Pr%C5%AF%C5%99ez_Zem%C3%AD.png</a:t>
            </a:r>
            <a:r>
              <a:rPr lang="en-US" sz="1000" dirty="0" smtClean="0">
                <a:latin typeface="Arial" pitchFamily="34" charset="0"/>
                <a:cs typeface="Arial" pitchFamily="34" charset="0"/>
              </a:rPr>
              <a:t>&gt;.</a:t>
            </a:r>
            <a:endParaRPr lang="cs-CZ" sz="1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en-US" sz="1000" dirty="0" smtClean="0">
                <a:latin typeface="Arial" pitchFamily="34" charset="0"/>
                <a:cs typeface="Arial" pitchFamily="34" charset="0"/>
              </a:rPr>
              <a:t>&lt;</a:t>
            </a:r>
            <a:r>
              <a:rPr lang="cs-CZ" sz="1000" dirty="0" smtClean="0">
                <a:latin typeface="Arial" pitchFamily="34" charset="0"/>
                <a:cs typeface="Arial" pitchFamily="34" charset="0"/>
              </a:rPr>
              <a:t>http://upload.wikimedia.org/wikipedia/commons/3/39/GodfreyKneller-IsaacNewton-1689.jpg?uselang=cs</a:t>
            </a:r>
            <a:r>
              <a:rPr lang="en-US" sz="1000" dirty="0" smtClean="0">
                <a:latin typeface="Arial" pitchFamily="34" charset="0"/>
                <a:cs typeface="Arial" pitchFamily="34" charset="0"/>
              </a:rPr>
              <a:t>&gt;.</a:t>
            </a:r>
            <a:endParaRPr lang="cs-CZ" sz="1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en-US" sz="10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85720" y="6000768"/>
            <a:ext cx="8715436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 smtClean="0">
                <a:latin typeface="Arial" pitchFamily="34" charset="0"/>
                <a:cs typeface="Arial" pitchFamily="34" charset="0"/>
              </a:rPr>
              <a:t>JANOŠKA, M. a kol. </a:t>
            </a:r>
            <a:r>
              <a:rPr lang="cs-CZ" sz="1000" i="1" dirty="0" smtClean="0">
                <a:latin typeface="Arial" pitchFamily="34" charset="0"/>
                <a:cs typeface="Arial" pitchFamily="34" charset="0"/>
              </a:rPr>
              <a:t>Geologie pro učitele</a:t>
            </a:r>
            <a:r>
              <a:rPr lang="cs-CZ" sz="1000" dirty="0" smtClean="0">
                <a:latin typeface="Arial" pitchFamily="34" charset="0"/>
                <a:cs typeface="Arial" pitchFamily="34" charset="0"/>
              </a:rPr>
              <a:t>. dotisk1. </a:t>
            </a:r>
            <a:r>
              <a:rPr lang="cs-CZ" sz="1000" dirty="0" err="1" smtClean="0">
                <a:latin typeface="Arial" pitchFamily="34" charset="0"/>
                <a:cs typeface="Arial" pitchFamily="34" charset="0"/>
              </a:rPr>
              <a:t>vyd</a:t>
            </a:r>
            <a:r>
              <a:rPr lang="cs-CZ" sz="1000" dirty="0" smtClean="0">
                <a:latin typeface="Arial" pitchFamily="34" charset="0"/>
                <a:cs typeface="Arial" pitchFamily="34" charset="0"/>
              </a:rPr>
              <a:t>. Olomouc: UP v Olomouci, 1999. 196 s. ISBN 80-7067-961-1.</a:t>
            </a:r>
            <a:endParaRPr lang="cs-CZ" sz="1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248</TotalTime>
  <Words>497</Words>
  <Application>Microsoft Office PowerPoint</Application>
  <PresentationFormat>Předvádění na obrazovce (4:3)</PresentationFormat>
  <Paragraphs>94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Urbanistický</vt:lpstr>
      <vt:lpstr>Prezentace aplikace PowerPoint</vt:lpstr>
      <vt:lpstr>VÝUKOVÝ MATERIÁL Zpracovaný v rámci projektu</vt:lpstr>
      <vt:lpstr>Prezentace aplikace PowerPoint</vt:lpstr>
      <vt:lpstr>Slunce, Země, střídání dne a noci, střídání ročních období</vt:lpstr>
      <vt:lpstr>Geologie</vt:lpstr>
      <vt:lpstr>SLUNCE</vt:lpstr>
      <vt:lpstr>ZEMĚ</vt:lpstr>
      <vt:lpstr>POHYBY ZEMĚ</vt:lpstr>
      <vt:lpstr>Střídání dne a noci</vt:lpstr>
      <vt:lpstr>Střídání ročních období</vt:lpstr>
      <vt:lpstr>PŮSOBENÍ  GRAVITACE</vt:lpstr>
      <vt:lpstr>Prezentace aplikace PowerPoint</vt:lpstr>
      <vt:lpstr>Použité zdroje a litetarura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Slunce, Země, střídání dne a noci, střídání ročních období</dc:title>
  <dc:creator>Uzivatel</dc:creator>
  <cp:lastModifiedBy>kamil</cp:lastModifiedBy>
  <cp:revision>35</cp:revision>
  <dcterms:created xsi:type="dcterms:W3CDTF">2013-02-24T09:58:30Z</dcterms:created>
  <dcterms:modified xsi:type="dcterms:W3CDTF">2013-08-07T20:24:59Z</dcterms:modified>
</cp:coreProperties>
</file>