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7" r:id="rId2"/>
    <p:sldId id="268" r:id="rId3"/>
    <p:sldId id="256" r:id="rId4"/>
    <p:sldId id="257" r:id="rId5"/>
    <p:sldId id="271" r:id="rId6"/>
    <p:sldId id="270" r:id="rId7"/>
    <p:sldId id="258" r:id="rId8"/>
    <p:sldId id="263" r:id="rId9"/>
    <p:sldId id="259" r:id="rId10"/>
    <p:sldId id="265" r:id="rId11"/>
    <p:sldId id="266" r:id="rId12"/>
    <p:sldId id="260" r:id="rId13"/>
    <p:sldId id="264" r:id="rId14"/>
    <p:sldId id="269"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68" autoAdjust="0"/>
    <p:restoredTop sz="94660"/>
  </p:normalViewPr>
  <p:slideViewPr>
    <p:cSldViewPr>
      <p:cViewPr varScale="1">
        <p:scale>
          <a:sx n="103" d="100"/>
          <a:sy n="103" d="100"/>
        </p:scale>
        <p:origin x="-21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BA6C200-79C2-4841-B53B-EEFC8F4FBAB0}" type="datetimeFigureOut">
              <a:rPr lang="cs-CZ" smtClean="0"/>
              <a:pPr/>
              <a:t>8.8.2013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577C15-7288-4406-893C-76AC4A21FF51}" type="slidenum">
              <a:rPr lang="cs-CZ" smtClean="0"/>
              <a:pPr/>
              <a:t>‹#›</a:t>
            </a:fld>
            <a:endParaRPr lang="cs-CZ"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dirty="0"/>
          </a:p>
        </p:txBody>
      </p:sp>
    </p:spTree>
    <p:extLst>
      <p:ext uri="{BB962C8B-B14F-4D97-AF65-F5344CB8AC3E}">
        <p14:creationId xmlns="" xmlns:p14="http://schemas.microsoft.com/office/powerpoint/2010/main" val="3131906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8.8.2013</a:t>
            </a:fld>
            <a:endParaRPr lang="cs-CZ" dirty="0"/>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8.8.2013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8.8.2013</a:t>
            </a:fld>
            <a:endParaRPr lang="cs-CZ" dirty="0"/>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8.8.2013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dirty="0"/>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8.8.2013</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8.8.2013</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dirty="0"/>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8.8.2013</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8.8.2013</a:t>
            </a:fld>
            <a:endParaRPr lang="cs-CZ" dirty="0"/>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dirty="0"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8.8.2013</a:t>
            </a:fld>
            <a:endParaRPr lang="cs-CZ" dirty="0"/>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8.8.2013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8.8.2013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dirty="0"/>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8.8.2013</a:t>
            </a:fld>
            <a:endParaRPr lang="cs-CZ" dirty="0"/>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dirty="0"/>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hitradionrw.radio.d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www.rtl.de/cms/index.html" TargetMode="External"/><Relationship Id="rId2" Type="http://schemas.openxmlformats.org/officeDocument/2006/relationships/hyperlink" Target="http://www.daserste.de/" TargetMode="Externa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www.rtl.de/cms/index.html" TargetMode="External"/><Relationship Id="rId2" Type="http://schemas.openxmlformats.org/officeDocument/2006/relationships/hyperlink" Target="http://www.daserste.de/"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hyperlink" Target="http://www.google.de/" TargetMode="External"/><Relationship Id="rId1" Type="http://schemas.openxmlformats.org/officeDocument/2006/relationships/slideLayout" Target="../slideLayouts/slideLayout4.xml"/><Relationship Id="rId4" Type="http://schemas.openxmlformats.org/officeDocument/2006/relationships/image" Target="../media/image17.w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hitradionrw.radio.de/" TargetMode="External"/><Relationship Id="rId2" Type="http://schemas.openxmlformats.org/officeDocument/2006/relationships/hyperlink" Target="http://office.microsoft.com/cs-cz/images/" TargetMode="External"/><Relationship Id="rId1" Type="http://schemas.openxmlformats.org/officeDocument/2006/relationships/slideLayout" Target="../slideLayouts/slideLayout2.xml"/><Relationship Id="rId6" Type="http://schemas.openxmlformats.org/officeDocument/2006/relationships/hyperlink" Target="http://www.google.de/" TargetMode="External"/><Relationship Id="rId5" Type="http://schemas.openxmlformats.org/officeDocument/2006/relationships/hyperlink" Target="http://www.rtl.de/cms/index.html" TargetMode="External"/><Relationship Id="rId4" Type="http://schemas.openxmlformats.org/officeDocument/2006/relationships/hyperlink" Target="http://www.daserste.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 xmlns:p14="http://schemas.microsoft.com/office/powerpoint/2010/main" val="393883545"/>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PhDr. Eva Fučilová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VY_32_INOVACE_09C_19_Medien_in_Deutschland</a:t>
                      </a:r>
                      <a:endParaRPr lang="de-DE" sz="1800" b="1" kern="1200" noProof="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Reálie německy mluvících zemí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07.08.2013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9672845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Anotace</a:t>
            </a:r>
            <a:endParaRPr lang="cs-CZ" dirty="0"/>
          </a:p>
        </p:txBody>
      </p:sp>
      <p:sp>
        <p:nvSpPr>
          <p:cNvPr id="3" name="Zástupný symbol pro obsah 2"/>
          <p:cNvSpPr>
            <a:spLocks noGrp="1"/>
          </p:cNvSpPr>
          <p:nvPr>
            <p:ph idx="1"/>
          </p:nvPr>
        </p:nvSpPr>
        <p:spPr/>
        <p:txBody>
          <a:bodyPr>
            <a:normAutofit fontScale="62500" lnSpcReduction="20000"/>
          </a:bodyPr>
          <a:lstStyle/>
          <a:p>
            <a:pPr algn="just">
              <a:buNone/>
            </a:pPr>
            <a:r>
              <a:rPr lang="cs-CZ" dirty="0" smtClean="0">
                <a:latin typeface="Times New Roman" pitchFamily="18" charset="0"/>
                <a:cs typeface="Times New Roman" pitchFamily="18" charset="0"/>
              </a:rPr>
              <a:t>Tento materiál byl vytvořen pro žáky druhého, popř. třetího ročníku šestiletého gymnázia, studující německý jazyk na úrovni A2 CEFR, a to jako část jedné vyučovací hodiny v rozsahu cca 35 minut . </a:t>
            </a:r>
          </a:p>
          <a:p>
            <a:pPr algn="just">
              <a:buNone/>
            </a:pPr>
            <a:r>
              <a:rPr lang="cs-CZ" dirty="0" smtClean="0">
                <a:latin typeface="Times New Roman" pitchFamily="18" charset="0"/>
                <a:cs typeface="Times New Roman" pitchFamily="18" charset="0"/>
              </a:rPr>
              <a:t>Materiál slouží pro prezentaci a interaktivní procvičení německých reálií, hlavním tématem jsou média, zejména rozhlas a televize, stručněji jsou zmíněny tisk a média digitální</a:t>
            </a:r>
            <a:r>
              <a:rPr lang="de-DE" dirty="0" smtClean="0">
                <a:latin typeface="Times New Roman" pitchFamily="18" charset="0"/>
                <a:cs typeface="Times New Roman" pitchFamily="18" charset="0"/>
              </a:rPr>
              <a:t>.</a:t>
            </a:r>
            <a:r>
              <a:rPr lang="cs-CZ" dirty="0" smtClean="0">
                <a:latin typeface="Times New Roman" pitchFamily="18" charset="0"/>
                <a:cs typeface="Times New Roman" pitchFamily="18" charset="0"/>
              </a:rPr>
              <a:t> </a:t>
            </a:r>
          </a:p>
          <a:p>
            <a:pPr algn="just">
              <a:buNone/>
            </a:pPr>
            <a:r>
              <a:rPr lang="cs-CZ" dirty="0" smtClean="0">
                <a:latin typeface="Times New Roman" pitchFamily="18" charset="0"/>
                <a:cs typeface="Times New Roman" pitchFamily="18" charset="0"/>
              </a:rPr>
              <a:t>Cílem je seznámit studenty se situací v Německu v této oblasti, vyvodit ve spolupráci s nimi a při související konverzaci shody a rozdíly mezi našimi zeměmi i mezi studenty navzájem v jejich zkušenosti s užíváním médií. </a:t>
            </a:r>
            <a:r>
              <a:rPr lang="de-DE" dirty="0" smtClean="0">
                <a:latin typeface="Times New Roman" pitchFamily="18" charset="0"/>
                <a:cs typeface="Times New Roman" pitchFamily="18" charset="0"/>
              </a:rPr>
              <a:t>Na z</a:t>
            </a:r>
            <a:r>
              <a:rPr lang="cs-CZ" dirty="0" smtClean="0">
                <a:latin typeface="Times New Roman" pitchFamily="18" charset="0"/>
                <a:cs typeface="Times New Roman" pitchFamily="18" charset="0"/>
              </a:rPr>
              <a:t>á</a:t>
            </a:r>
            <a:r>
              <a:rPr lang="de-DE" dirty="0" smtClean="0">
                <a:latin typeface="Times New Roman" pitchFamily="18" charset="0"/>
                <a:cs typeface="Times New Roman" pitchFamily="18" charset="0"/>
              </a:rPr>
              <a:t>klad</a:t>
            </a:r>
            <a:r>
              <a:rPr lang="cs-CZ" dirty="0" smtClean="0">
                <a:latin typeface="Times New Roman" pitchFamily="18" charset="0"/>
                <a:cs typeface="Times New Roman" pitchFamily="18" charset="0"/>
              </a:rPr>
              <a:t>ě</a:t>
            </a:r>
            <a:r>
              <a:rPr lang="de-DE" dirty="0" smtClean="0">
                <a:latin typeface="Times New Roman" pitchFamily="18" charset="0"/>
                <a:cs typeface="Times New Roman" pitchFamily="18" charset="0"/>
              </a:rPr>
              <a:t> prezentace </a:t>
            </a:r>
            <a:r>
              <a:rPr lang="cs-CZ" dirty="0" smtClean="0">
                <a:latin typeface="Times New Roman" pitchFamily="18" charset="0"/>
                <a:cs typeface="Times New Roman" pitchFamily="18" charset="0"/>
              </a:rPr>
              <a:t>dochází dále k rozšíření slovní zásoby. </a:t>
            </a:r>
          </a:p>
          <a:p>
            <a:pPr algn="just">
              <a:buNone/>
            </a:pPr>
            <a:r>
              <a:rPr lang="cs-CZ" dirty="0" smtClean="0">
                <a:latin typeface="Times New Roman" pitchFamily="18" charset="0"/>
                <a:cs typeface="Times New Roman" pitchFamily="18" charset="0"/>
              </a:rPr>
              <a:t>Materiál je určen k interaktivní výuce.</a:t>
            </a:r>
          </a:p>
          <a:p>
            <a:pPr algn="just">
              <a:buNone/>
            </a:pPr>
            <a:r>
              <a:rPr lang="cs-CZ" dirty="0" smtClean="0">
                <a:latin typeface="Times New Roman" pitchFamily="18" charset="0"/>
                <a:cs typeface="Times New Roman" pitchFamily="18" charset="0"/>
              </a:rPr>
              <a:t>Metodické pokyny: Žáci postupují podle pokynů uvedených v prezentaci.  </a:t>
            </a:r>
            <a:r>
              <a:rPr lang="cs-CZ" dirty="0" smtClean="0">
                <a:latin typeface="Times New Roman" pitchFamily="18" charset="0"/>
                <a:cs typeface="Times New Roman" pitchFamily="18" charset="0"/>
              </a:rPr>
              <a:t>                     K </a:t>
            </a:r>
            <a:r>
              <a:rPr lang="cs-CZ" dirty="0" smtClean="0">
                <a:latin typeface="Times New Roman" pitchFamily="18" charset="0"/>
                <a:cs typeface="Times New Roman" pitchFamily="18" charset="0"/>
              </a:rPr>
              <a:t>práci využívají při zápisu poznámek svůj sešit. Řešení úloh zapisují na tabuli elektronickým perem</a:t>
            </a:r>
            <a:r>
              <a:rPr lang="de-DE" dirty="0" smtClean="0">
                <a:latin typeface="Times New Roman" pitchFamily="18" charset="0"/>
                <a:cs typeface="Times New Roman" pitchFamily="18" charset="0"/>
              </a:rPr>
              <a:t>, </a:t>
            </a:r>
            <a:r>
              <a:rPr lang="cs-CZ" dirty="0" smtClean="0">
                <a:latin typeface="Times New Roman" pitchFamily="18" charset="0"/>
                <a:cs typeface="Times New Roman" pitchFamily="18" charset="0"/>
              </a:rPr>
              <a:t>správné řešení či srovnání obsahuje vždy následující snímek. </a:t>
            </a:r>
          </a:p>
          <a:p>
            <a:pPr algn="just">
              <a:buNone/>
            </a:pPr>
            <a:r>
              <a:rPr lang="cs-CZ" dirty="0" smtClean="0">
                <a:latin typeface="Times New Roman" pitchFamily="18" charset="0"/>
                <a:cs typeface="Times New Roman" pitchFamily="18" charset="0"/>
              </a:rPr>
              <a:t>Pozn. S prezentací je spojen domácí úkol, studenti pracují s vyhledávačem www.google.de. – Snímek 10 lze využít pro skupinovou nebo individuální práci, a to podle vybavení učebny.</a:t>
            </a: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Doma\AppData\Local\Microsoft\Windows\Temporary Internet Files\Content.IE5\MBP4IA3G\MC900015917[1].wmf"/>
          <p:cNvPicPr>
            <a:picLocks noChangeAspect="1" noChangeArrowheads="1"/>
          </p:cNvPicPr>
          <p:nvPr/>
        </p:nvPicPr>
        <p:blipFill>
          <a:blip r:embed="rId2" cstate="print"/>
          <a:srcRect/>
          <a:stretch>
            <a:fillRect/>
          </a:stretch>
        </p:blipFill>
        <p:spPr bwMode="auto">
          <a:xfrm rot="1259519">
            <a:off x="2090602" y="4689767"/>
            <a:ext cx="2169646" cy="1704152"/>
          </a:xfrm>
          <a:prstGeom prst="rect">
            <a:avLst/>
          </a:prstGeom>
          <a:noFill/>
        </p:spPr>
      </p:pic>
      <p:sp>
        <p:nvSpPr>
          <p:cNvPr id="2" name="Nadpis 1"/>
          <p:cNvSpPr>
            <a:spLocks noGrp="1"/>
          </p:cNvSpPr>
          <p:nvPr>
            <p:ph type="ctrTitle"/>
          </p:nvPr>
        </p:nvSpPr>
        <p:spPr/>
        <p:txBody>
          <a:bodyPr/>
          <a:lstStyle/>
          <a:p>
            <a:r>
              <a:rPr lang="de-DE" dirty="0" smtClean="0"/>
              <a:t>Medien in Deutschland</a:t>
            </a:r>
            <a:endParaRPr lang="cs-CZ" dirty="0"/>
          </a:p>
        </p:txBody>
      </p:sp>
      <p:sp>
        <p:nvSpPr>
          <p:cNvPr id="3" name="Podnadpis 2"/>
          <p:cNvSpPr>
            <a:spLocks noGrp="1"/>
          </p:cNvSpPr>
          <p:nvPr>
            <p:ph type="subTitle" idx="1"/>
          </p:nvPr>
        </p:nvSpPr>
        <p:spPr/>
        <p:txBody>
          <a:bodyPr/>
          <a:lstStyle/>
          <a:p>
            <a:r>
              <a:rPr lang="de-DE" dirty="0" smtClean="0"/>
              <a:t>Landeskunde – alles über das Leben in Deutschland</a:t>
            </a:r>
            <a:endParaRPr lang="cs-CZ" dirty="0"/>
          </a:p>
        </p:txBody>
      </p:sp>
      <p:pic>
        <p:nvPicPr>
          <p:cNvPr id="1026" name="Picture 2" descr="C:\Users\Doma\AppData\Local\Microsoft\Windows\Temporary Internet Files\Content.IE5\U38MI1VP\MC900349433[1].wmf"/>
          <p:cNvPicPr>
            <a:picLocks noChangeAspect="1" noChangeArrowheads="1"/>
          </p:cNvPicPr>
          <p:nvPr/>
        </p:nvPicPr>
        <p:blipFill>
          <a:blip r:embed="rId3" cstate="print"/>
          <a:srcRect/>
          <a:stretch>
            <a:fillRect/>
          </a:stretch>
        </p:blipFill>
        <p:spPr bwMode="auto">
          <a:xfrm>
            <a:off x="1000099" y="3346571"/>
            <a:ext cx="2248195" cy="2939949"/>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dirty="0" smtClean="0"/>
              <a:t>Medien - Einleitung</a:t>
            </a:r>
            <a:endParaRPr lang="cs-CZ" dirty="0"/>
          </a:p>
        </p:txBody>
      </p:sp>
      <p:sp>
        <p:nvSpPr>
          <p:cNvPr id="3" name="Zástupný symbol pro obsah 2"/>
          <p:cNvSpPr>
            <a:spLocks noGrp="1"/>
          </p:cNvSpPr>
          <p:nvPr>
            <p:ph idx="1"/>
          </p:nvPr>
        </p:nvSpPr>
        <p:spPr/>
        <p:txBody>
          <a:bodyPr>
            <a:normAutofit fontScale="47500" lnSpcReduction="20000"/>
          </a:bodyPr>
          <a:lstStyle/>
          <a:p>
            <a:pPr marL="514350" indent="-514350">
              <a:buClr>
                <a:schemeClr val="tx1"/>
              </a:buClr>
              <a:buNone/>
            </a:pPr>
            <a:r>
              <a:rPr lang="de-DE" dirty="0" smtClean="0"/>
              <a:t>1.  </a:t>
            </a:r>
            <a:r>
              <a:rPr lang="de-DE" sz="4800" dirty="0" smtClean="0"/>
              <a:t>Was sind eigentlich Medien?</a:t>
            </a:r>
          </a:p>
          <a:p>
            <a:pPr algn="just">
              <a:buNone/>
            </a:pPr>
            <a:r>
              <a:rPr lang="de-DE" sz="4800" dirty="0" smtClean="0"/>
              <a:t>	</a:t>
            </a:r>
          </a:p>
          <a:p>
            <a:pPr algn="just">
              <a:buNone/>
            </a:pPr>
            <a:r>
              <a:rPr lang="de-DE" sz="4800" dirty="0" smtClean="0"/>
              <a:t>	Medien, resp. Massenmedien dienen zum Austausch und zur Verbreitung von Informationen und Nachrichten.</a:t>
            </a:r>
          </a:p>
          <a:p>
            <a:pPr algn="just">
              <a:buNone/>
            </a:pPr>
            <a:endParaRPr lang="de-DE" sz="4800" dirty="0" smtClean="0"/>
          </a:p>
          <a:p>
            <a:pPr>
              <a:buNone/>
            </a:pPr>
            <a:r>
              <a:rPr lang="de-DE" sz="4800" dirty="0" smtClean="0"/>
              <a:t>2. Wie werden sie weiter geteilt?</a:t>
            </a:r>
          </a:p>
          <a:p>
            <a:pPr>
              <a:buNone/>
            </a:pPr>
            <a:r>
              <a:rPr lang="de-DE" sz="4800" dirty="0" smtClean="0"/>
              <a:t>	</a:t>
            </a:r>
          </a:p>
          <a:p>
            <a:pPr>
              <a:buClr>
                <a:schemeClr val="tx1"/>
              </a:buClr>
              <a:buFont typeface="Wingdings" pitchFamily="2" charset="2"/>
              <a:buChar char="Ø"/>
            </a:pPr>
            <a:r>
              <a:rPr lang="de-DE" sz="4800" dirty="0" smtClean="0"/>
              <a:t>Druckmedien (Presse – z.B. Zeitungen und Zeitschriften),</a:t>
            </a:r>
          </a:p>
          <a:p>
            <a:pPr>
              <a:buClr>
                <a:schemeClr val="tx1"/>
              </a:buClr>
              <a:buFont typeface="Wingdings" pitchFamily="2" charset="2"/>
              <a:buChar char="Ø"/>
            </a:pPr>
            <a:r>
              <a:rPr lang="de-DE" sz="4800" dirty="0" smtClean="0"/>
              <a:t>audiovisuelle Medien (Rundfunk – z.B. Hörfunk, Fernsehen) und </a:t>
            </a:r>
          </a:p>
          <a:p>
            <a:pPr>
              <a:buClr>
                <a:schemeClr val="tx1"/>
              </a:buClr>
              <a:buFont typeface="Wingdings" pitchFamily="2" charset="2"/>
              <a:buChar char="Ø"/>
            </a:pPr>
            <a:r>
              <a:rPr lang="de-DE" sz="4800" dirty="0" smtClean="0"/>
              <a:t>die „schnellsten“ elektronischen oder digitalen Medien (Internet, Webseiten, Blogs, Chat usw.)</a:t>
            </a:r>
            <a:r>
              <a:rPr lang="de-DE" sz="5100" dirty="0" smtClean="0"/>
              <a:t/>
            </a:r>
            <a:br>
              <a:rPr lang="de-DE" sz="5100" dirty="0" smtClean="0"/>
            </a:br>
            <a:r>
              <a:rPr lang="de-DE" dirty="0" smtClean="0"/>
              <a:t/>
            </a:r>
            <a:br>
              <a:rPr lang="de-DE" dirty="0" smtClean="0"/>
            </a:br>
            <a:r>
              <a:rPr lang="de-DE" dirty="0" smtClean="0"/>
              <a:t/>
            </a:r>
            <a:br>
              <a:rPr lang="de-DE" dirty="0" smtClean="0"/>
            </a:br>
            <a:r>
              <a:rPr lang="de-DE" dirty="0" smtClean="0"/>
              <a:t/>
            </a:r>
            <a:br>
              <a:rPr lang="de-DE" dirty="0" smtClean="0"/>
            </a:br>
            <a:endParaRPr lang="cs-CZ" dirty="0"/>
          </a:p>
        </p:txBody>
      </p:sp>
      <p:pic>
        <p:nvPicPr>
          <p:cNvPr id="1034" name="Picture 10" descr="C:\Users\Doma\AppData\Local\Microsoft\Windows\Temporary Internet Files\Content.IE5\9360XE5X\MC900396872[1].wmf"/>
          <p:cNvPicPr>
            <a:picLocks noChangeAspect="1" noChangeArrowheads="1"/>
          </p:cNvPicPr>
          <p:nvPr/>
        </p:nvPicPr>
        <p:blipFill>
          <a:blip r:embed="rId2" cstate="print"/>
          <a:srcRect/>
          <a:stretch>
            <a:fillRect/>
          </a:stretch>
        </p:blipFill>
        <p:spPr bwMode="auto">
          <a:xfrm>
            <a:off x="6878641" y="4643446"/>
            <a:ext cx="1577402" cy="1438921"/>
          </a:xfrm>
          <a:prstGeom prst="rect">
            <a:avLst/>
          </a:prstGeom>
          <a:noFill/>
        </p:spPr>
      </p:pic>
      <p:pic>
        <p:nvPicPr>
          <p:cNvPr id="1035" name="Picture 11" descr="C:\Users\Doma\AppData\Local\Microsoft\Windows\Temporary Internet Files\Content.IE5\EOAFPW3D\MC900251747[1].wmf"/>
          <p:cNvPicPr>
            <a:picLocks noChangeAspect="1" noChangeArrowheads="1"/>
          </p:cNvPicPr>
          <p:nvPr/>
        </p:nvPicPr>
        <p:blipFill>
          <a:blip r:embed="rId3" cstate="print"/>
          <a:srcRect/>
          <a:stretch>
            <a:fillRect/>
          </a:stretch>
        </p:blipFill>
        <p:spPr bwMode="auto">
          <a:xfrm>
            <a:off x="5143504" y="4929198"/>
            <a:ext cx="1467812" cy="1198319"/>
          </a:xfrm>
          <a:prstGeom prst="rect">
            <a:avLst/>
          </a:prstGeom>
          <a:noFill/>
        </p:spPr>
      </p:pic>
      <p:pic>
        <p:nvPicPr>
          <p:cNvPr id="1036" name="Picture 12" descr="C:\Users\Doma\AppData\Local\Microsoft\Windows\Temporary Internet Files\Content.IE5\WQ5Q8PFW\MC900297995[1].wmf"/>
          <p:cNvPicPr>
            <a:picLocks noChangeAspect="1" noChangeArrowheads="1"/>
          </p:cNvPicPr>
          <p:nvPr/>
        </p:nvPicPr>
        <p:blipFill>
          <a:blip r:embed="rId4" cstate="print"/>
          <a:srcRect/>
          <a:stretch>
            <a:fillRect/>
          </a:stretch>
        </p:blipFill>
        <p:spPr bwMode="auto">
          <a:xfrm>
            <a:off x="3214678" y="5143512"/>
            <a:ext cx="1638605" cy="1058875"/>
          </a:xfrm>
          <a:prstGeom prst="rect">
            <a:avLst/>
          </a:prstGeom>
          <a:noFill/>
        </p:spPr>
      </p:pic>
      <p:pic>
        <p:nvPicPr>
          <p:cNvPr id="1038" name="Picture 14" descr="C:\Users\Doma\AppData\Local\Microsoft\Windows\Temporary Internet Files\Content.IE5\9360XE5X\MC900439350[1].jpg"/>
          <p:cNvPicPr>
            <a:picLocks noChangeAspect="1" noChangeArrowheads="1"/>
          </p:cNvPicPr>
          <p:nvPr/>
        </p:nvPicPr>
        <p:blipFill>
          <a:blip r:embed="rId5" cstate="print"/>
          <a:srcRect/>
          <a:stretch>
            <a:fillRect/>
          </a:stretch>
        </p:blipFill>
        <p:spPr bwMode="auto">
          <a:xfrm>
            <a:off x="785786" y="285728"/>
            <a:ext cx="1057260" cy="1057260"/>
          </a:xfrm>
          <a:prstGeom prst="rect">
            <a:avLst/>
          </a:prstGeom>
          <a:noFill/>
        </p:spPr>
      </p:pic>
      <p:pic>
        <p:nvPicPr>
          <p:cNvPr id="1040" name="Picture 16" descr="C:\Users\Doma\AppData\Local\Microsoft\Windows\Temporary Internet Files\Content.IE5\4ZDGG5KX\MC900439348[1].jpg"/>
          <p:cNvPicPr>
            <a:picLocks noChangeAspect="1" noChangeArrowheads="1"/>
          </p:cNvPicPr>
          <p:nvPr/>
        </p:nvPicPr>
        <p:blipFill>
          <a:blip r:embed="rId6" cstate="print"/>
          <a:srcRect/>
          <a:stretch>
            <a:fillRect/>
          </a:stretch>
        </p:blipFill>
        <p:spPr bwMode="auto">
          <a:xfrm>
            <a:off x="7358082" y="285728"/>
            <a:ext cx="1057260" cy="10572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de-DE" sz="4400" dirty="0" smtClean="0">
                <a:solidFill>
                  <a:schemeClr val="accent2">
                    <a:lumMod val="40000"/>
                    <a:lumOff val="60000"/>
                  </a:schemeClr>
                </a:solidFill>
              </a:rPr>
              <a:t>Medien – Kreuzworträtsel</a:t>
            </a:r>
            <a:r>
              <a:rPr lang="cs-CZ" sz="2400" dirty="0" smtClean="0">
                <a:solidFill>
                  <a:schemeClr val="accent2">
                    <a:lumMod val="40000"/>
                    <a:lumOff val="60000"/>
                  </a:schemeClr>
                </a:solidFill>
              </a:rPr>
              <a:t/>
            </a:r>
            <a:br>
              <a:rPr lang="cs-CZ" sz="2400" dirty="0" smtClean="0">
                <a:solidFill>
                  <a:schemeClr val="accent2">
                    <a:lumMod val="40000"/>
                    <a:lumOff val="60000"/>
                  </a:schemeClr>
                </a:solidFill>
              </a:rPr>
            </a:br>
            <a:r>
              <a:rPr lang="cs-CZ" sz="2400" dirty="0" smtClean="0">
                <a:solidFill>
                  <a:schemeClr val="accent2">
                    <a:lumMod val="40000"/>
                    <a:lumOff val="60000"/>
                  </a:schemeClr>
                </a:solidFill>
              </a:rPr>
              <a:t>Schreiben Sie auf Deutsch bitte.</a:t>
            </a:r>
            <a:endParaRPr lang="cs-CZ" sz="2700" dirty="0">
              <a:solidFill>
                <a:schemeClr val="accent2">
                  <a:lumMod val="40000"/>
                  <a:lumOff val="60000"/>
                </a:schemeClr>
              </a:solidFill>
            </a:endParaRPr>
          </a:p>
        </p:txBody>
      </p:sp>
      <p:graphicFrame>
        <p:nvGraphicFramePr>
          <p:cNvPr id="4" name="Zástupný symbol pro obsah 3"/>
          <p:cNvGraphicFramePr>
            <a:graphicFrameLocks noGrp="1"/>
          </p:cNvGraphicFramePr>
          <p:nvPr>
            <p:ph idx="1"/>
          </p:nvPr>
        </p:nvGraphicFramePr>
        <p:xfrm>
          <a:off x="500034" y="1714488"/>
          <a:ext cx="5500726" cy="4357719"/>
        </p:xfrm>
        <a:graphic>
          <a:graphicData uri="http://schemas.openxmlformats.org/drawingml/2006/table">
            <a:tbl>
              <a:tblPr firstRow="1" bandRow="1">
                <a:tableStyleId>{5C22544A-7EE6-4342-B048-85BDC9FD1C3A}</a:tableStyleId>
              </a:tblPr>
              <a:tblGrid>
                <a:gridCol w="392909"/>
                <a:gridCol w="392909"/>
                <a:gridCol w="392909"/>
                <a:gridCol w="392909"/>
                <a:gridCol w="392909"/>
                <a:gridCol w="392909"/>
                <a:gridCol w="392909"/>
                <a:gridCol w="392909"/>
                <a:gridCol w="392909"/>
                <a:gridCol w="392909"/>
                <a:gridCol w="392909"/>
                <a:gridCol w="392909"/>
                <a:gridCol w="392909"/>
                <a:gridCol w="392909"/>
              </a:tblGrid>
              <a:tr h="484191">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484191">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484191">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r>
              <a:tr h="484191">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484191">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solidFill>
                      <a:schemeClr val="accent1">
                        <a:lumMod val="50000"/>
                      </a:schemeClr>
                    </a:solidFill>
                  </a:tcPr>
                </a:tc>
              </a:tr>
              <a:tr h="484191">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484191">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484191">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484191">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b="1" dirty="0">
                        <a:solidFill>
                          <a:schemeClr val="bg1"/>
                        </a:solidFill>
                      </a:endParaRPr>
                    </a:p>
                  </a:txBody>
                  <a:tcPr>
                    <a:solidFill>
                      <a:schemeClr val="bg2">
                        <a:lumMod val="40000"/>
                        <a:lumOff val="60000"/>
                      </a:schemeClr>
                    </a:solidFill>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bl>
          </a:graphicData>
        </a:graphic>
      </p:graphicFrame>
      <p:sp>
        <p:nvSpPr>
          <p:cNvPr id="6" name="TextovéPole 5"/>
          <p:cNvSpPr txBox="1"/>
          <p:nvPr/>
        </p:nvSpPr>
        <p:spPr>
          <a:xfrm>
            <a:off x="6215074" y="1643051"/>
            <a:ext cx="2143140" cy="4493932"/>
          </a:xfrm>
          <a:prstGeom prst="rect">
            <a:avLst/>
          </a:prstGeom>
          <a:noFill/>
        </p:spPr>
        <p:txBody>
          <a:bodyPr wrap="square" rtlCol="0">
            <a:spAutoFit/>
          </a:bodyPr>
          <a:lstStyle/>
          <a:p>
            <a:pPr marL="342900" indent="-342900">
              <a:lnSpc>
                <a:spcPts val="3800"/>
              </a:lnSpc>
              <a:buAutoNum type="arabicPeriod"/>
            </a:pPr>
            <a:r>
              <a:rPr lang="de-DE" sz="2200" dirty="0" smtClean="0"/>
              <a:t>Televize</a:t>
            </a:r>
            <a:endParaRPr lang="cs-CZ" sz="2200" dirty="0" smtClean="0"/>
          </a:p>
          <a:p>
            <a:pPr marL="342900" indent="-342900">
              <a:lnSpc>
                <a:spcPts val="3800"/>
              </a:lnSpc>
              <a:buAutoNum type="arabicPeriod"/>
            </a:pPr>
            <a:r>
              <a:rPr lang="cs-CZ" sz="2200" dirty="0" smtClean="0"/>
              <a:t>Masy </a:t>
            </a:r>
          </a:p>
          <a:p>
            <a:pPr marL="342900" indent="-342900">
              <a:lnSpc>
                <a:spcPts val="3800"/>
              </a:lnSpc>
              <a:buAutoNum type="arabicPeriod"/>
            </a:pPr>
            <a:r>
              <a:rPr lang="cs-CZ" sz="2200" dirty="0" smtClean="0"/>
              <a:t>Tištěná média</a:t>
            </a:r>
          </a:p>
          <a:p>
            <a:pPr marL="342900" indent="-342900">
              <a:lnSpc>
                <a:spcPts val="3800"/>
              </a:lnSpc>
              <a:buAutoNum type="arabicPeriod"/>
            </a:pPr>
            <a:r>
              <a:rPr lang="cs-CZ" sz="2200" dirty="0" smtClean="0"/>
              <a:t>Časopis </a:t>
            </a:r>
          </a:p>
          <a:p>
            <a:pPr marL="342900" indent="-342900">
              <a:lnSpc>
                <a:spcPts val="3800"/>
              </a:lnSpc>
              <a:buAutoNum type="arabicPeriod"/>
            </a:pPr>
            <a:r>
              <a:rPr lang="cs-CZ" sz="2200" dirty="0" smtClean="0"/>
              <a:t>Informace</a:t>
            </a:r>
          </a:p>
          <a:p>
            <a:pPr marL="342900" indent="-342900">
              <a:lnSpc>
                <a:spcPts val="3800"/>
              </a:lnSpc>
              <a:buAutoNum type="arabicPeriod"/>
            </a:pPr>
            <a:r>
              <a:rPr lang="cs-CZ" sz="2200" dirty="0" smtClean="0"/>
              <a:t>Rádio</a:t>
            </a:r>
          </a:p>
          <a:p>
            <a:pPr marL="342900" indent="-342900">
              <a:lnSpc>
                <a:spcPts val="3800"/>
              </a:lnSpc>
              <a:buAutoNum type="arabicPeriod"/>
            </a:pPr>
            <a:r>
              <a:rPr lang="cs-CZ" sz="2200" dirty="0" smtClean="0"/>
              <a:t>Chat </a:t>
            </a:r>
          </a:p>
          <a:p>
            <a:pPr marL="342900" indent="-342900">
              <a:lnSpc>
                <a:spcPts val="3800"/>
              </a:lnSpc>
              <a:buAutoNum type="arabicPeriod"/>
            </a:pPr>
            <a:r>
              <a:rPr lang="cs-CZ" sz="2200" dirty="0" smtClean="0"/>
              <a:t>Poslouchat </a:t>
            </a:r>
          </a:p>
          <a:p>
            <a:pPr marL="342900" indent="-342900">
              <a:lnSpc>
                <a:spcPts val="3800"/>
              </a:lnSpc>
              <a:buAutoNum type="arabicPeriod"/>
            </a:pPr>
            <a:r>
              <a:rPr lang="cs-CZ" sz="2200" dirty="0" smtClean="0"/>
              <a:t>Noviny </a:t>
            </a:r>
            <a:endParaRPr lang="cs-CZ" sz="22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de-DE" dirty="0" smtClean="0"/>
              <a:t>Medien</a:t>
            </a:r>
            <a:endParaRPr lang="cs-CZ" dirty="0"/>
          </a:p>
        </p:txBody>
      </p:sp>
      <p:graphicFrame>
        <p:nvGraphicFramePr>
          <p:cNvPr id="4" name="Zástupný symbol pro obsah 3"/>
          <p:cNvGraphicFramePr>
            <a:graphicFrameLocks noGrp="1"/>
          </p:cNvGraphicFramePr>
          <p:nvPr>
            <p:ph idx="1"/>
          </p:nvPr>
        </p:nvGraphicFramePr>
        <p:xfrm>
          <a:off x="500034" y="2428868"/>
          <a:ext cx="8229592" cy="3337560"/>
        </p:xfrm>
        <a:graphic>
          <a:graphicData uri="http://schemas.openxmlformats.org/drawingml/2006/table">
            <a:tbl>
              <a:tblPr firstRow="1" bandRow="1">
                <a:tableStyleId>{5C22544A-7EE6-4342-B048-85BDC9FD1C3A}</a:tableStyleId>
              </a:tblPr>
              <a:tblGrid>
                <a:gridCol w="587828"/>
                <a:gridCol w="587828"/>
                <a:gridCol w="587828"/>
                <a:gridCol w="587828"/>
                <a:gridCol w="587828"/>
                <a:gridCol w="587828"/>
                <a:gridCol w="587828"/>
                <a:gridCol w="587828"/>
                <a:gridCol w="587828"/>
                <a:gridCol w="587828"/>
                <a:gridCol w="587828"/>
                <a:gridCol w="587828"/>
                <a:gridCol w="587828"/>
                <a:gridCol w="587828"/>
              </a:tblGrid>
              <a:tr h="370840">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r>
                        <a:rPr lang="de-DE" dirty="0" smtClean="0"/>
                        <a:t>F</a:t>
                      </a:r>
                      <a:endParaRPr lang="cs-CZ" dirty="0"/>
                    </a:p>
                  </a:txBody>
                  <a:tcPr/>
                </a:tc>
                <a:tc>
                  <a:txBody>
                    <a:bodyPr/>
                    <a:lstStyle/>
                    <a:p>
                      <a:pPr algn="ctr"/>
                      <a:r>
                        <a:rPr lang="de-DE" dirty="0" smtClean="0"/>
                        <a:t>E</a:t>
                      </a:r>
                      <a:endParaRPr lang="cs-CZ" dirty="0"/>
                    </a:p>
                  </a:txBody>
                  <a:tcPr/>
                </a:tc>
                <a:tc>
                  <a:txBody>
                    <a:bodyPr/>
                    <a:lstStyle/>
                    <a:p>
                      <a:pPr algn="ctr"/>
                      <a:r>
                        <a:rPr lang="de-DE" dirty="0" smtClean="0"/>
                        <a:t>R</a:t>
                      </a:r>
                      <a:endParaRPr lang="cs-CZ" dirty="0"/>
                    </a:p>
                  </a:txBody>
                  <a:tcPr/>
                </a:tc>
                <a:tc>
                  <a:txBody>
                    <a:bodyPr/>
                    <a:lstStyle/>
                    <a:p>
                      <a:pPr algn="ctr"/>
                      <a:r>
                        <a:rPr lang="de-DE" b="1" dirty="0" smtClean="0">
                          <a:solidFill>
                            <a:schemeClr val="bg1"/>
                          </a:solidFill>
                        </a:rPr>
                        <a:t>N</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S</a:t>
                      </a:r>
                      <a:endParaRPr lang="cs-CZ" dirty="0"/>
                    </a:p>
                  </a:txBody>
                  <a:tcPr/>
                </a:tc>
                <a:tc>
                  <a:txBody>
                    <a:bodyPr/>
                    <a:lstStyle/>
                    <a:p>
                      <a:pPr algn="ctr"/>
                      <a:r>
                        <a:rPr lang="de-DE" dirty="0" smtClean="0"/>
                        <a:t>E</a:t>
                      </a:r>
                      <a:endParaRPr lang="cs-CZ" dirty="0"/>
                    </a:p>
                  </a:txBody>
                  <a:tcPr/>
                </a:tc>
                <a:tc>
                  <a:txBody>
                    <a:bodyPr/>
                    <a:lstStyle/>
                    <a:p>
                      <a:pPr algn="ctr"/>
                      <a:r>
                        <a:rPr lang="de-DE" dirty="0" smtClean="0"/>
                        <a:t>H</a:t>
                      </a:r>
                      <a:endParaRPr lang="cs-CZ" dirty="0"/>
                    </a:p>
                  </a:txBody>
                  <a:tcPr/>
                </a:tc>
                <a:tc>
                  <a:txBody>
                    <a:bodyPr/>
                    <a:lstStyle/>
                    <a:p>
                      <a:pPr algn="ctr"/>
                      <a:r>
                        <a:rPr lang="de-DE" dirty="0" smtClean="0"/>
                        <a:t>E</a:t>
                      </a:r>
                      <a:endParaRPr lang="cs-CZ" dirty="0"/>
                    </a:p>
                  </a:txBody>
                  <a:tcPr/>
                </a:tc>
                <a:tc>
                  <a:txBody>
                    <a:bodyPr/>
                    <a:lstStyle/>
                    <a:p>
                      <a:pPr algn="ctr"/>
                      <a:r>
                        <a:rPr lang="de-DE" dirty="0" smtClean="0"/>
                        <a:t>N</a:t>
                      </a: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370840">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r>
                        <a:rPr lang="de-DE" dirty="0" smtClean="0"/>
                        <a:t>M</a:t>
                      </a:r>
                      <a:endParaRPr lang="cs-CZ" dirty="0"/>
                    </a:p>
                  </a:txBody>
                  <a:tcPr/>
                </a:tc>
                <a:tc>
                  <a:txBody>
                    <a:bodyPr/>
                    <a:lstStyle/>
                    <a:p>
                      <a:pPr algn="ctr"/>
                      <a:r>
                        <a:rPr lang="de-DE" b="1" dirty="0" smtClean="0">
                          <a:solidFill>
                            <a:schemeClr val="bg1"/>
                          </a:solidFill>
                        </a:rPr>
                        <a:t>A</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S</a:t>
                      </a:r>
                      <a:endParaRPr lang="cs-CZ" dirty="0"/>
                    </a:p>
                  </a:txBody>
                  <a:tcPr/>
                </a:tc>
                <a:tc>
                  <a:txBody>
                    <a:bodyPr/>
                    <a:lstStyle/>
                    <a:p>
                      <a:pPr algn="ctr"/>
                      <a:r>
                        <a:rPr lang="de-DE" dirty="0" smtClean="0"/>
                        <a:t>S</a:t>
                      </a:r>
                      <a:endParaRPr lang="cs-CZ" dirty="0"/>
                    </a:p>
                  </a:txBody>
                  <a:tcPr/>
                </a:tc>
                <a:tc>
                  <a:txBody>
                    <a:bodyPr/>
                    <a:lstStyle/>
                    <a:p>
                      <a:pPr algn="ctr"/>
                      <a:r>
                        <a:rPr lang="de-DE" dirty="0" smtClean="0"/>
                        <a:t>E</a:t>
                      </a:r>
                      <a:endParaRPr lang="cs-CZ" dirty="0"/>
                    </a:p>
                  </a:txBody>
                  <a:tcPr/>
                </a:tc>
                <a:tc>
                  <a:txBody>
                    <a:bodyPr/>
                    <a:lstStyle/>
                    <a:p>
                      <a:pPr algn="ctr"/>
                      <a:r>
                        <a:rPr lang="de-DE" dirty="0" smtClean="0"/>
                        <a:t>N</a:t>
                      </a: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370840">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r>
                        <a:rPr lang="de-DE" dirty="0" smtClean="0"/>
                        <a:t>D</a:t>
                      </a:r>
                      <a:endParaRPr lang="cs-CZ" dirty="0"/>
                    </a:p>
                  </a:txBody>
                  <a:tcPr/>
                </a:tc>
                <a:tc>
                  <a:txBody>
                    <a:bodyPr/>
                    <a:lstStyle/>
                    <a:p>
                      <a:pPr algn="ctr"/>
                      <a:r>
                        <a:rPr lang="de-DE" dirty="0" smtClean="0"/>
                        <a:t>R</a:t>
                      </a:r>
                      <a:endParaRPr lang="cs-CZ" dirty="0"/>
                    </a:p>
                  </a:txBody>
                  <a:tcPr/>
                </a:tc>
                <a:tc>
                  <a:txBody>
                    <a:bodyPr/>
                    <a:lstStyle/>
                    <a:p>
                      <a:pPr algn="ctr"/>
                      <a:r>
                        <a:rPr lang="de-DE" dirty="0" smtClean="0"/>
                        <a:t>U</a:t>
                      </a:r>
                      <a:endParaRPr lang="cs-CZ" dirty="0"/>
                    </a:p>
                  </a:txBody>
                  <a:tcPr/>
                </a:tc>
                <a:tc>
                  <a:txBody>
                    <a:bodyPr/>
                    <a:lstStyle/>
                    <a:p>
                      <a:pPr algn="ctr"/>
                      <a:r>
                        <a:rPr lang="de-DE" b="1" dirty="0" smtClean="0">
                          <a:solidFill>
                            <a:schemeClr val="bg1"/>
                          </a:solidFill>
                        </a:rPr>
                        <a:t>C</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K</a:t>
                      </a:r>
                      <a:endParaRPr lang="cs-CZ" dirty="0"/>
                    </a:p>
                  </a:txBody>
                  <a:tcPr/>
                </a:tc>
                <a:tc>
                  <a:txBody>
                    <a:bodyPr/>
                    <a:lstStyle/>
                    <a:p>
                      <a:pPr algn="ctr"/>
                      <a:r>
                        <a:rPr lang="de-DE" dirty="0" smtClean="0"/>
                        <a:t>M</a:t>
                      </a:r>
                      <a:endParaRPr lang="cs-CZ" dirty="0"/>
                    </a:p>
                  </a:txBody>
                  <a:tcPr/>
                </a:tc>
                <a:tc>
                  <a:txBody>
                    <a:bodyPr/>
                    <a:lstStyle/>
                    <a:p>
                      <a:pPr algn="ctr"/>
                      <a:r>
                        <a:rPr lang="de-DE" dirty="0" smtClean="0"/>
                        <a:t>E</a:t>
                      </a:r>
                      <a:endParaRPr lang="cs-CZ" dirty="0"/>
                    </a:p>
                  </a:txBody>
                  <a:tcPr/>
                </a:tc>
                <a:tc>
                  <a:txBody>
                    <a:bodyPr/>
                    <a:lstStyle/>
                    <a:p>
                      <a:pPr algn="ctr"/>
                      <a:r>
                        <a:rPr lang="de-DE" dirty="0" smtClean="0"/>
                        <a:t>D</a:t>
                      </a:r>
                      <a:endParaRPr lang="cs-CZ" dirty="0"/>
                    </a:p>
                  </a:txBody>
                  <a:tcPr/>
                </a:tc>
                <a:tc>
                  <a:txBody>
                    <a:bodyPr/>
                    <a:lstStyle/>
                    <a:p>
                      <a:pPr algn="ctr"/>
                      <a:r>
                        <a:rPr lang="de-DE" dirty="0" smtClean="0"/>
                        <a:t>I</a:t>
                      </a:r>
                      <a:endParaRPr lang="cs-CZ" dirty="0"/>
                    </a:p>
                  </a:txBody>
                  <a:tcPr/>
                </a:tc>
                <a:tc>
                  <a:txBody>
                    <a:bodyPr/>
                    <a:lstStyle/>
                    <a:p>
                      <a:pPr algn="ctr"/>
                      <a:r>
                        <a:rPr lang="de-DE" dirty="0" smtClean="0"/>
                        <a:t>E</a:t>
                      </a:r>
                      <a:endParaRPr lang="cs-CZ" dirty="0"/>
                    </a:p>
                  </a:txBody>
                  <a:tcPr/>
                </a:tc>
                <a:tc>
                  <a:txBody>
                    <a:bodyPr/>
                    <a:lstStyle/>
                    <a:p>
                      <a:pPr algn="ctr"/>
                      <a:r>
                        <a:rPr lang="de-DE" dirty="0" smtClean="0"/>
                        <a:t>N</a:t>
                      </a:r>
                      <a:endParaRPr lang="cs-CZ" dirty="0"/>
                    </a:p>
                  </a:txBody>
                  <a:tcPr/>
                </a:tc>
              </a:tr>
              <a:tr h="370840">
                <a:tc>
                  <a:txBody>
                    <a:bodyPr/>
                    <a:lstStyle/>
                    <a:p>
                      <a:pPr algn="ctr"/>
                      <a:r>
                        <a:rPr lang="de-DE" dirty="0" smtClean="0"/>
                        <a:t>Z</a:t>
                      </a:r>
                      <a:endParaRPr lang="cs-CZ" dirty="0"/>
                    </a:p>
                  </a:txBody>
                  <a:tcPr/>
                </a:tc>
                <a:tc>
                  <a:txBody>
                    <a:bodyPr/>
                    <a:lstStyle/>
                    <a:p>
                      <a:pPr algn="ctr"/>
                      <a:r>
                        <a:rPr lang="de-DE" dirty="0" smtClean="0"/>
                        <a:t>E</a:t>
                      </a:r>
                      <a:endParaRPr lang="cs-CZ" dirty="0"/>
                    </a:p>
                  </a:txBody>
                  <a:tcPr/>
                </a:tc>
                <a:tc>
                  <a:txBody>
                    <a:bodyPr/>
                    <a:lstStyle/>
                    <a:p>
                      <a:pPr algn="ctr"/>
                      <a:r>
                        <a:rPr lang="de-DE" dirty="0" smtClean="0"/>
                        <a:t>I</a:t>
                      </a:r>
                      <a:endParaRPr lang="cs-CZ" dirty="0"/>
                    </a:p>
                  </a:txBody>
                  <a:tcPr/>
                </a:tc>
                <a:tc>
                  <a:txBody>
                    <a:bodyPr/>
                    <a:lstStyle/>
                    <a:p>
                      <a:pPr algn="ctr"/>
                      <a:r>
                        <a:rPr lang="de-DE" dirty="0" smtClean="0"/>
                        <a:t>T</a:t>
                      </a:r>
                      <a:endParaRPr lang="cs-CZ" dirty="0"/>
                    </a:p>
                  </a:txBody>
                  <a:tcPr/>
                </a:tc>
                <a:tc>
                  <a:txBody>
                    <a:bodyPr/>
                    <a:lstStyle/>
                    <a:p>
                      <a:pPr algn="ctr"/>
                      <a:r>
                        <a:rPr lang="de-DE" dirty="0" smtClean="0"/>
                        <a:t>S</a:t>
                      </a:r>
                      <a:endParaRPr lang="cs-CZ" dirty="0"/>
                    </a:p>
                  </a:txBody>
                  <a:tcPr/>
                </a:tc>
                <a:tc>
                  <a:txBody>
                    <a:bodyPr/>
                    <a:lstStyle/>
                    <a:p>
                      <a:pPr algn="ctr"/>
                      <a:r>
                        <a:rPr lang="de-DE" dirty="0" smtClean="0"/>
                        <a:t>C</a:t>
                      </a:r>
                      <a:endParaRPr lang="cs-CZ" dirty="0"/>
                    </a:p>
                  </a:txBody>
                  <a:tcPr/>
                </a:tc>
                <a:tc>
                  <a:txBody>
                    <a:bodyPr/>
                    <a:lstStyle/>
                    <a:p>
                      <a:pPr algn="ctr"/>
                      <a:r>
                        <a:rPr lang="de-DE" b="1" dirty="0" smtClean="0">
                          <a:solidFill>
                            <a:schemeClr val="bg1"/>
                          </a:solidFill>
                        </a:rPr>
                        <a:t>H</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R</a:t>
                      </a:r>
                      <a:endParaRPr lang="cs-CZ" dirty="0"/>
                    </a:p>
                  </a:txBody>
                  <a:tcPr/>
                </a:tc>
                <a:tc>
                  <a:txBody>
                    <a:bodyPr/>
                    <a:lstStyle/>
                    <a:p>
                      <a:pPr algn="ctr"/>
                      <a:r>
                        <a:rPr lang="de-DE" dirty="0" smtClean="0"/>
                        <a:t>I</a:t>
                      </a:r>
                      <a:endParaRPr lang="cs-CZ" dirty="0"/>
                    </a:p>
                  </a:txBody>
                  <a:tcPr/>
                </a:tc>
                <a:tc>
                  <a:txBody>
                    <a:bodyPr/>
                    <a:lstStyle/>
                    <a:p>
                      <a:pPr algn="ctr"/>
                      <a:r>
                        <a:rPr lang="de-DE" dirty="0" smtClean="0"/>
                        <a:t>F</a:t>
                      </a:r>
                      <a:endParaRPr lang="cs-CZ" dirty="0"/>
                    </a:p>
                  </a:txBody>
                  <a:tcPr/>
                </a:tc>
                <a:tc>
                  <a:txBody>
                    <a:bodyPr/>
                    <a:lstStyle/>
                    <a:p>
                      <a:pPr algn="ctr"/>
                      <a:r>
                        <a:rPr lang="de-DE" dirty="0" smtClean="0"/>
                        <a:t>T</a:t>
                      </a: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370840">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r>
                        <a:rPr lang="de-DE" dirty="0" smtClean="0"/>
                        <a:t>I</a:t>
                      </a:r>
                      <a:endParaRPr lang="cs-CZ" dirty="0"/>
                    </a:p>
                  </a:txBody>
                  <a:tcPr/>
                </a:tc>
                <a:tc>
                  <a:txBody>
                    <a:bodyPr/>
                    <a:lstStyle/>
                    <a:p>
                      <a:pPr algn="ctr"/>
                      <a:r>
                        <a:rPr lang="de-DE" dirty="0" smtClean="0"/>
                        <a:t>N</a:t>
                      </a:r>
                      <a:endParaRPr lang="cs-CZ" dirty="0"/>
                    </a:p>
                  </a:txBody>
                  <a:tcPr/>
                </a:tc>
                <a:tc>
                  <a:txBody>
                    <a:bodyPr/>
                    <a:lstStyle/>
                    <a:p>
                      <a:pPr algn="ctr"/>
                      <a:r>
                        <a:rPr lang="de-DE" dirty="0" smtClean="0"/>
                        <a:t>F</a:t>
                      </a:r>
                      <a:endParaRPr lang="cs-CZ" dirty="0"/>
                    </a:p>
                  </a:txBody>
                  <a:tcPr/>
                </a:tc>
                <a:tc>
                  <a:txBody>
                    <a:bodyPr/>
                    <a:lstStyle/>
                    <a:p>
                      <a:pPr algn="ctr"/>
                      <a:r>
                        <a:rPr lang="de-DE" dirty="0" smtClean="0"/>
                        <a:t>O</a:t>
                      </a:r>
                      <a:endParaRPr lang="cs-CZ" dirty="0"/>
                    </a:p>
                  </a:txBody>
                  <a:tcPr/>
                </a:tc>
                <a:tc>
                  <a:txBody>
                    <a:bodyPr/>
                    <a:lstStyle/>
                    <a:p>
                      <a:pPr algn="ctr"/>
                      <a:r>
                        <a:rPr lang="de-DE" b="1" dirty="0" smtClean="0">
                          <a:solidFill>
                            <a:schemeClr val="bg1"/>
                          </a:solidFill>
                        </a:rPr>
                        <a:t>R</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M</a:t>
                      </a:r>
                      <a:endParaRPr lang="cs-CZ" dirty="0"/>
                    </a:p>
                  </a:txBody>
                  <a:tcPr/>
                </a:tc>
                <a:tc>
                  <a:txBody>
                    <a:bodyPr/>
                    <a:lstStyle/>
                    <a:p>
                      <a:pPr algn="ctr"/>
                      <a:r>
                        <a:rPr lang="de-DE" dirty="0" smtClean="0"/>
                        <a:t>A</a:t>
                      </a:r>
                      <a:endParaRPr lang="cs-CZ" dirty="0"/>
                    </a:p>
                  </a:txBody>
                  <a:tcPr/>
                </a:tc>
                <a:tc>
                  <a:txBody>
                    <a:bodyPr/>
                    <a:lstStyle/>
                    <a:p>
                      <a:pPr algn="ctr"/>
                      <a:r>
                        <a:rPr lang="de-DE" dirty="0" smtClean="0"/>
                        <a:t>T</a:t>
                      </a:r>
                      <a:endParaRPr lang="cs-CZ" dirty="0"/>
                    </a:p>
                  </a:txBody>
                  <a:tcPr/>
                </a:tc>
                <a:tc>
                  <a:txBody>
                    <a:bodyPr/>
                    <a:lstStyle/>
                    <a:p>
                      <a:pPr algn="ctr"/>
                      <a:r>
                        <a:rPr lang="de-DE" dirty="0" smtClean="0"/>
                        <a:t>I</a:t>
                      </a:r>
                      <a:endParaRPr lang="cs-CZ" dirty="0"/>
                    </a:p>
                  </a:txBody>
                  <a:tcPr/>
                </a:tc>
                <a:tc>
                  <a:txBody>
                    <a:bodyPr/>
                    <a:lstStyle/>
                    <a:p>
                      <a:pPr algn="ctr"/>
                      <a:r>
                        <a:rPr lang="de-DE" dirty="0" smtClean="0"/>
                        <a:t>O</a:t>
                      </a:r>
                      <a:endParaRPr lang="cs-CZ" dirty="0"/>
                    </a:p>
                  </a:txBody>
                  <a:tcPr/>
                </a:tc>
                <a:tc>
                  <a:txBody>
                    <a:bodyPr/>
                    <a:lstStyle/>
                    <a:p>
                      <a:pPr algn="ctr"/>
                      <a:r>
                        <a:rPr lang="de-DE" dirty="0" smtClean="0"/>
                        <a:t>N</a:t>
                      </a:r>
                      <a:endParaRPr lang="cs-CZ" dirty="0"/>
                    </a:p>
                  </a:txBody>
                  <a:tcPr/>
                </a:tc>
                <a:tc>
                  <a:txBody>
                    <a:bodyPr/>
                    <a:lstStyle/>
                    <a:p>
                      <a:pPr algn="ctr"/>
                      <a:endParaRPr lang="cs-CZ" dirty="0"/>
                    </a:p>
                  </a:txBody>
                  <a:tcPr>
                    <a:solidFill>
                      <a:schemeClr val="accent1">
                        <a:lumMod val="50000"/>
                      </a:schemeClr>
                    </a:solidFill>
                  </a:tcPr>
                </a:tc>
              </a:tr>
              <a:tr h="370840">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r>
                        <a:rPr lang="de-DE" dirty="0" smtClean="0"/>
                        <a:t>R</a:t>
                      </a:r>
                      <a:endParaRPr lang="cs-CZ" dirty="0"/>
                    </a:p>
                  </a:txBody>
                  <a:tcPr/>
                </a:tc>
                <a:tc>
                  <a:txBody>
                    <a:bodyPr/>
                    <a:lstStyle/>
                    <a:p>
                      <a:pPr algn="ctr"/>
                      <a:r>
                        <a:rPr lang="de-DE" dirty="0" smtClean="0"/>
                        <a:t>A</a:t>
                      </a:r>
                      <a:endParaRPr lang="cs-CZ" dirty="0"/>
                    </a:p>
                  </a:txBody>
                  <a:tcPr/>
                </a:tc>
                <a:tc>
                  <a:txBody>
                    <a:bodyPr/>
                    <a:lstStyle/>
                    <a:p>
                      <a:pPr algn="ctr"/>
                      <a:r>
                        <a:rPr lang="de-DE" dirty="0" smtClean="0"/>
                        <a:t>D</a:t>
                      </a:r>
                      <a:endParaRPr lang="cs-CZ" dirty="0"/>
                    </a:p>
                  </a:txBody>
                  <a:tcPr/>
                </a:tc>
                <a:tc>
                  <a:txBody>
                    <a:bodyPr/>
                    <a:lstStyle/>
                    <a:p>
                      <a:pPr algn="ctr"/>
                      <a:r>
                        <a:rPr lang="de-DE" b="1" dirty="0" smtClean="0">
                          <a:solidFill>
                            <a:schemeClr val="bg1"/>
                          </a:solidFill>
                        </a:rPr>
                        <a:t>I</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O</a:t>
                      </a: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370840">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r>
                        <a:rPr lang="de-DE" b="1" dirty="0" smtClean="0">
                          <a:solidFill>
                            <a:schemeClr val="bg1"/>
                          </a:solidFill>
                        </a:rPr>
                        <a:t>C</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H</a:t>
                      </a:r>
                      <a:endParaRPr lang="cs-CZ" dirty="0"/>
                    </a:p>
                  </a:txBody>
                  <a:tcPr/>
                </a:tc>
                <a:tc>
                  <a:txBody>
                    <a:bodyPr/>
                    <a:lstStyle/>
                    <a:p>
                      <a:pPr algn="ctr"/>
                      <a:r>
                        <a:rPr lang="de-DE" dirty="0" smtClean="0"/>
                        <a:t>A</a:t>
                      </a:r>
                      <a:endParaRPr lang="cs-CZ" dirty="0"/>
                    </a:p>
                  </a:txBody>
                  <a:tcPr/>
                </a:tc>
                <a:tc>
                  <a:txBody>
                    <a:bodyPr/>
                    <a:lstStyle/>
                    <a:p>
                      <a:pPr algn="ctr"/>
                      <a:r>
                        <a:rPr lang="de-DE" dirty="0" smtClean="0"/>
                        <a:t>T</a:t>
                      </a: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370840">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r>
                        <a:rPr lang="de-DE" b="1" dirty="0" smtClean="0">
                          <a:solidFill>
                            <a:schemeClr val="bg1"/>
                          </a:solidFill>
                        </a:rPr>
                        <a:t>H</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Ö</a:t>
                      </a:r>
                      <a:endParaRPr lang="cs-CZ" dirty="0"/>
                    </a:p>
                  </a:txBody>
                  <a:tcPr/>
                </a:tc>
                <a:tc>
                  <a:txBody>
                    <a:bodyPr/>
                    <a:lstStyle/>
                    <a:p>
                      <a:pPr algn="ctr"/>
                      <a:r>
                        <a:rPr lang="de-DE" dirty="0" smtClean="0"/>
                        <a:t>R</a:t>
                      </a:r>
                      <a:endParaRPr lang="cs-CZ" dirty="0"/>
                    </a:p>
                  </a:txBody>
                  <a:tcPr/>
                </a:tc>
                <a:tc>
                  <a:txBody>
                    <a:bodyPr/>
                    <a:lstStyle/>
                    <a:p>
                      <a:pPr algn="ctr"/>
                      <a:r>
                        <a:rPr lang="de-DE" dirty="0" smtClean="0"/>
                        <a:t>E</a:t>
                      </a:r>
                      <a:endParaRPr lang="cs-CZ" dirty="0"/>
                    </a:p>
                  </a:txBody>
                  <a:tcPr/>
                </a:tc>
                <a:tc>
                  <a:txBody>
                    <a:bodyPr/>
                    <a:lstStyle/>
                    <a:p>
                      <a:pPr algn="ctr"/>
                      <a:r>
                        <a:rPr lang="de-DE" dirty="0" smtClean="0"/>
                        <a:t>N</a:t>
                      </a: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r h="370840">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r>
                        <a:rPr lang="de-DE" dirty="0" smtClean="0"/>
                        <a:t>Z</a:t>
                      </a:r>
                      <a:endParaRPr lang="cs-CZ" dirty="0"/>
                    </a:p>
                  </a:txBody>
                  <a:tcPr/>
                </a:tc>
                <a:tc>
                  <a:txBody>
                    <a:bodyPr/>
                    <a:lstStyle/>
                    <a:p>
                      <a:pPr algn="ctr"/>
                      <a:r>
                        <a:rPr lang="de-DE" dirty="0" smtClean="0"/>
                        <a:t>E</a:t>
                      </a:r>
                      <a:endParaRPr lang="cs-CZ" dirty="0"/>
                    </a:p>
                  </a:txBody>
                  <a:tcPr/>
                </a:tc>
                <a:tc>
                  <a:txBody>
                    <a:bodyPr/>
                    <a:lstStyle/>
                    <a:p>
                      <a:pPr algn="ctr"/>
                      <a:r>
                        <a:rPr lang="de-DE" dirty="0" smtClean="0"/>
                        <a:t>I</a:t>
                      </a:r>
                      <a:endParaRPr lang="cs-CZ" dirty="0"/>
                    </a:p>
                  </a:txBody>
                  <a:tcPr/>
                </a:tc>
                <a:tc>
                  <a:txBody>
                    <a:bodyPr/>
                    <a:lstStyle/>
                    <a:p>
                      <a:pPr algn="ctr"/>
                      <a:r>
                        <a:rPr lang="de-DE" b="1" dirty="0" smtClean="0">
                          <a:solidFill>
                            <a:schemeClr val="bg1"/>
                          </a:solidFill>
                        </a:rPr>
                        <a:t>T</a:t>
                      </a:r>
                      <a:endParaRPr lang="cs-CZ" b="1" dirty="0">
                        <a:solidFill>
                          <a:schemeClr val="bg1"/>
                        </a:solidFill>
                      </a:endParaRPr>
                    </a:p>
                  </a:txBody>
                  <a:tcPr>
                    <a:solidFill>
                      <a:schemeClr val="bg2">
                        <a:lumMod val="40000"/>
                        <a:lumOff val="60000"/>
                      </a:schemeClr>
                    </a:solidFill>
                  </a:tcPr>
                </a:tc>
                <a:tc>
                  <a:txBody>
                    <a:bodyPr/>
                    <a:lstStyle/>
                    <a:p>
                      <a:pPr algn="ctr"/>
                      <a:r>
                        <a:rPr lang="de-DE" dirty="0" smtClean="0"/>
                        <a:t>U</a:t>
                      </a:r>
                      <a:endParaRPr lang="cs-CZ" dirty="0"/>
                    </a:p>
                  </a:txBody>
                  <a:tcPr/>
                </a:tc>
                <a:tc>
                  <a:txBody>
                    <a:bodyPr/>
                    <a:lstStyle/>
                    <a:p>
                      <a:pPr algn="ctr"/>
                      <a:r>
                        <a:rPr lang="de-DE" dirty="0" smtClean="0"/>
                        <a:t>N</a:t>
                      </a:r>
                      <a:endParaRPr lang="cs-CZ" dirty="0"/>
                    </a:p>
                  </a:txBody>
                  <a:tcPr/>
                </a:tc>
                <a:tc>
                  <a:txBody>
                    <a:bodyPr/>
                    <a:lstStyle/>
                    <a:p>
                      <a:pPr algn="ctr"/>
                      <a:r>
                        <a:rPr lang="de-DE" dirty="0" smtClean="0"/>
                        <a:t>G</a:t>
                      </a:r>
                      <a:endParaRPr lang="cs-CZ" dirty="0"/>
                    </a:p>
                  </a:txBody>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c>
                  <a:txBody>
                    <a:bodyPr/>
                    <a:lstStyle/>
                    <a:p>
                      <a:pPr algn="ctr"/>
                      <a:endParaRPr lang="cs-CZ" dirty="0"/>
                    </a:p>
                  </a:txBody>
                  <a:tcPr>
                    <a:solidFill>
                      <a:schemeClr val="accent1">
                        <a:lumMod val="50000"/>
                      </a:schemeClr>
                    </a:solidFill>
                  </a:tcPr>
                </a:tc>
              </a:tr>
            </a:tbl>
          </a:graphicData>
        </a:graphic>
      </p:graphicFrame>
      <p:sp>
        <p:nvSpPr>
          <p:cNvPr id="5" name="Obdélník 4"/>
          <p:cNvSpPr/>
          <p:nvPr/>
        </p:nvSpPr>
        <p:spPr>
          <a:xfrm>
            <a:off x="2357422" y="1571612"/>
            <a:ext cx="4572032" cy="523220"/>
          </a:xfrm>
          <a:prstGeom prst="rect">
            <a:avLst/>
          </a:prstGeom>
        </p:spPr>
        <p:txBody>
          <a:bodyPr wrap="square">
            <a:spAutoFit/>
          </a:bodyPr>
          <a:lstStyle/>
          <a:p>
            <a:pPr algn="ctr"/>
            <a:r>
              <a:rPr lang="de-DE" sz="2800" b="1" dirty="0" smtClean="0">
                <a:solidFill>
                  <a:schemeClr val="bg2">
                    <a:lumMod val="40000"/>
                    <a:lumOff val="60000"/>
                  </a:schemeClr>
                </a:solidFill>
              </a:rPr>
              <a:t>Kreuzworträtsel - Lösung</a:t>
            </a:r>
            <a:endParaRPr lang="cs-CZ" sz="2800" b="1" dirty="0">
              <a:solidFill>
                <a:schemeClr val="bg2">
                  <a:lumMod val="40000"/>
                  <a:lumOff val="60000"/>
                </a:schemeClr>
              </a:solidFill>
            </a:endParaRPr>
          </a:p>
        </p:txBody>
      </p:sp>
      <p:pic>
        <p:nvPicPr>
          <p:cNvPr id="1026" name="Picture 2" descr="C:\Users\Doma\AppData\Local\Microsoft\Windows\Temporary Internet Files\Content.IE5\P85SHAL7\MC900440452[1].wmf"/>
          <p:cNvPicPr>
            <a:picLocks noChangeAspect="1" noChangeArrowheads="1"/>
          </p:cNvPicPr>
          <p:nvPr/>
        </p:nvPicPr>
        <p:blipFill>
          <a:blip r:embed="rId2" cstate="print"/>
          <a:srcRect/>
          <a:stretch>
            <a:fillRect/>
          </a:stretch>
        </p:blipFill>
        <p:spPr bwMode="auto">
          <a:xfrm>
            <a:off x="6929454" y="428604"/>
            <a:ext cx="1368425" cy="182880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Medien </a:t>
            </a:r>
            <a:r>
              <a:rPr lang="de-DE" dirty="0" smtClean="0"/>
              <a:t/>
            </a:r>
            <a:br>
              <a:rPr lang="de-DE" dirty="0" smtClean="0"/>
            </a:br>
            <a:r>
              <a:rPr lang="de-DE" dirty="0" smtClean="0"/>
              <a:t>Hörfunk </a:t>
            </a:r>
            <a:r>
              <a:rPr lang="cs-CZ" dirty="0" smtClean="0"/>
              <a:t>in Deutschland </a:t>
            </a:r>
            <a:endParaRPr lang="cs-CZ" dirty="0"/>
          </a:p>
        </p:txBody>
      </p:sp>
      <p:sp>
        <p:nvSpPr>
          <p:cNvPr id="3" name="Zástupný symbol pro obsah 2"/>
          <p:cNvSpPr>
            <a:spLocks noGrp="1"/>
          </p:cNvSpPr>
          <p:nvPr>
            <p:ph sz="half" idx="1"/>
          </p:nvPr>
        </p:nvSpPr>
        <p:spPr>
          <a:xfrm>
            <a:off x="457200" y="1645920"/>
            <a:ext cx="5400684" cy="4526280"/>
          </a:xfrm>
        </p:spPr>
        <p:txBody>
          <a:bodyPr>
            <a:normAutofit fontScale="47500" lnSpcReduction="20000"/>
          </a:bodyPr>
          <a:lstStyle/>
          <a:p>
            <a:pPr algn="just">
              <a:buClr>
                <a:schemeClr val="tx1"/>
              </a:buClr>
              <a:buNone/>
            </a:pPr>
            <a:r>
              <a:rPr lang="de-DE" sz="4400" dirty="0" smtClean="0"/>
              <a:t>Die Geschichte des Hörfunks in Deutschland ist lang</a:t>
            </a:r>
            <a:r>
              <a:rPr lang="cs-CZ" sz="4400" dirty="0" smtClean="0"/>
              <a:t>. </a:t>
            </a:r>
            <a:r>
              <a:rPr lang="de-DE" sz="4400" dirty="0" smtClean="0"/>
              <a:t>Aus</a:t>
            </a:r>
            <a:r>
              <a:rPr lang="cs-CZ" sz="4400" dirty="0" smtClean="0"/>
              <a:t> Deutschland</a:t>
            </a:r>
            <a:r>
              <a:rPr lang="de-DE" sz="4400" dirty="0" smtClean="0"/>
              <a:t> kommen mehrere Physiker und Unternehmen, die für die Entwicklung des Rundfunks von Anfang an wichtig waren, z.B. </a:t>
            </a:r>
            <a:r>
              <a:rPr lang="de-DE" sz="4400" b="1" u="sng" dirty="0" smtClean="0"/>
              <a:t>Heinrich Rudolf Hertz</a:t>
            </a:r>
            <a:r>
              <a:rPr lang="de-DE" sz="4400" dirty="0" smtClean="0"/>
              <a:t>, Gesellschaft </a:t>
            </a:r>
            <a:r>
              <a:rPr lang="de-DE" sz="4400" b="1" u="sng" dirty="0" smtClean="0"/>
              <a:t>Telefunken</a:t>
            </a:r>
            <a:r>
              <a:rPr lang="de-DE" sz="4400" dirty="0" smtClean="0"/>
              <a:t>.</a:t>
            </a:r>
            <a:r>
              <a:rPr lang="cs-CZ" sz="4400" dirty="0" smtClean="0"/>
              <a:t> </a:t>
            </a:r>
            <a:endParaRPr lang="de-DE" sz="4400" dirty="0" smtClean="0"/>
          </a:p>
          <a:p>
            <a:pPr algn="just">
              <a:buClr>
                <a:schemeClr val="tx1"/>
              </a:buClr>
              <a:buNone/>
            </a:pPr>
            <a:r>
              <a:rPr lang="cs-CZ" sz="4400" dirty="0" smtClean="0"/>
              <a:t>Zur Zeit</a:t>
            </a:r>
            <a:r>
              <a:rPr lang="de-DE" sz="4400" dirty="0" smtClean="0"/>
              <a:t> ist das Radio immer beliebt, und zwar  auch in der jungen Generation, natürlich neben anderen neueren Medien.</a:t>
            </a:r>
          </a:p>
          <a:p>
            <a:pPr algn="just">
              <a:buClr>
                <a:schemeClr val="tx1"/>
              </a:buClr>
              <a:buNone/>
            </a:pPr>
            <a:r>
              <a:rPr lang="de-DE" sz="4400" dirty="0" smtClean="0"/>
              <a:t>In Deutschland gibt es heute </a:t>
            </a:r>
            <a:r>
              <a:rPr lang="de-DE" sz="4400" b="1" dirty="0" smtClean="0"/>
              <a:t>öffentlich-rechtlichen, staatlichen </a:t>
            </a:r>
            <a:r>
              <a:rPr lang="de-DE" sz="4400" dirty="0" smtClean="0"/>
              <a:t>und</a:t>
            </a:r>
            <a:r>
              <a:rPr lang="de-DE" sz="4400" b="1" dirty="0" smtClean="0"/>
              <a:t> privaten </a:t>
            </a:r>
            <a:r>
              <a:rPr lang="de-DE" sz="4400" dirty="0" smtClean="0"/>
              <a:t>Rundfunk. Es gibt hier sehr </a:t>
            </a:r>
            <a:r>
              <a:rPr lang="de-DE" sz="4400" b="1" dirty="0" smtClean="0"/>
              <a:t>viele regionale Lokalradios</a:t>
            </a:r>
            <a:r>
              <a:rPr lang="de-DE" sz="4400" dirty="0" smtClean="0"/>
              <a:t> und auch mehrere nicht kommerzielle Sender.</a:t>
            </a:r>
          </a:p>
          <a:p>
            <a:pPr algn="just">
              <a:buClr>
                <a:schemeClr val="tx1"/>
              </a:buClr>
              <a:buNone/>
            </a:pPr>
            <a:endParaRPr lang="de-DE" dirty="0" smtClean="0"/>
          </a:p>
          <a:p>
            <a:pPr algn="just">
              <a:buClr>
                <a:schemeClr val="tx1"/>
              </a:buClr>
              <a:buNone/>
            </a:pPr>
            <a:endParaRPr lang="de-DE" dirty="0" smtClean="0"/>
          </a:p>
          <a:p>
            <a:pPr algn="just">
              <a:buClr>
                <a:schemeClr val="tx1"/>
              </a:buClr>
              <a:buNone/>
            </a:pPr>
            <a:r>
              <a:rPr lang="de-DE" dirty="0" smtClean="0"/>
              <a:t> </a:t>
            </a:r>
            <a:endParaRPr lang="cs-CZ" dirty="0"/>
          </a:p>
        </p:txBody>
      </p:sp>
      <p:pic>
        <p:nvPicPr>
          <p:cNvPr id="7" name="Obrázek 6" descr="MH900240659.JPG"/>
          <p:cNvPicPr>
            <a:picLocks noChangeAspect="1"/>
          </p:cNvPicPr>
          <p:nvPr/>
        </p:nvPicPr>
        <p:blipFill>
          <a:blip r:embed="rId2" cstate="print"/>
          <a:stretch>
            <a:fillRect/>
          </a:stretch>
        </p:blipFill>
        <p:spPr>
          <a:xfrm>
            <a:off x="6572264" y="3643314"/>
            <a:ext cx="1857388" cy="1857388"/>
          </a:xfrm>
          <a:prstGeom prst="rect">
            <a:avLst/>
          </a:prstGeom>
        </p:spPr>
      </p:pic>
      <p:pic>
        <p:nvPicPr>
          <p:cNvPr id="9" name="Zástupný symbol pro obsah 8" descr="MH900349141.JPG"/>
          <p:cNvPicPr>
            <a:picLocks noGrp="1" noChangeAspect="1"/>
          </p:cNvPicPr>
          <p:nvPr>
            <p:ph sz="half" idx="2"/>
          </p:nvPr>
        </p:nvPicPr>
        <p:blipFill>
          <a:blip r:embed="rId3" cstate="print"/>
          <a:stretch>
            <a:fillRect/>
          </a:stretch>
        </p:blipFill>
        <p:spPr>
          <a:xfrm>
            <a:off x="6572264" y="1714488"/>
            <a:ext cx="1857388" cy="1931684"/>
          </a:xfrm>
        </p:spPr>
      </p:pic>
      <p:sp>
        <p:nvSpPr>
          <p:cNvPr id="12" name="Obdélník 11"/>
          <p:cNvSpPr/>
          <p:nvPr/>
        </p:nvSpPr>
        <p:spPr>
          <a:xfrm>
            <a:off x="2357422" y="5286388"/>
            <a:ext cx="3397084" cy="923330"/>
          </a:xfrm>
          <a:prstGeom prst="rect">
            <a:avLst/>
          </a:prstGeom>
          <a:noFill/>
        </p:spPr>
        <p:txBody>
          <a:bodyPr wrap="none" lIns="91440" tIns="45720" rIns="91440" bIns="45720">
            <a:spAutoFit/>
            <a:scene3d>
              <a:camera prst="orthographicFront">
                <a:rot lat="0" lon="0" rev="20999999"/>
              </a:camera>
              <a:lightRig rig="threePt" dir="t"/>
            </a:scene3d>
          </a:bodyPr>
          <a:lstStyle/>
          <a:p>
            <a:pPr algn="ctr"/>
            <a:r>
              <a:rPr lang="de-DE" sz="5400" b="1" dirty="0" smtClean="0">
                <a:ln w="28575">
                  <a:solidFill>
                    <a:schemeClr val="accent2">
                      <a:satMod val="140000"/>
                    </a:schemeClr>
                  </a:solidFill>
                  <a:prstDash val="solid"/>
                  <a:miter lim="800000"/>
                </a:ln>
                <a:noFill/>
                <a:effectLst>
                  <a:outerShdw blurRad="60007" dist="200025" dir="15000000" sy="30000" kx="-1800000" algn="bl" rotWithShape="0">
                    <a:prstClr val="black">
                      <a:alpha val="32000"/>
                    </a:prstClr>
                  </a:outerShdw>
                </a:effectLst>
              </a:rPr>
              <a:t>Radio? Ja!</a:t>
            </a:r>
            <a:endParaRPr lang="cs-CZ" sz="5400" b="1" dirty="0">
              <a:ln w="28575">
                <a:solidFill>
                  <a:schemeClr val="accent2">
                    <a:satMod val="140000"/>
                  </a:schemeClr>
                </a:solidFill>
                <a:prstDash val="solid"/>
                <a:miter lim="800000"/>
              </a:ln>
              <a:noFill/>
              <a:effectLst>
                <a:outerShdw blurRad="60007" dist="200025" dir="15000000" sy="30000" kx="-1800000" algn="bl" rotWithShape="0">
                  <a:prstClr val="black">
                    <a:alpha val="32000"/>
                  </a:prst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Medien </a:t>
            </a:r>
            <a:r>
              <a:rPr lang="de-DE" dirty="0" smtClean="0"/>
              <a:t/>
            </a:r>
            <a:br>
              <a:rPr lang="de-DE" dirty="0" smtClean="0"/>
            </a:br>
            <a:r>
              <a:rPr lang="de-DE" dirty="0" smtClean="0"/>
              <a:t>Hörfunk </a:t>
            </a:r>
            <a:r>
              <a:rPr lang="cs-CZ" dirty="0" smtClean="0"/>
              <a:t>in Deutschland </a:t>
            </a:r>
            <a:endParaRPr lang="cs-CZ" dirty="0"/>
          </a:p>
        </p:txBody>
      </p:sp>
      <p:sp>
        <p:nvSpPr>
          <p:cNvPr id="3" name="Zástupný symbol pro obsah 2"/>
          <p:cNvSpPr>
            <a:spLocks noGrp="1"/>
          </p:cNvSpPr>
          <p:nvPr>
            <p:ph idx="1"/>
          </p:nvPr>
        </p:nvSpPr>
        <p:spPr/>
        <p:txBody>
          <a:bodyPr>
            <a:normAutofit fontScale="70000" lnSpcReduction="20000"/>
          </a:bodyPr>
          <a:lstStyle/>
          <a:p>
            <a:pPr algn="just">
              <a:buClr>
                <a:schemeClr val="tx1"/>
              </a:buClr>
              <a:buNone/>
            </a:pPr>
            <a:r>
              <a:rPr lang="de-DE" dirty="0" smtClean="0"/>
              <a:t>Zu den beliebtesten Radiosendern gehören </a:t>
            </a:r>
            <a:r>
              <a:rPr lang="it-IT" b="1" dirty="0" smtClean="0"/>
              <a:t>Radio NRW, SWR, Antenne Bayern, EinsLive.</a:t>
            </a:r>
          </a:p>
          <a:p>
            <a:pPr algn="just">
              <a:buClr>
                <a:schemeClr val="tx1"/>
              </a:buClr>
              <a:buNone/>
            </a:pPr>
            <a:endParaRPr lang="it-IT" dirty="0" smtClean="0"/>
          </a:p>
          <a:p>
            <a:pPr algn="just">
              <a:buClr>
                <a:schemeClr val="tx1"/>
              </a:buClr>
              <a:buFont typeface="Wingdings" pitchFamily="2" charset="2"/>
              <a:buChar char="q"/>
            </a:pPr>
            <a:r>
              <a:rPr lang="it-IT" dirty="0" smtClean="0">
                <a:hlinkClick r:id="rId2"/>
              </a:rPr>
              <a:t>http://hitradionrw.radio.de/</a:t>
            </a:r>
            <a:r>
              <a:rPr lang="it-IT" dirty="0" smtClean="0"/>
              <a:t>  </a:t>
            </a:r>
          </a:p>
          <a:p>
            <a:pPr algn="just">
              <a:buClr>
                <a:schemeClr val="tx1"/>
              </a:buClr>
              <a:buNone/>
            </a:pPr>
            <a:r>
              <a:rPr lang="it-IT" dirty="0" smtClean="0"/>
              <a:t>	Klicken Sie und singen Sie mit. </a:t>
            </a:r>
            <a:r>
              <a:rPr lang="it-IT" dirty="0" smtClean="0">
                <a:sym typeface="Wingdings" pitchFamily="2" charset="2"/>
              </a:rPr>
              <a:t></a:t>
            </a:r>
          </a:p>
          <a:p>
            <a:pPr algn="just">
              <a:buClr>
                <a:schemeClr val="tx1"/>
              </a:buClr>
              <a:buNone/>
            </a:pPr>
            <a:endParaRPr lang="it-IT" dirty="0" smtClean="0"/>
          </a:p>
          <a:p>
            <a:pPr algn="just">
              <a:buClr>
                <a:schemeClr val="tx1"/>
              </a:buClr>
              <a:buFont typeface="Wingdings" pitchFamily="2" charset="2"/>
              <a:buChar char="q"/>
            </a:pPr>
            <a:r>
              <a:rPr lang="it-IT" dirty="0" smtClean="0">
                <a:hlinkClick r:id="rId2"/>
              </a:rPr>
              <a:t>http://hitradionrw.radio.de/#%2Fsenderliste.jsf</a:t>
            </a:r>
            <a:r>
              <a:rPr lang="it-IT" dirty="0" smtClean="0"/>
              <a:t> – </a:t>
            </a:r>
          </a:p>
          <a:p>
            <a:pPr algn="just">
              <a:buClr>
                <a:schemeClr val="tx1"/>
              </a:buClr>
              <a:buNone/>
            </a:pPr>
            <a:r>
              <a:rPr lang="it-IT" dirty="0" smtClean="0"/>
              <a:t>	a) </a:t>
            </a:r>
            <a:r>
              <a:rPr lang="cs-CZ" dirty="0" smtClean="0"/>
              <a:t>Klicken Sie. </a:t>
            </a:r>
            <a:r>
              <a:rPr lang="it-IT" sz="3000" dirty="0" smtClean="0"/>
              <a:t>Welches Radio wollen wir jetzt hören?</a:t>
            </a:r>
          </a:p>
          <a:p>
            <a:pPr algn="just">
              <a:buClr>
                <a:schemeClr val="tx1"/>
              </a:buClr>
              <a:buNone/>
            </a:pPr>
            <a:r>
              <a:rPr lang="it-IT" sz="3000" dirty="0" smtClean="0"/>
              <a:t>	b) Wieviel 	tschechische Radiosender kann man hier hören? 	</a:t>
            </a:r>
            <a:r>
              <a:rPr lang="it-IT" sz="3000" b="1" u="sng" dirty="0" smtClean="0">
                <a:solidFill>
                  <a:srgbClr val="FF0000"/>
                </a:solidFill>
              </a:rPr>
              <a:t>Hausaufgabe</a:t>
            </a:r>
            <a:r>
              <a:rPr lang="cs-CZ" sz="3000" b="1" u="sng" dirty="0" smtClean="0">
                <a:solidFill>
                  <a:srgbClr val="FF0000"/>
                </a:solidFill>
              </a:rPr>
              <a:t> 1</a:t>
            </a:r>
            <a:endParaRPr lang="it-IT" sz="3000" b="1" u="sng" dirty="0" smtClean="0">
              <a:solidFill>
                <a:srgbClr val="FF0000"/>
              </a:solidFill>
            </a:endParaRPr>
          </a:p>
          <a:p>
            <a:pPr algn="just">
              <a:buClr>
                <a:schemeClr val="tx1"/>
              </a:buClr>
              <a:buNone/>
            </a:pPr>
            <a:endParaRPr lang="it-IT" dirty="0" smtClean="0"/>
          </a:p>
          <a:p>
            <a:pPr algn="just">
              <a:buClr>
                <a:schemeClr val="tx1"/>
              </a:buClr>
              <a:buNone/>
            </a:pPr>
            <a:r>
              <a:rPr lang="it-IT" dirty="0" smtClean="0"/>
              <a:t>Fragen - Antworten Sie bitte: </a:t>
            </a:r>
          </a:p>
          <a:p>
            <a:pPr algn="just">
              <a:buClr>
                <a:schemeClr val="tx1"/>
              </a:buClr>
              <a:buNone/>
            </a:pPr>
            <a:r>
              <a:rPr lang="it-IT" dirty="0" smtClean="0"/>
              <a:t>	Hören Sie Musik auch im Radio? Bei welchen Gelegenheiten? Hören Sie die Nachrichten?</a:t>
            </a:r>
            <a:r>
              <a:rPr lang="cs-CZ" dirty="0" smtClean="0"/>
              <a:t> Lesen Sie sie in Zeitungen oder sehen Sie sie lieber im Fernsehen? Oder bevorzugen Sie Internet?</a:t>
            </a:r>
            <a:r>
              <a:rPr lang="it-IT" dirty="0" smtClean="0"/>
              <a:t> </a:t>
            </a:r>
            <a:endParaRPr lang="cs-CZ" dirty="0"/>
          </a:p>
        </p:txBody>
      </p:sp>
      <p:sp>
        <p:nvSpPr>
          <p:cNvPr id="4" name="Obdélník 3"/>
          <p:cNvSpPr/>
          <p:nvPr/>
        </p:nvSpPr>
        <p:spPr>
          <a:xfrm>
            <a:off x="5000628" y="2500306"/>
            <a:ext cx="3795911" cy="923330"/>
          </a:xfrm>
          <a:prstGeom prst="rect">
            <a:avLst/>
          </a:prstGeom>
          <a:noFill/>
        </p:spPr>
        <p:txBody>
          <a:bodyPr wrap="none" lIns="91440" tIns="45720" rIns="91440" bIns="45720">
            <a:spAutoFit/>
            <a:scene3d>
              <a:camera prst="orthographicFront">
                <a:rot lat="0" lon="0" rev="20399999"/>
              </a:camera>
              <a:lightRig rig="threePt" dir="t"/>
            </a:scene3d>
          </a:bodyPr>
          <a:lstStyle/>
          <a:p>
            <a:pPr algn="ctr"/>
            <a:r>
              <a:rPr lang="de-DE" sz="54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Radio NRW</a:t>
            </a:r>
            <a:endParaRPr lang="cs-CZ" sz="54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Medien in Deutschland  </a:t>
            </a:r>
            <a:r>
              <a:rPr lang="de-DE" dirty="0" smtClean="0"/>
              <a:t/>
            </a:r>
            <a:br>
              <a:rPr lang="de-DE" dirty="0" smtClean="0"/>
            </a:br>
            <a:r>
              <a:rPr lang="cs-CZ" dirty="0" smtClean="0"/>
              <a:t>Fernsehen</a:t>
            </a:r>
            <a:endParaRPr lang="cs-CZ" dirty="0"/>
          </a:p>
        </p:txBody>
      </p:sp>
      <p:sp>
        <p:nvSpPr>
          <p:cNvPr id="3" name="Zástupný symbol pro obsah 2"/>
          <p:cNvSpPr>
            <a:spLocks noGrp="1"/>
          </p:cNvSpPr>
          <p:nvPr>
            <p:ph sz="half" idx="1"/>
          </p:nvPr>
        </p:nvSpPr>
        <p:spPr>
          <a:xfrm>
            <a:off x="457200" y="1645920"/>
            <a:ext cx="5900750" cy="4526280"/>
          </a:xfrm>
        </p:spPr>
        <p:txBody>
          <a:bodyPr>
            <a:noAutofit/>
          </a:bodyPr>
          <a:lstStyle/>
          <a:p>
            <a:pPr algn="just">
              <a:buNone/>
            </a:pPr>
            <a:r>
              <a:rPr lang="de-DE" sz="2100" dirty="0" smtClean="0"/>
              <a:t>Die Geschichte des Fernsehens in Deutschland hat schon </a:t>
            </a:r>
            <a:r>
              <a:rPr lang="de-DE" sz="2100" b="1" dirty="0" smtClean="0"/>
              <a:t>1935</a:t>
            </a:r>
            <a:r>
              <a:rPr lang="de-DE" sz="2100" dirty="0" smtClean="0"/>
              <a:t> begonnen, damals hat man über einen Fernsehsender in Berlin </a:t>
            </a:r>
            <a:r>
              <a:rPr lang="de-DE" sz="2100" b="1" dirty="0" smtClean="0"/>
              <a:t>das erste regelmäßige Programm</a:t>
            </a:r>
            <a:r>
              <a:rPr lang="de-DE" sz="2100" dirty="0" smtClean="0"/>
              <a:t> in der ganzen Welt ausgestrahlt.  </a:t>
            </a:r>
          </a:p>
          <a:p>
            <a:pPr algn="just">
              <a:buNone/>
            </a:pPr>
            <a:r>
              <a:rPr lang="de-DE" sz="2100" dirty="0" smtClean="0"/>
              <a:t>Heute ist das Fernsehen in Deutschland verbreitet, um </a:t>
            </a:r>
            <a:r>
              <a:rPr lang="de-DE" sz="2100" b="1" dirty="0" smtClean="0"/>
              <a:t>95 Prozent </a:t>
            </a:r>
            <a:r>
              <a:rPr lang="de-DE" sz="2100" dirty="0" smtClean="0"/>
              <a:t>aller Haushalte haben einen Fernseher. Sie können ca. </a:t>
            </a:r>
            <a:r>
              <a:rPr lang="de-DE" sz="2100" b="1" dirty="0" smtClean="0"/>
              <a:t>150 Fernsehsender </a:t>
            </a:r>
            <a:r>
              <a:rPr lang="de-DE" sz="2100" dirty="0" smtClean="0"/>
              <a:t>nutzen. Darunter sind die </a:t>
            </a:r>
            <a:r>
              <a:rPr lang="de-DE" sz="2100" b="1" dirty="0" smtClean="0"/>
              <a:t>öffentlich-rechtlichen Sender </a:t>
            </a:r>
            <a:r>
              <a:rPr lang="de-DE" sz="2100" dirty="0" smtClean="0"/>
              <a:t>und auch die </a:t>
            </a:r>
            <a:r>
              <a:rPr lang="de-DE" sz="2100" b="1" dirty="0" smtClean="0"/>
              <a:t>Privatsender</a:t>
            </a:r>
            <a:r>
              <a:rPr lang="de-DE" sz="2100" dirty="0" smtClean="0"/>
              <a:t>. </a:t>
            </a:r>
          </a:p>
          <a:p>
            <a:pPr algn="just">
              <a:buNone/>
            </a:pPr>
            <a:r>
              <a:rPr lang="de-DE" sz="2100" dirty="0" smtClean="0"/>
              <a:t>Die öffentlich-rechtlichen Fernsehsender sind: </a:t>
            </a:r>
            <a:r>
              <a:rPr lang="de-DE" sz="2100" b="1" dirty="0" smtClean="0"/>
              <a:t>Das </a:t>
            </a:r>
            <a:r>
              <a:rPr lang="de-DE" sz="2100" b="1" u="sng" dirty="0" smtClean="0"/>
              <a:t>Erste (ARD)</a:t>
            </a:r>
            <a:r>
              <a:rPr lang="de-DE" sz="2100" u="sng" dirty="0" smtClean="0"/>
              <a:t>, </a:t>
            </a:r>
            <a:r>
              <a:rPr lang="de-DE" sz="2100" b="1" u="sng" dirty="0" smtClean="0"/>
              <a:t>ZDF</a:t>
            </a:r>
            <a:r>
              <a:rPr lang="de-DE" sz="2100" u="sng" dirty="0" smtClean="0"/>
              <a:t> </a:t>
            </a:r>
            <a:r>
              <a:rPr lang="de-DE" sz="2100" dirty="0" smtClean="0"/>
              <a:t>und die regionalen </a:t>
            </a:r>
            <a:r>
              <a:rPr lang="de-DE" sz="2100" b="1" u="sng" dirty="0" smtClean="0"/>
              <a:t>Dritten Programme, </a:t>
            </a:r>
            <a:r>
              <a:rPr lang="de-DE" sz="2100" u="sng" dirty="0" smtClean="0"/>
              <a:t>z.B</a:t>
            </a:r>
            <a:r>
              <a:rPr lang="de-DE" sz="2100" b="1" u="sng" dirty="0" smtClean="0"/>
              <a:t>. MDR, BR</a:t>
            </a:r>
            <a:r>
              <a:rPr lang="de-DE" sz="2100" u="sng" dirty="0" smtClean="0"/>
              <a:t>.</a:t>
            </a:r>
          </a:p>
          <a:p>
            <a:pPr algn="just">
              <a:buNone/>
            </a:pPr>
            <a:r>
              <a:rPr lang="de-DE" sz="2100" dirty="0" smtClean="0"/>
              <a:t>Zu den wichtigsten Privatfernsehen gehören </a:t>
            </a:r>
            <a:r>
              <a:rPr lang="de-DE" sz="2100" b="1" u="sng" dirty="0" smtClean="0"/>
              <a:t>RTL, Sat.1 </a:t>
            </a:r>
            <a:r>
              <a:rPr lang="de-DE" sz="2100" b="1" dirty="0" smtClean="0"/>
              <a:t>und</a:t>
            </a:r>
            <a:r>
              <a:rPr lang="de-DE" sz="2100" b="1" u="sng" dirty="0" smtClean="0"/>
              <a:t> ProSieben.</a:t>
            </a:r>
          </a:p>
          <a:p>
            <a:pPr algn="just">
              <a:buNone/>
            </a:pPr>
            <a:endParaRPr lang="cs-CZ" sz="1600" dirty="0" smtClean="0"/>
          </a:p>
        </p:txBody>
      </p:sp>
      <p:pic>
        <p:nvPicPr>
          <p:cNvPr id="2055" name="Picture 7" descr="C:\Users\Doma\AppData\Local\Microsoft\Windows\Temporary Internet Files\Content.IE5\4U55UC9U\MP900442472[1].jpg"/>
          <p:cNvPicPr>
            <a:picLocks noChangeAspect="1" noChangeArrowheads="1"/>
          </p:cNvPicPr>
          <p:nvPr/>
        </p:nvPicPr>
        <p:blipFill>
          <a:blip r:embed="rId2" cstate="print"/>
          <a:srcRect/>
          <a:stretch>
            <a:fillRect/>
          </a:stretch>
        </p:blipFill>
        <p:spPr bwMode="auto">
          <a:xfrm>
            <a:off x="6572264" y="4643446"/>
            <a:ext cx="2071702" cy="1381135"/>
          </a:xfrm>
          <a:prstGeom prst="rect">
            <a:avLst/>
          </a:prstGeom>
          <a:noFill/>
        </p:spPr>
      </p:pic>
      <p:pic>
        <p:nvPicPr>
          <p:cNvPr id="2056" name="Picture 8" descr="C:\Users\Doma\AppData\Local\Microsoft\Windows\Temporary Internet Files\Content.IE5\4ZDGG5KX\MP900431033[1].jpg"/>
          <p:cNvPicPr>
            <a:picLocks noGrp="1" noChangeAspect="1" noChangeArrowheads="1"/>
          </p:cNvPicPr>
          <p:nvPr>
            <p:ph sz="half" idx="2"/>
          </p:nvPr>
        </p:nvPicPr>
        <p:blipFill>
          <a:blip r:embed="rId3" cstate="print"/>
          <a:srcRect/>
          <a:stretch>
            <a:fillRect/>
          </a:stretch>
        </p:blipFill>
        <p:spPr bwMode="auto">
          <a:xfrm>
            <a:off x="6572264" y="1785926"/>
            <a:ext cx="2071702" cy="1380595"/>
          </a:xfrm>
          <a:prstGeom prst="rect">
            <a:avLst/>
          </a:prstGeom>
          <a:noFill/>
        </p:spPr>
      </p:pic>
      <p:sp>
        <p:nvSpPr>
          <p:cNvPr id="14" name="Obdélník 13"/>
          <p:cNvSpPr/>
          <p:nvPr/>
        </p:nvSpPr>
        <p:spPr>
          <a:xfrm rot="20612728">
            <a:off x="6572264" y="3286124"/>
            <a:ext cx="1685077"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de-DE" sz="5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60007" dir="1500000" sy="-30000" kx="800400" algn="bl" rotWithShape="0">
                    <a:prstClr val="black">
                      <a:alpha val="20000"/>
                    </a:prstClr>
                  </a:outerShdw>
                </a:effectLst>
              </a:rPr>
              <a:t>ARD</a:t>
            </a:r>
            <a:endParaRPr lang="cs-CZ"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60007" dir="1500000" sy="-30000" kx="800400" algn="bl" rotWithShape="0">
                  <a:prstClr val="black">
                    <a:alpha val="20000"/>
                  </a:prstClr>
                </a:outerShdw>
              </a:effectLst>
            </a:endParaRPr>
          </a:p>
        </p:txBody>
      </p:sp>
      <p:sp>
        <p:nvSpPr>
          <p:cNvPr id="15" name="Obdélník 14"/>
          <p:cNvSpPr/>
          <p:nvPr/>
        </p:nvSpPr>
        <p:spPr>
          <a:xfrm rot="872126">
            <a:off x="7072330" y="3500438"/>
            <a:ext cx="1569661"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de-DE" sz="5400" b="1" cap="all" dirty="0" smtClean="0">
                <a:ln/>
                <a:solidFill>
                  <a:schemeClr val="bg2">
                    <a:lumMod val="60000"/>
                    <a:lumOff val="40000"/>
                  </a:schemeClr>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ZDF</a:t>
            </a:r>
            <a:endParaRPr lang="cs-CZ" sz="5400" b="1" cap="all" spc="0" dirty="0">
              <a:ln/>
              <a:solidFill>
                <a:schemeClr val="bg2">
                  <a:lumMod val="60000"/>
                  <a:lumOff val="40000"/>
                </a:schemeClr>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16" name="Obdélník 15"/>
          <p:cNvSpPr/>
          <p:nvPr/>
        </p:nvSpPr>
        <p:spPr>
          <a:xfrm rot="1306762">
            <a:off x="6643702" y="3214686"/>
            <a:ext cx="1583767" cy="79200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de-DE" sz="5400" b="1" cap="none" spc="0"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RTL</a:t>
            </a:r>
            <a:endParaRPr lang="cs-CZ" sz="5400" b="1" cap="none" spc="0"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b="1" dirty="0" smtClean="0"/>
              <a:t>Medien in Deutschland </a:t>
            </a:r>
            <a:r>
              <a:rPr lang="de-DE" dirty="0" smtClean="0"/>
              <a:t>- </a:t>
            </a:r>
            <a:r>
              <a:rPr lang="cs-CZ" dirty="0" smtClean="0"/>
              <a:t>Fernsehen</a:t>
            </a:r>
            <a:endParaRPr lang="cs-CZ" dirty="0"/>
          </a:p>
        </p:txBody>
      </p:sp>
      <p:sp>
        <p:nvSpPr>
          <p:cNvPr id="4" name="Zástupný symbol pro text 3"/>
          <p:cNvSpPr>
            <a:spLocks noGrp="1"/>
          </p:cNvSpPr>
          <p:nvPr>
            <p:ph type="body" idx="1"/>
          </p:nvPr>
        </p:nvSpPr>
        <p:spPr>
          <a:xfrm>
            <a:off x="457200" y="1535113"/>
            <a:ext cx="3971924" cy="639762"/>
          </a:xfrm>
        </p:spPr>
        <p:txBody>
          <a:bodyPr/>
          <a:lstStyle/>
          <a:p>
            <a:pPr algn="r"/>
            <a:r>
              <a:rPr lang="de-DE" sz="2400" dirty="0" smtClean="0">
                <a:solidFill>
                  <a:srgbClr val="FFFF00"/>
                </a:solidFill>
              </a:rPr>
              <a:t>Suchen Sie bitte Die</a:t>
            </a:r>
            <a:endParaRPr lang="cs-CZ" sz="2400" dirty="0">
              <a:solidFill>
                <a:srgbClr val="FFFF00"/>
              </a:solidFill>
            </a:endParaRPr>
          </a:p>
        </p:txBody>
      </p:sp>
      <p:sp>
        <p:nvSpPr>
          <p:cNvPr id="6" name="Zástupný symbol pro text 5"/>
          <p:cNvSpPr>
            <a:spLocks noGrp="1"/>
          </p:cNvSpPr>
          <p:nvPr>
            <p:ph type="body" sz="half" idx="3"/>
          </p:nvPr>
        </p:nvSpPr>
        <p:spPr>
          <a:xfrm>
            <a:off x="4143373" y="1535113"/>
            <a:ext cx="4543428" cy="639762"/>
          </a:xfrm>
        </p:spPr>
        <p:txBody>
          <a:bodyPr/>
          <a:lstStyle/>
          <a:p>
            <a:pPr algn="ctr"/>
            <a:r>
              <a:rPr lang="de-DE" sz="2400" dirty="0" smtClean="0">
                <a:solidFill>
                  <a:srgbClr val="FFFF00"/>
                </a:solidFill>
              </a:rPr>
              <a:t>Antworten im Internet</a:t>
            </a:r>
            <a:endParaRPr lang="cs-CZ" sz="2400" dirty="0">
              <a:solidFill>
                <a:srgbClr val="FFFF00"/>
              </a:solidFill>
            </a:endParaRPr>
          </a:p>
        </p:txBody>
      </p:sp>
      <p:sp>
        <p:nvSpPr>
          <p:cNvPr id="5" name="Zástupný symbol pro obsah 4"/>
          <p:cNvSpPr>
            <a:spLocks noGrp="1"/>
          </p:cNvSpPr>
          <p:nvPr>
            <p:ph sz="quarter" idx="2"/>
          </p:nvPr>
        </p:nvSpPr>
        <p:spPr/>
        <p:txBody>
          <a:bodyPr/>
          <a:lstStyle/>
          <a:p>
            <a:pPr algn="ctr">
              <a:buNone/>
            </a:pPr>
            <a:r>
              <a:rPr lang="de-DE" sz="2400" dirty="0" smtClean="0">
                <a:solidFill>
                  <a:srgbClr val="FFFF00"/>
                </a:solidFill>
              </a:rPr>
              <a:t>ARD</a:t>
            </a:r>
            <a:endParaRPr lang="cs-CZ" sz="2400" dirty="0" smtClean="0">
              <a:solidFill>
                <a:srgbClr val="FFFF00"/>
              </a:solidFill>
            </a:endParaRPr>
          </a:p>
          <a:p>
            <a:pPr algn="ctr">
              <a:buNone/>
            </a:pPr>
            <a:r>
              <a:rPr lang="cs-CZ" dirty="0" smtClean="0">
                <a:hlinkClick r:id="rId2"/>
              </a:rPr>
              <a:t>http://www.daserste.de/</a:t>
            </a:r>
            <a:r>
              <a:rPr lang="de-DE" dirty="0" smtClean="0"/>
              <a:t> </a:t>
            </a:r>
          </a:p>
          <a:p>
            <a:pPr>
              <a:buNone/>
            </a:pPr>
            <a:endParaRPr lang="de-DE" dirty="0" smtClean="0"/>
          </a:p>
          <a:p>
            <a:pPr marL="457200" indent="-457200">
              <a:buClr>
                <a:schemeClr val="tx1"/>
              </a:buClr>
              <a:buFont typeface="+mj-lt"/>
              <a:buAutoNum type="arabicPeriod"/>
            </a:pPr>
            <a:r>
              <a:rPr lang="de-DE" dirty="0" smtClean="0"/>
              <a:t>Wann beginnt die Sendung </a:t>
            </a:r>
            <a:r>
              <a:rPr lang="de-DE" u="sng" dirty="0" smtClean="0"/>
              <a:t>Tagesschau</a:t>
            </a:r>
            <a:r>
              <a:rPr lang="de-DE" dirty="0" smtClean="0"/>
              <a:t> am Abend?</a:t>
            </a:r>
          </a:p>
          <a:p>
            <a:pPr marL="457200" indent="-457200">
              <a:buClr>
                <a:schemeClr val="tx1"/>
              </a:buClr>
              <a:buFont typeface="+mj-lt"/>
              <a:buAutoNum type="arabicPeriod"/>
            </a:pPr>
            <a:r>
              <a:rPr lang="de-DE" dirty="0" smtClean="0"/>
              <a:t>Was ist </a:t>
            </a:r>
            <a:r>
              <a:rPr lang="de-DE" u="sng" dirty="0" smtClean="0"/>
              <a:t>tagesschau24</a:t>
            </a:r>
            <a:r>
              <a:rPr lang="de-DE" dirty="0" smtClean="0"/>
              <a:t>?</a:t>
            </a:r>
          </a:p>
          <a:p>
            <a:pPr marL="457200" indent="-457200">
              <a:buClr>
                <a:schemeClr val="tx1"/>
              </a:buClr>
              <a:buFont typeface="+mj-lt"/>
              <a:buAutoNum type="arabicPeriod"/>
            </a:pPr>
            <a:r>
              <a:rPr lang="de-DE" dirty="0" smtClean="0"/>
              <a:t>Wie heißen die Sendungen, die mit Z beginnen?</a:t>
            </a:r>
            <a:endParaRPr lang="cs-CZ" dirty="0"/>
          </a:p>
        </p:txBody>
      </p:sp>
      <p:sp>
        <p:nvSpPr>
          <p:cNvPr id="7" name="Zástupný symbol pro obsah 6"/>
          <p:cNvSpPr>
            <a:spLocks noGrp="1"/>
          </p:cNvSpPr>
          <p:nvPr>
            <p:ph sz="quarter" idx="4"/>
          </p:nvPr>
        </p:nvSpPr>
        <p:spPr/>
        <p:txBody>
          <a:bodyPr/>
          <a:lstStyle/>
          <a:p>
            <a:pPr algn="ctr">
              <a:buNone/>
            </a:pPr>
            <a:r>
              <a:rPr lang="de-DE" sz="2400" dirty="0" smtClean="0">
                <a:solidFill>
                  <a:srgbClr val="FFFF00"/>
                </a:solidFill>
              </a:rPr>
              <a:t>RTL</a:t>
            </a:r>
            <a:endParaRPr lang="cs-CZ" sz="2400" dirty="0" smtClean="0">
              <a:solidFill>
                <a:srgbClr val="FFFF00"/>
              </a:solidFill>
            </a:endParaRPr>
          </a:p>
          <a:p>
            <a:pPr algn="ctr">
              <a:buNone/>
            </a:pPr>
            <a:r>
              <a:rPr lang="cs-CZ" dirty="0" smtClean="0">
                <a:hlinkClick r:id="rId3"/>
              </a:rPr>
              <a:t>http://www.rtl.de/cms/index.html</a:t>
            </a:r>
            <a:r>
              <a:rPr lang="de-DE" dirty="0" smtClean="0"/>
              <a:t> </a:t>
            </a:r>
          </a:p>
          <a:p>
            <a:pPr>
              <a:buNone/>
            </a:pPr>
            <a:endParaRPr lang="de-DE" dirty="0" smtClean="0"/>
          </a:p>
          <a:p>
            <a:pPr marL="457200" indent="-457200">
              <a:buClr>
                <a:schemeClr val="tx1"/>
              </a:buClr>
              <a:buFont typeface="+mj-lt"/>
              <a:buAutoNum type="arabicPeriod"/>
            </a:pPr>
            <a:r>
              <a:rPr lang="de-DE" dirty="0" smtClean="0"/>
              <a:t>Wann beginnt die Sendung </a:t>
            </a:r>
            <a:r>
              <a:rPr lang="de-DE" u="sng" dirty="0" smtClean="0"/>
              <a:t>RTL Aktuell</a:t>
            </a:r>
            <a:r>
              <a:rPr lang="de-DE" dirty="0" smtClean="0"/>
              <a:t>? Was für eine Sendung ist das?</a:t>
            </a:r>
          </a:p>
          <a:p>
            <a:pPr marL="457200" indent="-457200">
              <a:buClr>
                <a:schemeClr val="tx1"/>
              </a:buClr>
              <a:buFont typeface="+mj-lt"/>
              <a:buAutoNum type="arabicPeriod"/>
            </a:pPr>
            <a:r>
              <a:rPr lang="de-DE" dirty="0" smtClean="0"/>
              <a:t>Wann beginnt die Sendung </a:t>
            </a:r>
            <a:r>
              <a:rPr lang="de-DE" u="sng" dirty="0" smtClean="0"/>
              <a:t>Gute Zeiten, schlechte Zeiten</a:t>
            </a:r>
            <a:r>
              <a:rPr lang="de-DE" dirty="0" smtClean="0"/>
              <a:t>? Ist das ein Film oder eine Serie?</a:t>
            </a:r>
          </a:p>
          <a:p>
            <a:pPr marL="457200" indent="-457200">
              <a:buClr>
                <a:schemeClr val="tx1"/>
              </a:buClr>
              <a:buFont typeface="+mj-lt"/>
              <a:buAutoNum type="arabicPeriod"/>
            </a:pPr>
            <a:endParaRPr lang="cs-CZ" dirty="0"/>
          </a:p>
        </p:txBody>
      </p:sp>
      <p:sp>
        <p:nvSpPr>
          <p:cNvPr id="11" name="TextovéPole 10"/>
          <p:cNvSpPr txBox="1"/>
          <p:nvPr/>
        </p:nvSpPr>
        <p:spPr>
          <a:xfrm rot="20864041">
            <a:off x="714348" y="5429264"/>
            <a:ext cx="1857388" cy="523220"/>
          </a:xfrm>
          <a:prstGeom prst="rect">
            <a:avLst/>
          </a:prstGeom>
          <a:noFill/>
        </p:spPr>
        <p:txBody>
          <a:bodyPr wrap="square" rtlCol="0">
            <a:spAutoFit/>
          </a:bodyPr>
          <a:lstStyle/>
          <a:p>
            <a:r>
              <a:rPr lang="cs-CZ" sz="2800" b="1" dirty="0" smtClean="0"/>
              <a:t>Das  Erste</a:t>
            </a:r>
            <a:endParaRPr lang="cs-CZ" sz="2800" b="1" dirty="0"/>
          </a:p>
        </p:txBody>
      </p:sp>
      <p:sp>
        <p:nvSpPr>
          <p:cNvPr id="12" name="TextovéPole 11"/>
          <p:cNvSpPr txBox="1"/>
          <p:nvPr/>
        </p:nvSpPr>
        <p:spPr>
          <a:xfrm rot="766654">
            <a:off x="2928926" y="5357826"/>
            <a:ext cx="1643074" cy="707886"/>
          </a:xfrm>
          <a:prstGeom prst="rect">
            <a:avLst/>
          </a:prstGeom>
          <a:noFill/>
        </p:spPr>
        <p:txBody>
          <a:bodyPr wrap="square" rtlCol="0">
            <a:spAutoFit/>
          </a:bodyPr>
          <a:lstStyle/>
          <a:p>
            <a:r>
              <a:rPr lang="cs-CZ" sz="4000" b="1" dirty="0" smtClean="0">
                <a:solidFill>
                  <a:schemeClr val="accent1">
                    <a:lumMod val="60000"/>
                    <a:lumOff val="40000"/>
                  </a:schemeClr>
                </a:solidFill>
              </a:rPr>
              <a:t>ARD</a:t>
            </a:r>
            <a:endParaRPr lang="cs-CZ" sz="4000" b="1" dirty="0">
              <a:solidFill>
                <a:schemeClr val="accent1">
                  <a:lumMod val="60000"/>
                  <a:lumOff val="40000"/>
                </a:schemeClr>
              </a:solidFill>
            </a:endParaRPr>
          </a:p>
        </p:txBody>
      </p:sp>
      <p:sp>
        <p:nvSpPr>
          <p:cNvPr id="14" name="TextovéPole 13"/>
          <p:cNvSpPr txBox="1"/>
          <p:nvPr/>
        </p:nvSpPr>
        <p:spPr>
          <a:xfrm>
            <a:off x="6929454" y="5715016"/>
            <a:ext cx="1214446" cy="646331"/>
          </a:xfrm>
          <a:prstGeom prst="rect">
            <a:avLst/>
          </a:prstGeom>
          <a:noFill/>
        </p:spPr>
        <p:txBody>
          <a:bodyPr wrap="square" rtlCol="0">
            <a:spAutoFit/>
          </a:bodyPr>
          <a:lstStyle/>
          <a:p>
            <a:r>
              <a:rPr lang="cs-CZ" sz="3600" b="1" dirty="0" smtClean="0">
                <a:solidFill>
                  <a:srgbClr val="FFC000"/>
                </a:solidFill>
              </a:rPr>
              <a:t>RTL</a:t>
            </a:r>
            <a:endParaRPr lang="cs-CZ" sz="3600" b="1" dirty="0">
              <a:solidFill>
                <a:srgbClr val="FFC00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b="1" dirty="0" smtClean="0"/>
              <a:t>Medien in Deutschland </a:t>
            </a:r>
            <a:r>
              <a:rPr lang="de-DE" dirty="0" smtClean="0"/>
              <a:t>- </a:t>
            </a:r>
            <a:r>
              <a:rPr lang="cs-CZ" dirty="0" smtClean="0"/>
              <a:t>Fernsehen</a:t>
            </a:r>
            <a:endParaRPr lang="cs-CZ" dirty="0"/>
          </a:p>
        </p:txBody>
      </p:sp>
      <p:sp>
        <p:nvSpPr>
          <p:cNvPr id="4" name="Zástupný symbol pro text 3"/>
          <p:cNvSpPr>
            <a:spLocks noGrp="1"/>
          </p:cNvSpPr>
          <p:nvPr>
            <p:ph type="body" idx="1"/>
          </p:nvPr>
        </p:nvSpPr>
        <p:spPr>
          <a:xfrm>
            <a:off x="457200" y="1535113"/>
            <a:ext cx="3971924" cy="639762"/>
          </a:xfrm>
        </p:spPr>
        <p:txBody>
          <a:bodyPr/>
          <a:lstStyle/>
          <a:p>
            <a:pPr algn="r"/>
            <a:r>
              <a:rPr lang="de-DE" sz="2400" dirty="0" smtClean="0">
                <a:solidFill>
                  <a:srgbClr val="FFFF00"/>
                </a:solidFill>
              </a:rPr>
              <a:t>Antworten</a:t>
            </a:r>
            <a:endParaRPr lang="cs-CZ" sz="2400" dirty="0">
              <a:solidFill>
                <a:srgbClr val="FFFF00"/>
              </a:solidFill>
            </a:endParaRPr>
          </a:p>
        </p:txBody>
      </p:sp>
      <p:sp>
        <p:nvSpPr>
          <p:cNvPr id="6" name="Zástupný symbol pro text 5"/>
          <p:cNvSpPr>
            <a:spLocks noGrp="1"/>
          </p:cNvSpPr>
          <p:nvPr>
            <p:ph type="body" sz="half" idx="3"/>
          </p:nvPr>
        </p:nvSpPr>
        <p:spPr>
          <a:xfrm>
            <a:off x="4429124" y="1535113"/>
            <a:ext cx="4257677" cy="639762"/>
          </a:xfrm>
        </p:spPr>
        <p:txBody>
          <a:bodyPr/>
          <a:lstStyle/>
          <a:p>
            <a:r>
              <a:rPr lang="de-DE" sz="2400" dirty="0" smtClean="0">
                <a:solidFill>
                  <a:srgbClr val="FFFF00"/>
                </a:solidFill>
              </a:rPr>
              <a:t>AUGUST 2013</a:t>
            </a:r>
            <a:endParaRPr lang="cs-CZ" sz="2400" dirty="0">
              <a:solidFill>
                <a:srgbClr val="FFFF00"/>
              </a:solidFill>
            </a:endParaRPr>
          </a:p>
        </p:txBody>
      </p:sp>
      <p:sp>
        <p:nvSpPr>
          <p:cNvPr id="5" name="Zástupný symbol pro obsah 4"/>
          <p:cNvSpPr>
            <a:spLocks noGrp="1"/>
          </p:cNvSpPr>
          <p:nvPr>
            <p:ph sz="quarter" idx="2"/>
          </p:nvPr>
        </p:nvSpPr>
        <p:spPr/>
        <p:txBody>
          <a:bodyPr/>
          <a:lstStyle/>
          <a:p>
            <a:pPr algn="ctr">
              <a:buNone/>
            </a:pPr>
            <a:r>
              <a:rPr lang="de-DE" sz="2400" dirty="0" smtClean="0">
                <a:solidFill>
                  <a:srgbClr val="FFFF00"/>
                </a:solidFill>
              </a:rPr>
              <a:t>ARD</a:t>
            </a:r>
            <a:endParaRPr lang="cs-CZ" sz="2400" dirty="0" smtClean="0">
              <a:solidFill>
                <a:srgbClr val="FFFF00"/>
              </a:solidFill>
            </a:endParaRPr>
          </a:p>
          <a:p>
            <a:pPr algn="ctr">
              <a:buNone/>
            </a:pPr>
            <a:r>
              <a:rPr lang="cs-CZ" dirty="0" smtClean="0">
                <a:hlinkClick r:id="rId2"/>
              </a:rPr>
              <a:t>http://www.daserste.de/</a:t>
            </a:r>
            <a:r>
              <a:rPr lang="de-DE" dirty="0" smtClean="0"/>
              <a:t> </a:t>
            </a:r>
          </a:p>
          <a:p>
            <a:pPr marL="457200" indent="-457200">
              <a:buClr>
                <a:schemeClr val="tx1"/>
              </a:buClr>
              <a:buFont typeface="+mj-lt"/>
              <a:buAutoNum type="arabicPeriod"/>
            </a:pPr>
            <a:r>
              <a:rPr lang="de-DE" sz="2800" dirty="0" smtClean="0"/>
              <a:t>20.00 Uhr</a:t>
            </a:r>
          </a:p>
          <a:p>
            <a:pPr marL="457200" indent="-457200">
              <a:buClr>
                <a:schemeClr val="tx1"/>
              </a:buClr>
              <a:buFont typeface="+mj-lt"/>
              <a:buAutoNum type="arabicPeriod"/>
            </a:pPr>
            <a:r>
              <a:rPr lang="de-DE" sz="2800" dirty="0" smtClean="0"/>
              <a:t>Digitaler Fernsehsender / Programm von ARD (Nachrichten)</a:t>
            </a:r>
          </a:p>
          <a:p>
            <a:pPr marL="457200" indent="-457200">
              <a:buClr>
                <a:schemeClr val="tx1"/>
              </a:buClr>
              <a:buFont typeface="+mj-lt"/>
              <a:buAutoNum type="arabicPeriod"/>
            </a:pPr>
            <a:r>
              <a:rPr lang="de-DE" sz="2800" dirty="0" smtClean="0"/>
              <a:t>Zeig mir Deine Welt, Zwischen den Zeilen </a:t>
            </a:r>
            <a:endParaRPr lang="cs-CZ" sz="2800" dirty="0"/>
          </a:p>
        </p:txBody>
      </p:sp>
      <p:sp>
        <p:nvSpPr>
          <p:cNvPr id="7" name="Zástupný symbol pro obsah 6"/>
          <p:cNvSpPr>
            <a:spLocks noGrp="1"/>
          </p:cNvSpPr>
          <p:nvPr>
            <p:ph sz="quarter" idx="4"/>
          </p:nvPr>
        </p:nvSpPr>
        <p:spPr/>
        <p:txBody>
          <a:bodyPr/>
          <a:lstStyle/>
          <a:p>
            <a:pPr algn="ctr">
              <a:buNone/>
            </a:pPr>
            <a:r>
              <a:rPr lang="de-DE" sz="2400" dirty="0" smtClean="0">
                <a:solidFill>
                  <a:srgbClr val="FFFF00"/>
                </a:solidFill>
              </a:rPr>
              <a:t>RTL</a:t>
            </a:r>
            <a:endParaRPr lang="cs-CZ" sz="2400" dirty="0" smtClean="0">
              <a:solidFill>
                <a:srgbClr val="FFFF00"/>
              </a:solidFill>
            </a:endParaRPr>
          </a:p>
          <a:p>
            <a:pPr algn="ctr">
              <a:buNone/>
            </a:pPr>
            <a:r>
              <a:rPr lang="cs-CZ" dirty="0" smtClean="0">
                <a:hlinkClick r:id="rId3"/>
              </a:rPr>
              <a:t>http://www.rtl.de/cms/index.html</a:t>
            </a:r>
            <a:r>
              <a:rPr lang="de-DE" dirty="0" smtClean="0"/>
              <a:t> </a:t>
            </a:r>
          </a:p>
          <a:p>
            <a:pPr marL="457200" indent="-457200">
              <a:buClr>
                <a:schemeClr val="tx1"/>
              </a:buClr>
              <a:buFont typeface="+mj-lt"/>
              <a:buAutoNum type="arabicPeriod"/>
            </a:pPr>
            <a:r>
              <a:rPr lang="de-DE" sz="3200" dirty="0" smtClean="0"/>
              <a:t>18:45 Uhr - Nachrichten</a:t>
            </a:r>
          </a:p>
          <a:p>
            <a:pPr marL="457200" indent="-457200">
              <a:buClr>
                <a:schemeClr val="tx1"/>
              </a:buClr>
              <a:buFont typeface="+mj-lt"/>
              <a:buAutoNum type="arabicPeriod"/>
            </a:pPr>
            <a:r>
              <a:rPr lang="de-DE" sz="3200" dirty="0" smtClean="0"/>
              <a:t>19:40 Uhr – Tägliche Serie</a:t>
            </a:r>
          </a:p>
          <a:p>
            <a:pPr marL="457200" indent="-457200">
              <a:buClr>
                <a:schemeClr val="tx1"/>
              </a:buClr>
              <a:buFont typeface="+mj-lt"/>
              <a:buAutoNum type="arabicPeriod"/>
            </a:pP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dirty="0" smtClean="0"/>
              <a:t>Medien in Deutschland</a:t>
            </a:r>
            <a:r>
              <a:rPr lang="de-DE" dirty="0" smtClean="0"/>
              <a:t> </a:t>
            </a:r>
            <a:endParaRPr lang="cs-CZ" dirty="0"/>
          </a:p>
        </p:txBody>
      </p:sp>
      <p:sp>
        <p:nvSpPr>
          <p:cNvPr id="5" name="Zástupný symbol pro obsah 4"/>
          <p:cNvSpPr>
            <a:spLocks noGrp="1"/>
          </p:cNvSpPr>
          <p:nvPr>
            <p:ph sz="half" idx="1"/>
          </p:nvPr>
        </p:nvSpPr>
        <p:spPr>
          <a:xfrm>
            <a:off x="457200" y="1645920"/>
            <a:ext cx="4257676" cy="4526280"/>
          </a:xfrm>
        </p:spPr>
        <p:txBody>
          <a:bodyPr>
            <a:noAutofit/>
          </a:bodyPr>
          <a:lstStyle/>
          <a:p>
            <a:pPr algn="ctr">
              <a:buClr>
                <a:schemeClr val="tx1"/>
              </a:buClr>
              <a:buNone/>
            </a:pPr>
            <a:r>
              <a:rPr lang="de-DE" sz="2000" dirty="0" smtClean="0"/>
              <a:t>Presse – Druckmedien</a:t>
            </a:r>
          </a:p>
          <a:p>
            <a:pPr algn="ctr">
              <a:buClr>
                <a:schemeClr val="tx1"/>
              </a:buClr>
              <a:buNone/>
            </a:pPr>
            <a:endParaRPr lang="de-DE" sz="2000" dirty="0" smtClean="0"/>
          </a:p>
          <a:p>
            <a:pPr>
              <a:buClr>
                <a:schemeClr val="tx1"/>
              </a:buClr>
              <a:buFont typeface="Arial" pitchFamily="34" charset="0"/>
              <a:buChar char="•"/>
            </a:pPr>
            <a:r>
              <a:rPr lang="de-DE" sz="2000" dirty="0" smtClean="0"/>
              <a:t>Zeitungen, Magazine, Zeitschriften</a:t>
            </a:r>
          </a:p>
          <a:p>
            <a:pPr>
              <a:buClr>
                <a:schemeClr val="tx1"/>
              </a:buClr>
              <a:buFont typeface="Arial" pitchFamily="34" charset="0"/>
              <a:buChar char="•"/>
            </a:pPr>
            <a:r>
              <a:rPr lang="de-DE" sz="2000" dirty="0" smtClean="0"/>
              <a:t>In Deutschland gibt es mehrere überregionalen Tageszeitungen, z.B. </a:t>
            </a:r>
            <a:r>
              <a:rPr lang="de-DE" sz="2000" b="1" u="sng" dirty="0" smtClean="0"/>
              <a:t>Bild, Die Welt, Frankfurter Allgemeine Zeitung, Süddeutsche Zeitung.</a:t>
            </a:r>
            <a:r>
              <a:rPr lang="de-DE" sz="2000" dirty="0" smtClean="0"/>
              <a:t> Vergessen wir auch die wöchentlichen Nachrichtenmagazine nicht,  am bekanntesten sind </a:t>
            </a:r>
            <a:r>
              <a:rPr lang="de-DE" sz="2000" b="1" u="sng" dirty="0" smtClean="0"/>
              <a:t>Der Spiegel </a:t>
            </a:r>
            <a:r>
              <a:rPr lang="de-DE" sz="2000" dirty="0" smtClean="0"/>
              <a:t>oder</a:t>
            </a:r>
            <a:r>
              <a:rPr lang="de-DE" sz="2000" b="1" u="sng" dirty="0" smtClean="0"/>
              <a:t> Focus</a:t>
            </a:r>
            <a:r>
              <a:rPr lang="cs-CZ" sz="2000" b="1" u="sng" dirty="0" smtClean="0"/>
              <a:t>.</a:t>
            </a:r>
            <a:endParaRPr lang="de-DE" sz="2000" b="1" u="sng" dirty="0" smtClean="0"/>
          </a:p>
          <a:p>
            <a:pPr>
              <a:buClr>
                <a:schemeClr val="tx1"/>
              </a:buClr>
              <a:buFont typeface="Arial" pitchFamily="34" charset="0"/>
              <a:buChar char="•"/>
            </a:pPr>
            <a:r>
              <a:rPr lang="de-DE" sz="2000" dirty="0" smtClean="0"/>
              <a:t>Für Deutschland sind viele regionale und lokale Zeitungen typisch.</a:t>
            </a:r>
          </a:p>
          <a:p>
            <a:pPr>
              <a:buClr>
                <a:schemeClr val="tx1"/>
              </a:buClr>
              <a:buNone/>
            </a:pPr>
            <a:r>
              <a:rPr lang="de-DE" sz="2000" dirty="0" smtClean="0">
                <a:solidFill>
                  <a:srgbClr val="FFFF00"/>
                </a:solidFill>
              </a:rPr>
              <a:t>Hausaufgabe</a:t>
            </a:r>
            <a:r>
              <a:rPr lang="cs-CZ" sz="2000" dirty="0" smtClean="0">
                <a:solidFill>
                  <a:srgbClr val="FFFF00"/>
                </a:solidFill>
              </a:rPr>
              <a:t> 2</a:t>
            </a:r>
            <a:r>
              <a:rPr lang="de-DE" sz="2000" dirty="0" smtClean="0">
                <a:solidFill>
                  <a:srgbClr val="FFFF00"/>
                </a:solidFill>
              </a:rPr>
              <a:t>: Welche </a:t>
            </a:r>
            <a:r>
              <a:rPr lang="cs-CZ" sz="2000" dirty="0" smtClean="0">
                <a:solidFill>
                  <a:srgbClr val="FFFF00"/>
                </a:solidFill>
              </a:rPr>
              <a:t>regionale </a:t>
            </a:r>
            <a:r>
              <a:rPr lang="de-DE" sz="2000" dirty="0" smtClean="0">
                <a:solidFill>
                  <a:srgbClr val="FFFF00"/>
                </a:solidFill>
              </a:rPr>
              <a:t>Zeitung liest man in Chemnitz ?</a:t>
            </a:r>
            <a:endParaRPr lang="cs-CZ" sz="2000" dirty="0">
              <a:solidFill>
                <a:srgbClr val="FFFF00"/>
              </a:solidFill>
            </a:endParaRPr>
          </a:p>
        </p:txBody>
      </p:sp>
      <p:sp>
        <p:nvSpPr>
          <p:cNvPr id="13" name="Zástupný symbol pro obsah 12"/>
          <p:cNvSpPr>
            <a:spLocks noGrp="1"/>
          </p:cNvSpPr>
          <p:nvPr>
            <p:ph sz="half" idx="2"/>
          </p:nvPr>
        </p:nvSpPr>
        <p:spPr>
          <a:xfrm>
            <a:off x="5143504" y="1645920"/>
            <a:ext cx="3543296" cy="4526280"/>
          </a:xfrm>
        </p:spPr>
        <p:txBody>
          <a:bodyPr>
            <a:normAutofit lnSpcReduction="10000"/>
          </a:bodyPr>
          <a:lstStyle/>
          <a:p>
            <a:pPr algn="ctr">
              <a:buNone/>
            </a:pPr>
            <a:r>
              <a:rPr lang="de-DE" sz="2000" dirty="0" smtClean="0"/>
              <a:t>Digitale Medien </a:t>
            </a:r>
          </a:p>
          <a:p>
            <a:pPr algn="ctr">
              <a:buNone/>
            </a:pPr>
            <a:endParaRPr lang="de-DE" sz="2000" dirty="0" smtClean="0"/>
          </a:p>
          <a:p>
            <a:pPr>
              <a:buClr>
                <a:schemeClr val="tx1"/>
              </a:buClr>
              <a:buFont typeface="Arial" pitchFamily="34" charset="0"/>
              <a:buChar char="•"/>
            </a:pPr>
            <a:r>
              <a:rPr lang="de-DE" sz="2000" dirty="0" smtClean="0"/>
              <a:t>Neue Medien</a:t>
            </a:r>
          </a:p>
          <a:p>
            <a:pPr>
              <a:buClr>
                <a:schemeClr val="tx1"/>
              </a:buClr>
              <a:buFont typeface="Arial" pitchFamily="34" charset="0"/>
              <a:buChar char="•"/>
            </a:pPr>
            <a:r>
              <a:rPr lang="de-DE" sz="2000" dirty="0" smtClean="0"/>
              <a:t>Computertechnik</a:t>
            </a:r>
          </a:p>
          <a:p>
            <a:pPr>
              <a:buClr>
                <a:schemeClr val="tx1"/>
              </a:buClr>
              <a:buFont typeface="Arial" pitchFamily="34" charset="0"/>
              <a:buChar char="•"/>
            </a:pPr>
            <a:r>
              <a:rPr lang="de-DE" sz="2000" dirty="0" smtClean="0"/>
              <a:t>Internet</a:t>
            </a:r>
          </a:p>
          <a:p>
            <a:pPr>
              <a:buClr>
                <a:schemeClr val="tx1"/>
              </a:buClr>
              <a:buFont typeface="Arial" pitchFamily="34" charset="0"/>
              <a:buChar char="•"/>
            </a:pPr>
            <a:r>
              <a:rPr lang="de-DE" sz="2000" dirty="0" smtClean="0"/>
              <a:t>In Deutschland wächst so wie in anderen Ländern die Zahl der Internetnutzer, natürlich v.a. in der jungen Generation, die sich ihr Leben ohne Chat, Weblogs und Foren, Wikis, Netzwerke wie Facebook nicht vorstellen kann.</a:t>
            </a:r>
          </a:p>
          <a:p>
            <a:pPr>
              <a:buClr>
                <a:schemeClr val="tx1"/>
              </a:buClr>
              <a:buNone/>
            </a:pPr>
            <a:endParaRPr lang="cs-CZ" sz="2000" dirty="0" smtClean="0">
              <a:solidFill>
                <a:srgbClr val="FFFF00"/>
              </a:solidFill>
            </a:endParaRPr>
          </a:p>
          <a:p>
            <a:pPr>
              <a:buClr>
                <a:schemeClr val="tx1"/>
              </a:buClr>
              <a:buNone/>
            </a:pPr>
            <a:r>
              <a:rPr lang="de-DE" sz="2000" dirty="0" smtClean="0">
                <a:solidFill>
                  <a:srgbClr val="FFFF00"/>
                </a:solidFill>
              </a:rPr>
              <a:t>Suche</a:t>
            </a:r>
            <a:r>
              <a:rPr lang="cs-CZ" sz="2000" dirty="0" smtClean="0">
                <a:solidFill>
                  <a:srgbClr val="FFFF00"/>
                </a:solidFill>
              </a:rPr>
              <a:t> die Antwort mit Hilfe von</a:t>
            </a:r>
            <a:r>
              <a:rPr lang="de-DE" sz="2000" dirty="0" smtClean="0">
                <a:solidFill>
                  <a:srgbClr val="FFFF00"/>
                </a:solidFill>
              </a:rPr>
              <a:t>:</a:t>
            </a:r>
            <a:r>
              <a:rPr lang="de-DE" sz="2000" dirty="0" smtClean="0"/>
              <a:t> </a:t>
            </a:r>
            <a:r>
              <a:rPr lang="de-DE" sz="2000" dirty="0" smtClean="0">
                <a:hlinkClick r:id="rId2"/>
              </a:rPr>
              <a:t>www.google.de</a:t>
            </a:r>
            <a:r>
              <a:rPr lang="de-DE" sz="2000" dirty="0" smtClean="0"/>
              <a:t> </a:t>
            </a:r>
          </a:p>
          <a:p>
            <a:pPr>
              <a:buClr>
                <a:schemeClr val="tx1"/>
              </a:buClr>
              <a:buFont typeface="Arial" pitchFamily="34" charset="0"/>
              <a:buChar char="•"/>
            </a:pPr>
            <a:endParaRPr lang="cs-CZ" sz="2000" dirty="0"/>
          </a:p>
        </p:txBody>
      </p:sp>
      <p:pic>
        <p:nvPicPr>
          <p:cNvPr id="3081" name="Picture 9" descr="C:\Users\Doma\AppData\Local\Microsoft\Windows\Temporary Internet Files\Content.IE5\9360XE5X\MC900238683[1].wmf"/>
          <p:cNvPicPr>
            <a:picLocks noChangeAspect="1" noChangeArrowheads="1"/>
          </p:cNvPicPr>
          <p:nvPr/>
        </p:nvPicPr>
        <p:blipFill>
          <a:blip r:embed="rId3" cstate="print"/>
          <a:srcRect/>
          <a:stretch>
            <a:fillRect/>
          </a:stretch>
        </p:blipFill>
        <p:spPr bwMode="auto">
          <a:xfrm>
            <a:off x="285720" y="714356"/>
            <a:ext cx="1500198" cy="1072697"/>
          </a:xfrm>
          <a:prstGeom prst="rect">
            <a:avLst/>
          </a:prstGeom>
          <a:noFill/>
        </p:spPr>
      </p:pic>
      <p:pic>
        <p:nvPicPr>
          <p:cNvPr id="3082" name="Picture 10" descr="C:\Users\Doma\AppData\Local\Microsoft\Windows\Temporary Internet Files\Content.IE5\CDNNWFZS\MC900293502[1].wmf"/>
          <p:cNvPicPr>
            <a:picLocks noChangeAspect="1" noChangeArrowheads="1"/>
          </p:cNvPicPr>
          <p:nvPr/>
        </p:nvPicPr>
        <p:blipFill>
          <a:blip r:embed="rId4" cstate="print"/>
          <a:srcRect/>
          <a:stretch>
            <a:fillRect/>
          </a:stretch>
        </p:blipFill>
        <p:spPr bwMode="auto">
          <a:xfrm>
            <a:off x="7643834" y="1928802"/>
            <a:ext cx="973266" cy="116674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
                                            <p:txEl>
                                              <p:pRg st="0" end="0"/>
                                            </p:txEl>
                                          </p:spTgt>
                                        </p:tgtEl>
                                        <p:attrNameLst>
                                          <p:attrName>style.visibility</p:attrName>
                                        </p:attrNameLst>
                                      </p:cBhvr>
                                      <p:to>
                                        <p:strVal val="visible"/>
                                      </p:to>
                                    </p:set>
                                    <p:anim calcmode="lin" valueType="num">
                                      <p:cBhvr additive="base">
                                        <p:cTn id="3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xEl>
                                              <p:pRg st="2" end="2"/>
                                            </p:txEl>
                                          </p:spTgt>
                                        </p:tgtEl>
                                        <p:attrNameLst>
                                          <p:attrName>style.visibility</p:attrName>
                                        </p:attrNameLst>
                                      </p:cBhvr>
                                      <p:to>
                                        <p:strVal val="visible"/>
                                      </p:to>
                                    </p:set>
                                    <p:anim calcmode="lin" valueType="num">
                                      <p:cBhvr additive="base">
                                        <p:cTn id="43"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3">
                                            <p:txEl>
                                              <p:pRg st="3" end="3"/>
                                            </p:txEl>
                                          </p:spTgt>
                                        </p:tgtEl>
                                        <p:attrNameLst>
                                          <p:attrName>style.visibility</p:attrName>
                                        </p:attrNameLst>
                                      </p:cBhvr>
                                      <p:to>
                                        <p:strVal val="visible"/>
                                      </p:to>
                                    </p:set>
                                    <p:anim calcmode="lin" valueType="num">
                                      <p:cBhvr additive="base">
                                        <p:cTn id="49"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xEl>
                                              <p:pRg st="4" end="4"/>
                                            </p:txEl>
                                          </p:spTgt>
                                        </p:tgtEl>
                                        <p:attrNameLst>
                                          <p:attrName>style.visibility</p:attrName>
                                        </p:attrNameLst>
                                      </p:cBhvr>
                                      <p:to>
                                        <p:strVal val="visible"/>
                                      </p:to>
                                    </p:set>
                                    <p:anim calcmode="lin" valueType="num">
                                      <p:cBhvr additive="base">
                                        <p:cTn id="55"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3">
                                            <p:txEl>
                                              <p:pRg st="5" end="5"/>
                                            </p:txEl>
                                          </p:spTgt>
                                        </p:tgtEl>
                                        <p:attrNameLst>
                                          <p:attrName>style.visibility</p:attrName>
                                        </p:attrNameLst>
                                      </p:cBhvr>
                                      <p:to>
                                        <p:strVal val="visible"/>
                                      </p:to>
                                    </p:set>
                                    <p:anim calcmode="lin" valueType="num">
                                      <p:cBhvr additive="base">
                                        <p:cTn id="61"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3">
                                            <p:txEl>
                                              <p:pRg st="7" end="7"/>
                                            </p:txEl>
                                          </p:spTgt>
                                        </p:tgtEl>
                                        <p:attrNameLst>
                                          <p:attrName>style.visibility</p:attrName>
                                        </p:attrNameLst>
                                      </p:cBhvr>
                                      <p:to>
                                        <p:strVal val="visible"/>
                                      </p:to>
                                    </p:set>
                                    <p:anim calcmode="lin" valueType="num">
                                      <p:cBhvr additive="base">
                                        <p:cTn id="67" dur="500" fill="hold"/>
                                        <p:tgtEl>
                                          <p:spTgt spid="13">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Medien </a:t>
            </a:r>
            <a:r>
              <a:rPr lang="de-DE" dirty="0" smtClean="0"/>
              <a:t/>
            </a:r>
            <a:br>
              <a:rPr lang="de-DE" dirty="0" smtClean="0"/>
            </a:br>
            <a:r>
              <a:rPr lang="cs-CZ" dirty="0" smtClean="0"/>
              <a:t>Hausaufgaben - L</a:t>
            </a:r>
            <a:r>
              <a:rPr lang="de-DE" dirty="0" smtClean="0"/>
              <a:t>ö</a:t>
            </a:r>
            <a:r>
              <a:rPr lang="cs-CZ" dirty="0" smtClean="0"/>
              <a:t>sung</a:t>
            </a:r>
            <a:endParaRPr lang="cs-CZ" dirty="0"/>
          </a:p>
        </p:txBody>
      </p:sp>
      <p:sp>
        <p:nvSpPr>
          <p:cNvPr id="3" name="Zástupný symbol pro obsah 2"/>
          <p:cNvSpPr>
            <a:spLocks noGrp="1"/>
          </p:cNvSpPr>
          <p:nvPr>
            <p:ph idx="1"/>
          </p:nvPr>
        </p:nvSpPr>
        <p:spPr/>
        <p:txBody>
          <a:bodyPr/>
          <a:lstStyle/>
          <a:p>
            <a:pPr>
              <a:buNone/>
            </a:pPr>
            <a:r>
              <a:rPr lang="de-DE" dirty="0" smtClean="0"/>
              <a:t>Hausaufgabe </a:t>
            </a:r>
            <a:r>
              <a:rPr lang="cs-CZ" dirty="0" smtClean="0"/>
              <a:t>1</a:t>
            </a:r>
            <a:endParaRPr lang="de-DE" dirty="0" smtClean="0"/>
          </a:p>
          <a:p>
            <a:pPr>
              <a:buNone/>
            </a:pPr>
            <a:r>
              <a:rPr lang="cs-CZ" dirty="0" smtClean="0"/>
              <a:t>51</a:t>
            </a:r>
            <a:r>
              <a:rPr lang="de-DE" dirty="0" smtClean="0"/>
              <a:t> tschechische Radiosender am 0</a:t>
            </a:r>
            <a:r>
              <a:rPr lang="cs-CZ" dirty="0" smtClean="0"/>
              <a:t>7</a:t>
            </a:r>
            <a:r>
              <a:rPr lang="de-DE" dirty="0" smtClean="0"/>
              <a:t>.08.2013</a:t>
            </a:r>
            <a:endParaRPr lang="cs-CZ" dirty="0" smtClean="0"/>
          </a:p>
          <a:p>
            <a:pPr>
              <a:buNone/>
            </a:pPr>
            <a:endParaRPr lang="cs-CZ" dirty="0" smtClean="0"/>
          </a:p>
          <a:p>
            <a:pPr>
              <a:buNone/>
            </a:pPr>
            <a:r>
              <a:rPr lang="de-DE" dirty="0" smtClean="0"/>
              <a:t>Hausaufgabe </a:t>
            </a:r>
            <a:r>
              <a:rPr lang="cs-CZ" dirty="0" smtClean="0"/>
              <a:t>2</a:t>
            </a:r>
            <a:endParaRPr lang="de-DE" dirty="0" smtClean="0"/>
          </a:p>
          <a:p>
            <a:pPr>
              <a:buNone/>
            </a:pPr>
            <a:r>
              <a:rPr lang="de-DE" dirty="0" smtClean="0"/>
              <a:t>Sächsische Zeitung</a:t>
            </a:r>
            <a:endParaRPr lang="cs-CZ" dirty="0" smtClean="0"/>
          </a:p>
          <a:p>
            <a:pPr>
              <a:buNone/>
            </a:pPr>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latin typeface="Times New Roman" pitchFamily="18" charset="0"/>
                <a:cs typeface="Times New Roman" pitchFamily="18" charset="0"/>
              </a:rPr>
              <a:t>Citace a zdroje</a:t>
            </a:r>
            <a:endParaRPr lang="cs-CZ"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1646237"/>
            <a:ext cx="8229600" cy="4640283"/>
          </a:xfrm>
          <a:noFill/>
        </p:spPr>
        <p:txBody>
          <a:bodyPr>
            <a:normAutofit/>
          </a:bodyPr>
          <a:lstStyle/>
          <a:p>
            <a:pPr marL="514350" indent="-514350">
              <a:buSzPct val="96000"/>
              <a:buFont typeface="+mj-lt"/>
              <a:buAutoNum type="arabicPeriod"/>
            </a:pPr>
            <a:r>
              <a:rPr lang="de-DE" sz="2300" dirty="0" smtClean="0">
                <a:latin typeface="Times New Roman" pitchFamily="18" charset="0"/>
                <a:cs typeface="Times New Roman" pitchFamily="18" charset="0"/>
              </a:rPr>
              <a:t>Kliparty </a:t>
            </a:r>
            <a:r>
              <a:rPr lang="cs-CZ" sz="2300" dirty="0" smtClean="0">
                <a:latin typeface="Times New Roman" pitchFamily="18" charset="0"/>
                <a:cs typeface="Times New Roman" pitchFamily="18" charset="0"/>
              </a:rPr>
              <a:t>použité v prezentaci - galerie Klipart [cit. 07.08.2013]. Dostupné pod licencí Microsoft Office 2010</a:t>
            </a:r>
            <a:r>
              <a:rPr lang="cs-CZ" sz="2400" dirty="0" smtClean="0">
                <a:latin typeface="Times New Roman" pitchFamily="18" charset="0"/>
                <a:cs typeface="Times New Roman" pitchFamily="18" charset="0"/>
              </a:rPr>
              <a:t>: </a:t>
            </a:r>
            <a:r>
              <a:rPr lang="cs-CZ" sz="2400" u="sng" dirty="0" smtClean="0">
                <a:latin typeface="Times New Roman" pitchFamily="18" charset="0"/>
                <a:cs typeface="Times New Roman" pitchFamily="18" charset="0"/>
                <a:hlinkClick r:id="rId2"/>
              </a:rPr>
              <a:t>http</a:t>
            </a:r>
            <a:r>
              <a:rPr lang="cs-CZ" sz="2400" u="sng" dirty="0">
                <a:latin typeface="Times New Roman" pitchFamily="18" charset="0"/>
                <a:cs typeface="Times New Roman" pitchFamily="18" charset="0"/>
                <a:hlinkClick r:id="rId2"/>
              </a:rPr>
              <a:t>://office.microsoft.com/cs-cz/images</a:t>
            </a:r>
            <a:r>
              <a:rPr lang="cs-CZ" sz="2400" u="sng" dirty="0" smtClean="0">
                <a:latin typeface="Times New Roman" pitchFamily="18" charset="0"/>
                <a:cs typeface="Times New Roman" pitchFamily="18" charset="0"/>
                <a:hlinkClick r:id="rId2"/>
              </a:rPr>
              <a:t>/</a:t>
            </a:r>
            <a:r>
              <a:rPr lang="cs-CZ" sz="2400" dirty="0" smtClean="0">
                <a:latin typeface="Times New Roman" pitchFamily="18" charset="0"/>
                <a:cs typeface="Times New Roman" pitchFamily="18" charset="0"/>
              </a:rPr>
              <a:t>&gt;.</a:t>
            </a:r>
          </a:p>
          <a:p>
            <a:pPr marL="514350" indent="-514350">
              <a:buSzPct val="96000"/>
              <a:buFont typeface="+mj-lt"/>
              <a:buAutoNum type="arabicPeriod"/>
            </a:pPr>
            <a:r>
              <a:rPr lang="it-IT" sz="2400" dirty="0" smtClean="0">
                <a:hlinkClick r:id="rId3"/>
              </a:rPr>
              <a:t>http://hitradionrw.radio.de</a:t>
            </a:r>
            <a:endParaRPr lang="cs-CZ" sz="2400" dirty="0" smtClean="0"/>
          </a:p>
          <a:p>
            <a:pPr marL="514350" indent="-514350">
              <a:buSzPct val="96000"/>
              <a:buFont typeface="+mj-lt"/>
              <a:buAutoNum type="arabicPeriod"/>
            </a:pPr>
            <a:r>
              <a:rPr lang="it-IT" sz="2400" dirty="0" smtClean="0">
                <a:hlinkClick r:id="rId3"/>
              </a:rPr>
              <a:t>http://hitradionrw.radio.de/#%2Fsenderliste.jsf</a:t>
            </a:r>
            <a:endParaRPr lang="cs-CZ" sz="2400" dirty="0" smtClean="0"/>
          </a:p>
          <a:p>
            <a:pPr marL="514350" indent="-514350">
              <a:buSzPct val="96000"/>
              <a:buFont typeface="+mj-lt"/>
              <a:buAutoNum type="arabicPeriod"/>
            </a:pPr>
            <a:r>
              <a:rPr lang="cs-CZ" sz="2400" dirty="0" smtClean="0">
                <a:hlinkClick r:id="rId4"/>
              </a:rPr>
              <a:t>http://www.daserste.de</a:t>
            </a:r>
            <a:endParaRPr lang="cs-CZ" sz="2400" dirty="0" smtClean="0"/>
          </a:p>
          <a:p>
            <a:pPr marL="514350" indent="-514350">
              <a:buSzPct val="96000"/>
              <a:buFont typeface="+mj-lt"/>
              <a:buAutoNum type="arabicPeriod"/>
            </a:pPr>
            <a:r>
              <a:rPr lang="cs-CZ" sz="2400" dirty="0" smtClean="0">
                <a:hlinkClick r:id="rId5"/>
              </a:rPr>
              <a:t>http://www.rtl.de/cms/index.html</a:t>
            </a:r>
            <a:r>
              <a:rPr lang="de-DE" sz="2400" dirty="0" smtClean="0"/>
              <a:t> </a:t>
            </a:r>
            <a:endParaRPr lang="cs-CZ" sz="2400" dirty="0" smtClean="0"/>
          </a:p>
          <a:p>
            <a:pPr marL="514350" indent="-514350">
              <a:buSzPct val="96000"/>
              <a:buFont typeface="+mj-lt"/>
              <a:buAutoNum type="arabicPeriod"/>
            </a:pPr>
            <a:r>
              <a:rPr lang="de-DE" sz="2400" dirty="0" smtClean="0">
                <a:hlinkClick r:id="rId6"/>
              </a:rPr>
              <a:t>www.google.de</a:t>
            </a:r>
            <a:endParaRPr lang="de-DE" sz="2400" dirty="0" smtClean="0">
              <a:latin typeface="Times New Roman" pitchFamily="18" charset="0"/>
              <a:cs typeface="Times New Roman" pitchFamily="18" charset="0"/>
            </a:endParaRPr>
          </a:p>
          <a:p>
            <a:pPr marL="514350" indent="-514350">
              <a:buSzPct val="96000"/>
              <a:buFont typeface="+mj-lt"/>
              <a:buAutoNum type="arabicPeriod"/>
            </a:pPr>
            <a:r>
              <a:rPr lang="cs-CZ" sz="2300" cap="all" dirty="0" smtClean="0">
                <a:latin typeface="Times New Roman" pitchFamily="18" charset="0"/>
                <a:cs typeface="Times New Roman" pitchFamily="18" charset="0"/>
              </a:rPr>
              <a:t>NEUNER G</a:t>
            </a:r>
            <a:r>
              <a:rPr lang="cs-CZ" sz="2300" dirty="0" smtClean="0">
                <a:latin typeface="Times New Roman" pitchFamily="18" charset="0"/>
                <a:cs typeface="Times New Roman" pitchFamily="18" charset="0"/>
              </a:rPr>
              <a:t>erhard</a:t>
            </a:r>
            <a:r>
              <a:rPr lang="de-DE" sz="2300" dirty="0" smtClean="0">
                <a:latin typeface="Times New Roman" pitchFamily="18" charset="0"/>
                <a:cs typeface="Times New Roman" pitchFamily="18" charset="0"/>
              </a:rPr>
              <a:t>,</a:t>
            </a:r>
            <a:r>
              <a:rPr lang="cs-CZ" sz="2300" cap="all" dirty="0" smtClean="0">
                <a:latin typeface="Times New Roman" pitchFamily="18" charset="0"/>
                <a:cs typeface="Times New Roman" pitchFamily="18" charset="0"/>
              </a:rPr>
              <a:t> </a:t>
            </a:r>
            <a:r>
              <a:rPr lang="lt-LT" sz="2300" cap="all" dirty="0" smtClean="0">
                <a:latin typeface="Times New Roman" pitchFamily="18" charset="0"/>
                <a:cs typeface="Times New Roman" pitchFamily="18" charset="0"/>
              </a:rPr>
              <a:t>Cristache</a:t>
            </a:r>
            <a:r>
              <a:rPr lang="cs-CZ" sz="2300" cap="all" dirty="0" smtClean="0">
                <a:latin typeface="Times New Roman" pitchFamily="18" charset="0"/>
                <a:cs typeface="Times New Roman" pitchFamily="18" charset="0"/>
              </a:rPr>
              <a:t> </a:t>
            </a:r>
            <a:r>
              <a:rPr lang="lt-LT" sz="2300" dirty="0" smtClean="0">
                <a:latin typeface="Times New Roman" pitchFamily="18" charset="0"/>
                <a:cs typeface="Times New Roman" pitchFamily="18" charset="0"/>
              </a:rPr>
              <a:t>C</a:t>
            </a:r>
            <a:r>
              <a:rPr lang="de-DE" sz="2300" dirty="0" smtClean="0">
                <a:latin typeface="Times New Roman" pitchFamily="18" charset="0"/>
                <a:cs typeface="Times New Roman" pitchFamily="18" charset="0"/>
              </a:rPr>
              <a:t>armen</a:t>
            </a:r>
            <a:r>
              <a:rPr lang="lt-LT" sz="2300" dirty="0" smtClean="0">
                <a:latin typeface="Times New Roman" pitchFamily="18" charset="0"/>
                <a:cs typeface="Times New Roman" pitchFamily="18" charset="0"/>
              </a:rPr>
              <a:t>, P</a:t>
            </a:r>
            <a:r>
              <a:rPr lang="lt-LT" sz="2300" cap="all" dirty="0" smtClean="0">
                <a:latin typeface="Times New Roman" pitchFamily="18" charset="0"/>
                <a:cs typeface="Times New Roman" pitchFamily="18" charset="0"/>
              </a:rPr>
              <a:t>ilypaitytė</a:t>
            </a:r>
            <a:r>
              <a:rPr lang="cs-CZ" sz="2300" dirty="0" smtClean="0">
                <a:latin typeface="Times New Roman" pitchFamily="18" charset="0"/>
                <a:cs typeface="Times New Roman" pitchFamily="18" charset="0"/>
              </a:rPr>
              <a:t> </a:t>
            </a:r>
            <a:r>
              <a:rPr lang="lt-LT" sz="2300" dirty="0" smtClean="0">
                <a:latin typeface="Times New Roman" pitchFamily="18" charset="0"/>
                <a:cs typeface="Times New Roman" pitchFamily="18" charset="0"/>
              </a:rPr>
              <a:t>L</a:t>
            </a:r>
            <a:r>
              <a:rPr lang="de-DE" sz="2300" dirty="0" smtClean="0">
                <a:latin typeface="Times New Roman" pitchFamily="18" charset="0"/>
                <a:cs typeface="Times New Roman" pitchFamily="18" charset="0"/>
              </a:rPr>
              <a:t>ina</a:t>
            </a:r>
            <a:r>
              <a:rPr lang="lt-LT" sz="2300" dirty="0" smtClean="0">
                <a:latin typeface="Times New Roman" pitchFamily="18" charset="0"/>
                <a:cs typeface="Times New Roman" pitchFamily="18" charset="0"/>
              </a:rPr>
              <a:t>, S</a:t>
            </a:r>
            <a:r>
              <a:rPr lang="lt-LT" sz="2300" cap="all" dirty="0" smtClean="0">
                <a:latin typeface="Times New Roman" pitchFamily="18" charset="0"/>
                <a:cs typeface="Times New Roman" pitchFamily="18" charset="0"/>
              </a:rPr>
              <a:t>zakály</a:t>
            </a:r>
            <a:r>
              <a:rPr lang="cs-CZ" sz="2300" dirty="0" smtClean="0">
                <a:latin typeface="Times New Roman" pitchFamily="18" charset="0"/>
                <a:cs typeface="Times New Roman" pitchFamily="18" charset="0"/>
              </a:rPr>
              <a:t> E</a:t>
            </a:r>
            <a:r>
              <a:rPr lang="de-DE" sz="2300" dirty="0" smtClean="0">
                <a:latin typeface="Times New Roman" pitchFamily="18" charset="0"/>
                <a:cs typeface="Times New Roman" pitchFamily="18" charset="0"/>
              </a:rPr>
              <a:t>rna</a:t>
            </a:r>
            <a:r>
              <a:rPr lang="lt-LT" sz="2300" dirty="0" smtClean="0">
                <a:latin typeface="Times New Roman" pitchFamily="18" charset="0"/>
                <a:cs typeface="Times New Roman" pitchFamily="18" charset="0"/>
              </a:rPr>
              <a:t>, </a:t>
            </a:r>
            <a:r>
              <a:rPr lang="lt-LT" sz="2300" cap="all" dirty="0" smtClean="0">
                <a:latin typeface="Times New Roman" pitchFamily="18" charset="0"/>
                <a:cs typeface="Times New Roman" pitchFamily="18" charset="0"/>
              </a:rPr>
              <a:t>Vicente</a:t>
            </a:r>
            <a:r>
              <a:rPr lang="cs-CZ" sz="2300" dirty="0" smtClean="0">
                <a:latin typeface="Times New Roman" pitchFamily="18" charset="0"/>
                <a:cs typeface="Times New Roman" pitchFamily="18" charset="0"/>
              </a:rPr>
              <a:t> S</a:t>
            </a:r>
            <a:r>
              <a:rPr lang="de-DE" sz="2300" dirty="0" smtClean="0">
                <a:latin typeface="Times New Roman" pitchFamily="18" charset="0"/>
                <a:cs typeface="Times New Roman" pitchFamily="18" charset="0"/>
              </a:rPr>
              <a:t>ara</a:t>
            </a:r>
            <a:r>
              <a:rPr lang="cs-CZ" sz="2300" dirty="0" smtClean="0">
                <a:latin typeface="Times New Roman" pitchFamily="18" charset="0"/>
                <a:cs typeface="Times New Roman" pitchFamily="18" charset="0"/>
              </a:rPr>
              <a:t>, </a:t>
            </a:r>
            <a:r>
              <a:rPr lang="cs-CZ" sz="2300" i="1" dirty="0" smtClean="0">
                <a:latin typeface="Times New Roman" pitchFamily="18" charset="0"/>
                <a:cs typeface="Times New Roman" pitchFamily="18" charset="0"/>
              </a:rPr>
              <a:t>deutsch.com 2. </a:t>
            </a:r>
            <a:r>
              <a:rPr lang="de-DE" sz="2300" i="1" dirty="0" smtClean="0">
                <a:latin typeface="Times New Roman" pitchFamily="18" charset="0"/>
                <a:cs typeface="Times New Roman" pitchFamily="18" charset="0"/>
              </a:rPr>
              <a:t>- </a:t>
            </a:r>
            <a:r>
              <a:rPr lang="cs-CZ" sz="2300" i="1" dirty="0" smtClean="0">
                <a:latin typeface="Times New Roman" pitchFamily="18" charset="0"/>
                <a:cs typeface="Times New Roman" pitchFamily="18" charset="0"/>
              </a:rPr>
              <a:t>Kursbuch</a:t>
            </a:r>
            <a:r>
              <a:rPr lang="cs-CZ" sz="2300" dirty="0" smtClean="0">
                <a:latin typeface="Times New Roman" pitchFamily="18" charset="0"/>
                <a:cs typeface="Times New Roman" pitchFamily="18" charset="0"/>
              </a:rPr>
              <a:t>, Německo: Hueber, 2009, ISBN 978-3-19-001659-4</a:t>
            </a:r>
          </a:p>
          <a:p>
            <a:pPr marL="514350" indent="-514350">
              <a:buSzPct val="96000"/>
              <a:buFont typeface="+mj-lt"/>
              <a:buAutoNum type="arabicPeriod"/>
            </a:pPr>
            <a:r>
              <a:rPr lang="cs-CZ" sz="2400" dirty="0" smtClean="0">
                <a:latin typeface="Times New Roman" pitchFamily="18" charset="0"/>
                <a:cs typeface="Times New Roman" pitchFamily="18" charset="0"/>
              </a:rPr>
              <a:t>Použité texty - archiv autora</a:t>
            </a:r>
            <a:endParaRPr lang="cs-CZ" sz="2400" dirty="0">
              <a:latin typeface="Times New Roman" pitchFamily="18" charset="0"/>
              <a:cs typeface="Times New Roman" pitchFamily="18" charset="0"/>
            </a:endParaRPr>
          </a:p>
          <a:p>
            <a:pPr marL="514350" indent="-514350">
              <a:buFont typeface="+mj-lt"/>
              <a:buAutoNum type="arabicPeriod"/>
            </a:pPr>
            <a:endParaRPr lang="cs-CZ" sz="2200" dirty="0" smtClean="0">
              <a:latin typeface="Times New Roman" pitchFamily="18" charset="0"/>
              <a:cs typeface="Times New Roman" pitchFamily="18" charset="0"/>
            </a:endParaRPr>
          </a:p>
        </p:txBody>
      </p:sp>
      <p:sp>
        <p:nvSpPr>
          <p:cNvPr id="4" name="TextovéPole 3"/>
          <p:cNvSpPr txBox="1"/>
          <p:nvPr/>
        </p:nvSpPr>
        <p:spPr>
          <a:xfrm>
            <a:off x="683568" y="4941168"/>
            <a:ext cx="7776864" cy="369332"/>
          </a:xfrm>
          <a:prstGeom prst="rect">
            <a:avLst/>
          </a:prstGeom>
          <a:noFill/>
        </p:spPr>
        <p:txBody>
          <a:bodyPr wrap="square" rtlCol="0">
            <a:spAutoFit/>
          </a:bodyPr>
          <a:lstStyle/>
          <a:p>
            <a:endParaRPr lang="cs-CZ" dirty="0"/>
          </a:p>
        </p:txBody>
      </p:sp>
    </p:spTree>
    <p:extLst>
      <p:ext uri="{BB962C8B-B14F-4D97-AF65-F5344CB8AC3E}">
        <p14:creationId xmlns="" xmlns:p14="http://schemas.microsoft.com/office/powerpoint/2010/main" val="389032811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Vlastní 2">
      <a:majorFont>
        <a:latin typeface="Times New Roman"/>
        <a:ea typeface=""/>
        <a:cs typeface=""/>
      </a:majorFont>
      <a:minorFont>
        <a:latin typeface="Times New Roman"/>
        <a:ea typeface=""/>
        <a:cs typeface=""/>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282</TotalTime>
  <Words>894</Words>
  <Application>Microsoft Office PowerPoint</Application>
  <PresentationFormat>Předvádění na obrazovce (4:3)</PresentationFormat>
  <Paragraphs>201</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Lití písma</vt:lpstr>
      <vt:lpstr>Snímek 1</vt:lpstr>
      <vt:lpstr>Anotace</vt:lpstr>
      <vt:lpstr>Medien in Deutschland</vt:lpstr>
      <vt:lpstr>Medien - Einleitung</vt:lpstr>
      <vt:lpstr>Medien – Kreuzworträtsel Schreiben Sie auf Deutsch bitte.</vt:lpstr>
      <vt:lpstr>Medien</vt:lpstr>
      <vt:lpstr>Medien  Hörfunk in Deutschland </vt:lpstr>
      <vt:lpstr>Medien  Hörfunk in Deutschland </vt:lpstr>
      <vt:lpstr>Medien in Deutschland   Fernsehen</vt:lpstr>
      <vt:lpstr>Medien in Deutschland - Fernsehen</vt:lpstr>
      <vt:lpstr>Medien in Deutschland - Fernsehen</vt:lpstr>
      <vt:lpstr>Medien in Deutschland </vt:lpstr>
      <vt:lpstr>Medien  Hausaufgaben - Lösung</vt:lpstr>
      <vt:lpstr>Citace a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Doma</dc:creator>
  <cp:lastModifiedBy>Dum</cp:lastModifiedBy>
  <cp:revision>33</cp:revision>
  <dcterms:created xsi:type="dcterms:W3CDTF">2013-07-31T15:05:38Z</dcterms:created>
  <dcterms:modified xsi:type="dcterms:W3CDTF">2013-08-08T06:34:38Z</dcterms:modified>
</cp:coreProperties>
</file>