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59" r:id="rId8"/>
    <p:sldId id="265" r:id="rId9"/>
    <p:sldId id="267" r:id="rId10"/>
    <p:sldId id="266" r:id="rId11"/>
    <p:sldId id="268" r:id="rId12"/>
    <p:sldId id="269" r:id="rId13"/>
    <p:sldId id="270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5F21CA-6E6E-4D4B-A595-CFCD5DEB4278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633EDEE-E4F6-45EA-82A4-085D13B0DF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tulip%C3%A1ny&amp;source=images&amp;cd=&amp;cad=rja&amp;docid=I7flZFzIzCFXOM&amp;tbnid=YK9cQ96MowhAaM:&amp;ved=0CAUQjRw&amp;url=http://www.kgardens.org/&amp;ei=ozGBUfegHMLOtQbg7IHoCw&amp;bvm=bv.45921128,d.Yms&amp;psig=AFQjCNFspNqky5IGH7FQ3n90I68CCp_ZTw&amp;ust=1367507499714960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tulip%C3%A1ny&amp;source=images&amp;cd=&amp;cad=rja&amp;docid=hv-w2qnBQJrefM&amp;tbnid=0hJKG06d514wyM:&amp;ved=0CAUQjRw&amp;url=http://www.interpan.cz/rucne-malovane-platno-oranzove-tulipany-268.aspx&amp;ei=JjGBUfHAN8qNtAaowoHQBw&amp;bvm=bv.45921128,d.Yms&amp;psig=AFQjCNFspNqky5IGH7FQ3n90I68CCp_ZTw&amp;ust=1367507499714960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7/72/RAL_K5_F%C3%A4cher_RGB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Book Antiqua" pitchFamily="18" charset="0"/>
              </a:rPr>
              <a:t>Název DUM:  </a:t>
            </a:r>
            <a:r>
              <a:rPr lang="cs-CZ" dirty="0" smtClean="0">
                <a:latin typeface="Book Antiqua" pitchFamily="18" charset="0"/>
              </a:rPr>
              <a:t>VY_32_INOVACE_XVI_2_01_Míchání barev</a:t>
            </a:r>
          </a:p>
          <a:p>
            <a:endParaRPr lang="cs-CZ" b="1" dirty="0" smtClean="0">
              <a:latin typeface="Book Antiqua" pitchFamily="18" charset="0"/>
            </a:endParaRPr>
          </a:p>
          <a:p>
            <a:r>
              <a:rPr lang="cs-CZ" b="1" dirty="0" smtClean="0">
                <a:latin typeface="Book Antiqua" pitchFamily="18" charset="0"/>
              </a:rPr>
              <a:t>Šablona číslo:  </a:t>
            </a:r>
            <a:r>
              <a:rPr lang="cs-CZ" dirty="0" smtClean="0">
                <a:latin typeface="Book Antiqua" pitchFamily="18" charset="0"/>
              </a:rPr>
              <a:t>XVI </a:t>
            </a:r>
            <a:r>
              <a:rPr lang="cs-CZ" b="1" dirty="0" smtClean="0">
                <a:latin typeface="Book Antiqua" pitchFamily="18" charset="0"/>
              </a:rPr>
              <a:t>       Sada číslo</a:t>
            </a:r>
            <a:r>
              <a:rPr lang="cs-CZ" dirty="0" smtClean="0">
                <a:latin typeface="Book Antiqua" pitchFamily="18" charset="0"/>
              </a:rPr>
              <a:t>:</a:t>
            </a:r>
            <a:r>
              <a:rPr lang="cs-CZ" b="1" dirty="0" smtClean="0">
                <a:latin typeface="Book Antiqua" pitchFamily="18" charset="0"/>
              </a:rPr>
              <a:t> </a:t>
            </a:r>
            <a:r>
              <a:rPr lang="cs-CZ" dirty="0" smtClean="0">
                <a:latin typeface="Book Antiqua" pitchFamily="18" charset="0"/>
              </a:rPr>
              <a:t>2  </a:t>
            </a:r>
            <a:r>
              <a:rPr lang="cs-CZ" b="1" dirty="0" smtClean="0">
                <a:latin typeface="Book Antiqua" pitchFamily="18" charset="0"/>
              </a:rPr>
              <a:t>       Pořadové číslo DUM: </a:t>
            </a:r>
            <a:r>
              <a:rPr lang="cs-CZ" dirty="0" smtClean="0">
                <a:latin typeface="Book Antiqua" pitchFamily="18" charset="0"/>
              </a:rPr>
              <a:t>01</a:t>
            </a:r>
            <a:r>
              <a:rPr lang="cs-CZ" b="1" dirty="0" smtClean="0">
                <a:latin typeface="Book Antiqua" pitchFamily="18" charset="0"/>
              </a:rPr>
              <a:t> </a:t>
            </a:r>
            <a:endParaRPr lang="cs-CZ" dirty="0" smtClean="0">
              <a:latin typeface="Book Antiqua" pitchFamily="18" charset="0"/>
            </a:endParaRPr>
          </a:p>
          <a:p>
            <a:endParaRPr lang="cs-CZ" b="1" dirty="0" smtClean="0">
              <a:latin typeface="Book Antiqua" pitchFamily="18" charset="0"/>
            </a:endParaRPr>
          </a:p>
          <a:p>
            <a:r>
              <a:rPr lang="cs-CZ" b="1" dirty="0" smtClean="0">
                <a:latin typeface="Book Antiqua" pitchFamily="18" charset="0"/>
              </a:rPr>
              <a:t>Autor:   </a:t>
            </a:r>
            <a:r>
              <a:rPr lang="cs-CZ" dirty="0" smtClean="0">
                <a:latin typeface="Book Antiqua" pitchFamily="18" charset="0"/>
              </a:rPr>
              <a:t>Mgr. Zuzana </a:t>
            </a:r>
            <a:r>
              <a:rPr lang="cs-CZ" dirty="0" err="1" smtClean="0">
                <a:latin typeface="Book Antiqua" pitchFamily="18" charset="0"/>
              </a:rPr>
              <a:t>Pácaltová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129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87524" y="404664"/>
            <a:ext cx="8568952" cy="5832648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900" b="1" dirty="0" smtClean="0">
                <a:latin typeface="Book Antiqua" pitchFamily="18" charset="0"/>
              </a:rPr>
              <a:t>Anotace: </a:t>
            </a:r>
            <a:r>
              <a:rPr lang="cs-CZ" sz="1900" dirty="0" smtClean="0">
                <a:latin typeface="Book Antiqua" pitchFamily="18" charset="0"/>
              </a:rPr>
              <a:t>Výukový materiál obsahuje návod pro míchání barev, zesvětlování   a ztmavování barevného odstínu.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Očekávaný výstup: </a:t>
            </a:r>
            <a:r>
              <a:rPr lang="cs-CZ" sz="1900" dirty="0" smtClean="0">
                <a:latin typeface="Book Antiqua" pitchFamily="18" charset="0"/>
              </a:rPr>
              <a:t>Žák pracuje podle postupu zobrazeném na interaktivní tabuli. Žák umí míchat barvy, zesvětlovat a ztmavovat barevné odstíny.     Tyto dovednosti pak dále uplatňuje ve svých pracích.</a:t>
            </a:r>
            <a:endParaRPr lang="cs-CZ" sz="1900" dirty="0">
              <a:latin typeface="Book Antiqua" pitchFamily="18" charset="0"/>
            </a:endParaRPr>
          </a:p>
          <a:p>
            <a:pPr algn="l"/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Druh učebního materiálu: </a:t>
            </a:r>
            <a:r>
              <a:rPr lang="cs-CZ" sz="1900" dirty="0" smtClean="0">
                <a:latin typeface="Book Antiqua" pitchFamily="18" charset="0"/>
              </a:rPr>
              <a:t>prezentace</a:t>
            </a: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Typická věková skupina: </a:t>
            </a:r>
            <a:r>
              <a:rPr lang="cs-CZ" sz="1900" dirty="0" smtClean="0">
                <a:latin typeface="Book Antiqua" pitchFamily="18" charset="0"/>
              </a:rPr>
              <a:t>9 – 11 let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Klíčová slova: </a:t>
            </a:r>
            <a:r>
              <a:rPr lang="cs-CZ" sz="1900" dirty="0" smtClean="0">
                <a:latin typeface="Book Antiqua" pitchFamily="18" charset="0"/>
              </a:rPr>
              <a:t>míchání barev, zesvětlování barevného odstínu, ztmavování barevného odstínu</a:t>
            </a: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Pomůcky a materiál: </a:t>
            </a:r>
            <a:r>
              <a:rPr lang="cs-CZ" sz="1900" dirty="0" smtClean="0">
                <a:latin typeface="Book Antiqua" pitchFamily="18" charset="0"/>
              </a:rPr>
              <a:t>interaktivní tabule</a:t>
            </a:r>
            <a:r>
              <a:rPr lang="cs-CZ" sz="1900" dirty="0">
                <a:latin typeface="Book Antiqua" pitchFamily="18" charset="0"/>
              </a:rPr>
              <a:t>, 2</a:t>
            </a:r>
            <a:r>
              <a:rPr lang="cs-CZ" sz="1900" dirty="0" smtClean="0">
                <a:latin typeface="Book Antiqua" pitchFamily="18" charset="0"/>
              </a:rPr>
              <a:t> čtvrtky </a:t>
            </a:r>
            <a:r>
              <a:rPr lang="cs-CZ" sz="1900" dirty="0">
                <a:latin typeface="Book Antiqua" pitchFamily="18" charset="0"/>
              </a:rPr>
              <a:t>A4, </a:t>
            </a:r>
            <a:r>
              <a:rPr lang="cs-CZ" sz="1900" dirty="0" smtClean="0">
                <a:latin typeface="Book Antiqua" pitchFamily="18" charset="0"/>
              </a:rPr>
              <a:t>temperové barvy, malířská paleta, plochý </a:t>
            </a:r>
            <a:r>
              <a:rPr lang="cs-CZ" sz="1900" dirty="0">
                <a:latin typeface="Book Antiqua" pitchFamily="18" charset="0"/>
              </a:rPr>
              <a:t>štětec, </a:t>
            </a:r>
            <a:r>
              <a:rPr lang="cs-CZ" sz="1900" dirty="0" smtClean="0">
                <a:latin typeface="Book Antiqua" pitchFamily="18" charset="0"/>
              </a:rPr>
              <a:t>nádoba </a:t>
            </a:r>
            <a:r>
              <a:rPr lang="cs-CZ" sz="1900" dirty="0">
                <a:latin typeface="Book Antiqua" pitchFamily="18" charset="0"/>
              </a:rPr>
              <a:t>na vodu, voda, hadřík, ubrus, pracovní </a:t>
            </a:r>
            <a:r>
              <a:rPr lang="cs-CZ" sz="1900" dirty="0" smtClean="0">
                <a:latin typeface="Book Antiqua" pitchFamily="18" charset="0"/>
              </a:rPr>
              <a:t>oděv</a:t>
            </a:r>
            <a:endParaRPr lang="cs-CZ" sz="1900" dirty="0">
              <a:latin typeface="Book Antiqua" pitchFamily="18" charset="0"/>
            </a:endParaRPr>
          </a:p>
          <a:p>
            <a:pPr algn="l"/>
            <a:endParaRPr lang="cs-CZ" sz="1900" b="1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Potřebný čas pro výuku DUM:</a:t>
            </a:r>
            <a:r>
              <a:rPr lang="cs-CZ" sz="1900" dirty="0" smtClean="0">
                <a:latin typeface="Book Antiqua" pitchFamily="18" charset="0"/>
              </a:rPr>
              <a:t> 45 minut</a:t>
            </a:r>
            <a:br>
              <a:rPr lang="cs-CZ" sz="1900" dirty="0" smtClean="0">
                <a:latin typeface="Book Antiqua" pitchFamily="18" charset="0"/>
              </a:rPr>
            </a:br>
            <a:r>
              <a:rPr lang="cs-CZ" sz="1900" b="1" dirty="0" smtClean="0">
                <a:latin typeface="Book Antiqua" pitchFamily="18" charset="0"/>
              </a:rPr>
              <a:t>Metodické zhodnocení a popis práce s digitálním učebním materiálem: </a:t>
            </a:r>
            <a:r>
              <a:rPr lang="cs-CZ" sz="1900" dirty="0" smtClean="0">
                <a:latin typeface="Book Antiqua" pitchFamily="18" charset="0"/>
              </a:rPr>
              <a:t>Prezentace je vhodná při frontální i skupinové výuce výtvarné výchovy.  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620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b="1" i="1" dirty="0" smtClean="0">
                <a:latin typeface="Candara" pitchFamily="34" charset="0"/>
              </a:rPr>
              <a:t>Motivace: </a:t>
            </a:r>
            <a:r>
              <a:rPr lang="cs-CZ" i="1" dirty="0" smtClean="0">
                <a:latin typeface="Candara" pitchFamily="34" charset="0"/>
              </a:rPr>
              <a:t>Rozhovor </a:t>
            </a:r>
            <a:r>
              <a:rPr lang="cs-CZ" i="1" dirty="0" smtClean="0">
                <a:latin typeface="Candara" pitchFamily="34" charset="0"/>
              </a:rPr>
              <a:t>o rozmanitosti barev. Jako ukázku lze využít přírodní motivy. Žáci si zahrají na malíře/přírodu. Pomocí míchání barev a přidáváním černé a bílé barvy budou vytvářet nové barevné odstíny.</a:t>
            </a:r>
            <a:endParaRPr lang="cs-CZ" i="1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650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pic>
        <p:nvPicPr>
          <p:cNvPr id="1032" name="Picture 8" descr="http://www.kgardens.org/images/Tulipany%20celk.pohled_75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385" y="2006600"/>
            <a:ext cx="6479201" cy="485940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37186" y="1196752"/>
            <a:ext cx="8229600" cy="79208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latin typeface="Candara" pitchFamily="34" charset="0"/>
              </a:rPr>
              <a:t>Barevná rozmanitost v přírodě</a:t>
            </a:r>
            <a:endParaRPr lang="cs-CZ" sz="32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1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37186" y="1196752"/>
            <a:ext cx="8229600" cy="79208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latin typeface="Candara" pitchFamily="34" charset="0"/>
              </a:rPr>
              <a:t>Barevná rozmanitost na malířském plátně</a:t>
            </a:r>
            <a:endParaRPr lang="cs-CZ" sz="3200" dirty="0">
              <a:latin typeface="Candara" pitchFamily="34" charset="0"/>
            </a:endParaRPr>
          </a:p>
        </p:txBody>
      </p:sp>
      <p:pic>
        <p:nvPicPr>
          <p:cNvPr id="5" name="Picture 6" descr="http://www.interpan.cz/itemimgs/large/C080501000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224" y="2420888"/>
            <a:ext cx="7500635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991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37186" y="1196752"/>
            <a:ext cx="8229600" cy="79208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latin typeface="Candara" pitchFamily="34" charset="0"/>
              </a:rPr>
              <a:t>Barevná rozmanitost předmětů kolem nás</a:t>
            </a:r>
            <a:endParaRPr lang="cs-CZ" sz="3200" dirty="0">
              <a:latin typeface="Candara" pitchFamily="34" charset="0"/>
            </a:endParaRPr>
          </a:p>
        </p:txBody>
      </p:sp>
      <p:pic>
        <p:nvPicPr>
          <p:cNvPr id="7" name="Picture 4" descr="Soubor:RAL K5 Fächer RGB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36599"/>
            <a:ext cx="4536504" cy="5022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48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Candara" pitchFamily="34" charset="0"/>
              </a:rPr>
              <a:t>Pomůcky: </a:t>
            </a:r>
            <a:r>
              <a:rPr lang="cs-CZ" dirty="0" smtClean="0">
                <a:latin typeface="Candara" pitchFamily="34" charset="0"/>
              </a:rPr>
              <a:t>2 čtvrtky A4, temperové barvy, malířská paleta, plochý štětec, nádoba na vodu, voda, hadřík, ubrus, pracovní oděv.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Candara" pitchFamily="34" charset="0"/>
              </a:rPr>
              <a:t>Postupujte podle následujících </a:t>
            </a:r>
            <a:r>
              <a:rPr lang="cs-CZ" b="1" dirty="0" smtClean="0">
                <a:latin typeface="Candara" pitchFamily="34" charset="0"/>
              </a:rPr>
              <a:t>pokyn</a:t>
            </a:r>
            <a:r>
              <a:rPr lang="cs-CZ" b="1" dirty="0" smtClean="0">
                <a:latin typeface="Candara" pitchFamily="34" charset="0"/>
              </a:rPr>
              <a:t>ů</a:t>
            </a:r>
            <a:r>
              <a:rPr lang="cs-CZ" b="1" dirty="0" smtClean="0">
                <a:latin typeface="Candara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Candara" pitchFamily="34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046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283691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dirty="0">
                <a:latin typeface="Candara" pitchFamily="34" charset="0"/>
              </a:rPr>
              <a:t>Barvy míchej na malířské </a:t>
            </a:r>
            <a:r>
              <a:rPr lang="cs-CZ" dirty="0" smtClean="0">
                <a:latin typeface="Candara" pitchFamily="34" charset="0"/>
              </a:rPr>
              <a:t>paletě                        a </a:t>
            </a:r>
            <a:r>
              <a:rPr lang="cs-CZ" dirty="0">
                <a:latin typeface="Candara" pitchFamily="34" charset="0"/>
              </a:rPr>
              <a:t>teprve potom </a:t>
            </a:r>
            <a:r>
              <a:rPr lang="cs-CZ" dirty="0" smtClean="0">
                <a:latin typeface="Candara" pitchFamily="34" charset="0"/>
              </a:rPr>
              <a:t>nanášej </a:t>
            </a:r>
            <a:r>
              <a:rPr lang="cs-CZ" dirty="0">
                <a:latin typeface="Candara" pitchFamily="34" charset="0"/>
              </a:rPr>
              <a:t>na čtvrtku</a:t>
            </a:r>
            <a:r>
              <a:rPr lang="cs-CZ" dirty="0" smtClean="0">
                <a:latin typeface="Candara" pitchFamily="34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dirty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ndara" pitchFamily="34" charset="0"/>
              </a:rPr>
              <a:t>Na první čtvrtku sestav „barevný příklad“ podle následujícího obrázku a hned ho vyřeš.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pic>
        <p:nvPicPr>
          <p:cNvPr id="4" name="Obrázek 3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6" t="3429" r="72077" b="71425"/>
          <a:stretch/>
        </p:blipFill>
        <p:spPr bwMode="auto">
          <a:xfrm>
            <a:off x="177934" y="4437112"/>
            <a:ext cx="2346902" cy="18149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744" t="3429" r="5145" b="71425"/>
          <a:stretch/>
        </p:blipFill>
        <p:spPr bwMode="auto">
          <a:xfrm>
            <a:off x="6741994" y="4437112"/>
            <a:ext cx="2224072" cy="18149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6252066"/>
            <a:ext cx="2067636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  žlutá         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pic>
        <p:nvPicPr>
          <p:cNvPr id="8" name="Obrázek 7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23" t="3429" r="63143" b="71425"/>
          <a:stretch/>
        </p:blipFill>
        <p:spPr bwMode="auto">
          <a:xfrm>
            <a:off x="2524836" y="4437112"/>
            <a:ext cx="859809" cy="18149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Obrázek 8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58" t="3429" r="38325" b="71425"/>
          <a:stretch/>
        </p:blipFill>
        <p:spPr bwMode="auto">
          <a:xfrm>
            <a:off x="3384644" y="4437112"/>
            <a:ext cx="2388359" cy="18149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Obrázek 9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75" t="3429" r="28256" b="71425"/>
          <a:stretch/>
        </p:blipFill>
        <p:spPr bwMode="auto">
          <a:xfrm>
            <a:off x="5773003" y="4437112"/>
            <a:ext cx="968990" cy="18149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2524836" y="6252066"/>
            <a:ext cx="859809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+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384645" y="6252066"/>
            <a:ext cx="2388358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  červená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773002" y="6252066"/>
            <a:ext cx="968991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latin typeface="Candara" pitchFamily="34" charset="0"/>
              </a:rPr>
              <a:t> </a:t>
            </a:r>
            <a:r>
              <a:rPr lang="cs-CZ" dirty="0" smtClean="0">
                <a:latin typeface="Candara" pitchFamily="34" charset="0"/>
              </a:rPr>
              <a:t>  =   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6741994" y="6252066"/>
            <a:ext cx="2150486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oranžová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95690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latin typeface="Candara" pitchFamily="34" charset="0"/>
            </a:endParaRPr>
          </a:p>
        </p:txBody>
      </p:sp>
      <p:pic>
        <p:nvPicPr>
          <p:cNvPr id="5" name="Obrázek 4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6" t="29574" r="73093" b="43423"/>
          <a:stretch/>
        </p:blipFill>
        <p:spPr bwMode="auto">
          <a:xfrm>
            <a:off x="142063" y="1196752"/>
            <a:ext cx="2249101" cy="194898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7" y="3168112"/>
            <a:ext cx="2067636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  žlutá           </a:t>
            </a:r>
          </a:p>
        </p:txBody>
      </p:sp>
      <p:pic>
        <p:nvPicPr>
          <p:cNvPr id="7" name="Obrázek 6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06" t="29574" r="64756" b="43423"/>
          <a:stretch/>
        </p:blipFill>
        <p:spPr bwMode="auto">
          <a:xfrm>
            <a:off x="2391163" y="1196752"/>
            <a:ext cx="802413" cy="194898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7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45" t="29574" r="37101" b="43423"/>
          <a:stretch/>
        </p:blipFill>
        <p:spPr bwMode="auto">
          <a:xfrm>
            <a:off x="3193575" y="1198725"/>
            <a:ext cx="2661315" cy="194898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Obrázek 8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99" t="29574" r="26890" b="43423"/>
          <a:stretch/>
        </p:blipFill>
        <p:spPr bwMode="auto">
          <a:xfrm>
            <a:off x="5849546" y="1196752"/>
            <a:ext cx="982639" cy="194898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Obrázek 9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10" t="29574" r="5145" b="43423"/>
          <a:stretch/>
        </p:blipFill>
        <p:spPr bwMode="auto">
          <a:xfrm>
            <a:off x="6796451" y="1196752"/>
            <a:ext cx="2092667" cy="194898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2331150" y="3168112"/>
            <a:ext cx="859809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+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519336" y="3168112"/>
            <a:ext cx="2067636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  modrá         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832006" y="3170085"/>
            <a:ext cx="968991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latin typeface="Candara" pitchFamily="34" charset="0"/>
              </a:rPr>
              <a:t> </a:t>
            </a:r>
            <a:r>
              <a:rPr lang="cs-CZ" dirty="0" smtClean="0">
                <a:latin typeface="Candara" pitchFamily="34" charset="0"/>
              </a:rPr>
              <a:t>  =   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6837527" y="3168112"/>
            <a:ext cx="2067636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  zelená         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pic>
        <p:nvPicPr>
          <p:cNvPr id="15" name="Obrázek 14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6" t="57149" r="73717" b="15705"/>
          <a:stretch/>
        </p:blipFill>
        <p:spPr bwMode="auto">
          <a:xfrm>
            <a:off x="142062" y="4005064"/>
            <a:ext cx="2189088" cy="195930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Obrázek 15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3" t="57149" r="64755" b="15705"/>
          <a:stretch/>
        </p:blipFill>
        <p:spPr bwMode="auto">
          <a:xfrm>
            <a:off x="2331150" y="4005064"/>
            <a:ext cx="862426" cy="195930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Obrázek 16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45" t="57149" r="37101" b="15705"/>
          <a:stretch/>
        </p:blipFill>
        <p:spPr bwMode="auto">
          <a:xfrm>
            <a:off x="3193576" y="4005064"/>
            <a:ext cx="2661314" cy="195930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Obrázek 17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99" t="57149" r="26890" b="15705"/>
          <a:stretch/>
        </p:blipFill>
        <p:spPr bwMode="auto">
          <a:xfrm>
            <a:off x="5854890" y="4005064"/>
            <a:ext cx="982638" cy="195930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9" name="Obrázek 18" descr="C:\Users\PacaltovaZ\Desktop\Nová složka\P1080421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30" t="57149" r="5145" b="15705"/>
          <a:stretch/>
        </p:blipFill>
        <p:spPr bwMode="auto">
          <a:xfrm>
            <a:off x="6800996" y="4005064"/>
            <a:ext cx="2129197" cy="195930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0" name="Zástupný symbol pro obsah 2"/>
          <p:cNvSpPr txBox="1">
            <a:spLocks/>
          </p:cNvSpPr>
          <p:nvPr/>
        </p:nvSpPr>
        <p:spPr>
          <a:xfrm>
            <a:off x="323528" y="6126163"/>
            <a:ext cx="2067636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červená           </a:t>
            </a:r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2391163" y="6126163"/>
            <a:ext cx="859809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+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3490414" y="6126163"/>
            <a:ext cx="2067636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  modrá         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5832005" y="6126163"/>
            <a:ext cx="968991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latin typeface="Candara" pitchFamily="34" charset="0"/>
              </a:rPr>
              <a:t> </a:t>
            </a:r>
            <a:r>
              <a:rPr lang="cs-CZ" dirty="0" smtClean="0">
                <a:latin typeface="Candara" pitchFamily="34" charset="0"/>
              </a:rPr>
              <a:t>  =   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6800996" y="6126163"/>
            <a:ext cx="2067636" cy="5584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   fialová          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287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500"/>
                            </p:stCondLst>
                            <p:childTnLst>
                              <p:par>
                                <p:cTn id="6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  <p:bldP spid="20" grpId="0"/>
      <p:bldP spid="21" grpId="0"/>
      <p:bldP spid="22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21330" y="1413387"/>
            <a:ext cx="843528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ndara" pitchFamily="34" charset="0"/>
              </a:rPr>
              <a:t>Druhou čtvrtku přelož na polovinu (na výšku) a znovu ji rozlož. 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ndara" pitchFamily="34" charset="0"/>
              </a:rPr>
              <a:t>Vyber si barvu                                                 (kromě bílé a černé)                                                        a namaluj barevný                                       obdélník do obou sloupců.</a:t>
            </a:r>
          </a:p>
        </p:txBody>
      </p:sp>
      <p:pic>
        <p:nvPicPr>
          <p:cNvPr id="4" name="Obrázek 3" descr="C:\Users\PacaltovaZ\Desktop\Nová složka\P108043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2" t="4715" r="33118" b="73997"/>
          <a:stretch/>
        </p:blipFill>
        <p:spPr bwMode="auto">
          <a:xfrm>
            <a:off x="5566652" y="2250804"/>
            <a:ext cx="3289958" cy="83053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566653" y="3081343"/>
            <a:ext cx="3283972" cy="329998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848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21724" y="1124744"/>
            <a:ext cx="843528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ndara" pitchFamily="34" charset="0"/>
              </a:rPr>
              <a:t>V levém sloupci do výchozí barvy postupně přidávej </a:t>
            </a:r>
            <a:r>
              <a:rPr lang="cs-CZ" dirty="0" smtClean="0">
                <a:latin typeface="Candara" pitchFamily="34" charset="0"/>
              </a:rPr>
              <a:t>bílou.</a:t>
            </a:r>
            <a:endParaRPr lang="cs-CZ" dirty="0" smtClean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ndara" pitchFamily="34" charset="0"/>
              </a:rPr>
              <a:t>V pravém sloupci                                                       do výchozí barvy                                                     postupně přidávej                                          černou </a:t>
            </a:r>
            <a:r>
              <a:rPr lang="cs-CZ" dirty="0" smtClean="0">
                <a:latin typeface="Candara" pitchFamily="34" charset="0"/>
              </a:rPr>
              <a:t>(</a:t>
            </a:r>
            <a:r>
              <a:rPr lang="cs-CZ" dirty="0" smtClean="0">
                <a:latin typeface="Candara" pitchFamily="34" charset="0"/>
              </a:rPr>
              <a:t>v malém </a:t>
            </a:r>
            <a:r>
              <a:rPr lang="cs-CZ" dirty="0" smtClean="0">
                <a:latin typeface="Candara" pitchFamily="34" charset="0"/>
              </a:rPr>
              <a:t>                                               množství</a:t>
            </a:r>
            <a:r>
              <a:rPr lang="cs-CZ" dirty="0" smtClean="0">
                <a:latin typeface="Candara" pitchFamily="34" charset="0"/>
              </a:rPr>
              <a:t>).</a:t>
            </a:r>
            <a:endParaRPr lang="cs-CZ" dirty="0">
              <a:latin typeface="Candara" pitchFamily="34" charset="0"/>
            </a:endParaRPr>
          </a:p>
        </p:txBody>
      </p:sp>
      <p:pic>
        <p:nvPicPr>
          <p:cNvPr id="6" name="Obrázek 5" descr="C:\Users\PacaltovaZ\Desktop\Nová složka\P108043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2" t="4715" r="65808" b="76565"/>
          <a:stretch/>
        </p:blipFill>
        <p:spPr bwMode="auto">
          <a:xfrm>
            <a:off x="4716016" y="2348880"/>
            <a:ext cx="1979331" cy="91293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 descr="C:\Users\PacaltovaZ\Desktop\Nová složka\P108043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2" t="23434" r="65808" b="58096"/>
          <a:stretch/>
        </p:blipFill>
        <p:spPr bwMode="auto">
          <a:xfrm>
            <a:off x="4716016" y="3261816"/>
            <a:ext cx="1979331" cy="90075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7" descr="C:\Users\PacaltovaZ\Desktop\Nová složka\P1080431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2" t="41905" r="65808" b="42423"/>
          <a:stretch/>
        </p:blipFill>
        <p:spPr bwMode="auto">
          <a:xfrm>
            <a:off x="4716016" y="4162567"/>
            <a:ext cx="1979331" cy="7642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Obrázek 8" descr="C:\Users\PacaltovaZ\Desktop\Nová složka\P108043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2" t="57576" r="65808" b="23492"/>
          <a:stretch/>
        </p:blipFill>
        <p:spPr bwMode="auto">
          <a:xfrm>
            <a:off x="4716016" y="4926842"/>
            <a:ext cx="1979331" cy="92325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Obrázek 9" descr="C:\Users\PacaltovaZ\Desktop\Nová složka\P1080431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2" t="76508" r="65808" b="4560"/>
          <a:stretch/>
        </p:blipFill>
        <p:spPr bwMode="auto">
          <a:xfrm>
            <a:off x="4716016" y="5850099"/>
            <a:ext cx="1979331" cy="92325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Obrázek 10" descr="C:\Users\PacaltovaZ\Desktop\Nová složka\P108043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41" t="4715" r="33118" b="76228"/>
          <a:stretch/>
        </p:blipFill>
        <p:spPr bwMode="auto">
          <a:xfrm>
            <a:off x="6659652" y="2332465"/>
            <a:ext cx="2174468" cy="92935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Obrázek 11" descr="C:\Users\PacaltovaZ\Desktop\Nová složka\P108043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41" t="23771" r="33118" b="57759"/>
          <a:stretch/>
        </p:blipFill>
        <p:spPr bwMode="auto">
          <a:xfrm>
            <a:off x="6659652" y="3261816"/>
            <a:ext cx="2174468" cy="90075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Obrázek 12" descr="C:\Users\PacaltovaZ\Desktop\Nová složka\P1080431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41" t="42242" r="33118" b="39568"/>
          <a:stretch/>
        </p:blipFill>
        <p:spPr bwMode="auto">
          <a:xfrm>
            <a:off x="6659652" y="4162567"/>
            <a:ext cx="2174468" cy="88710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Obrázek 13" descr="C:\Users\PacaltovaZ\Desktop\Nová složka\P108043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41" t="60432" r="33118" b="23155"/>
          <a:stretch/>
        </p:blipFill>
        <p:spPr bwMode="auto">
          <a:xfrm>
            <a:off x="6659652" y="5049672"/>
            <a:ext cx="2174468" cy="8004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Obrázek 14" descr="C:\Users\PacaltovaZ\Desktop\Nová složka\P108043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41" t="76844" r="33118" b="4561"/>
          <a:stretch/>
        </p:blipFill>
        <p:spPr bwMode="auto">
          <a:xfrm>
            <a:off x="6659652" y="5850099"/>
            <a:ext cx="2174468" cy="90684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20281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43528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ndara" pitchFamily="34" charset="0"/>
              </a:rPr>
              <a:t>Na další čtvrtku nebo volné místo                     na předchozích čtvrtkách můžeš libovolně míchat  barvy a experimentovat s nimi.</a:t>
            </a:r>
          </a:p>
          <a:p>
            <a:pPr>
              <a:buFont typeface="Wingdings" pitchFamily="2" charset="2"/>
              <a:buChar char="§"/>
            </a:pPr>
            <a:endParaRPr lang="cs-CZ" dirty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Candara" pitchFamily="34" charset="0"/>
              </a:rPr>
              <a:t>Nezapomeň, že s černou a tmavými barvami zacházíme opatrně – přidáváme v malém množství.</a:t>
            </a:r>
            <a:endParaRPr lang="cs-CZ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545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smtClean="0">
                <a:latin typeface="Candara" pitchFamily="34" charset="0"/>
              </a:rPr>
              <a:t>Míchání barev</a:t>
            </a:r>
            <a:endParaRPr lang="cs-CZ" dirty="0">
              <a:latin typeface="Candara" pitchFamily="34" charset="0"/>
            </a:endParaRPr>
          </a:p>
        </p:txBody>
      </p:sp>
      <p:pic>
        <p:nvPicPr>
          <p:cNvPr id="4" name="Obrázek 3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0" t="8286" r="75428" b="76998"/>
          <a:stretch/>
        </p:blipFill>
        <p:spPr bwMode="auto">
          <a:xfrm>
            <a:off x="2945486" y="1236302"/>
            <a:ext cx="1992573" cy="114823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1" t="23001" r="75428" b="59661"/>
          <a:stretch/>
        </p:blipFill>
        <p:spPr bwMode="auto">
          <a:xfrm>
            <a:off x="1202700" y="4559320"/>
            <a:ext cx="2088107" cy="135285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1" t="40339" r="76478" b="42695"/>
          <a:stretch/>
        </p:blipFill>
        <p:spPr bwMode="auto">
          <a:xfrm>
            <a:off x="1326565" y="184222"/>
            <a:ext cx="1978925" cy="132383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1" t="59054" r="78314" b="24505"/>
          <a:stretch/>
        </p:blipFill>
        <p:spPr bwMode="auto">
          <a:xfrm>
            <a:off x="1502950" y="2291912"/>
            <a:ext cx="1787857" cy="128289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7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1" t="77245" r="78314" b="7276"/>
          <a:stretch/>
        </p:blipFill>
        <p:spPr bwMode="auto">
          <a:xfrm>
            <a:off x="2470244" y="5648115"/>
            <a:ext cx="1787857" cy="12078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Obrázek 8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26" t="8286" r="53522" b="76998"/>
          <a:stretch/>
        </p:blipFill>
        <p:spPr bwMode="auto">
          <a:xfrm>
            <a:off x="2579426" y="3574802"/>
            <a:ext cx="1992574" cy="114823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Obrázek 9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95" t="8286" r="30434" b="76998"/>
          <a:stretch/>
        </p:blipFill>
        <p:spPr bwMode="auto">
          <a:xfrm>
            <a:off x="4804012" y="5648117"/>
            <a:ext cx="1869745" cy="114823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Obrázek 10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38" t="9731" r="8575" b="76998"/>
          <a:stretch/>
        </p:blipFill>
        <p:spPr bwMode="auto">
          <a:xfrm>
            <a:off x="5034752" y="3611835"/>
            <a:ext cx="1799191" cy="111318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Obrázek 11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77" t="77245" r="54571" b="7276"/>
          <a:stretch/>
        </p:blipFill>
        <p:spPr bwMode="auto">
          <a:xfrm>
            <a:off x="5934348" y="4704351"/>
            <a:ext cx="1992573" cy="12078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Obrázek 12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99" t="79020" r="31299" b="7276"/>
          <a:stretch/>
        </p:blipFill>
        <p:spPr bwMode="auto">
          <a:xfrm>
            <a:off x="95534" y="5786651"/>
            <a:ext cx="1883392" cy="106929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Obrázek 13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38" t="78470" r="9708" b="7276"/>
          <a:stretch/>
        </p:blipFill>
        <p:spPr bwMode="auto">
          <a:xfrm>
            <a:off x="7084016" y="5613724"/>
            <a:ext cx="1633580" cy="116783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Obrázek 15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58" t="60978" r="29409" b="22756"/>
          <a:stretch/>
        </p:blipFill>
        <p:spPr bwMode="auto">
          <a:xfrm>
            <a:off x="5303412" y="1168973"/>
            <a:ext cx="2167478" cy="126924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Obrázek 17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26" t="40339" r="54571" b="40946"/>
          <a:stretch/>
        </p:blipFill>
        <p:spPr bwMode="auto">
          <a:xfrm>
            <a:off x="95534" y="3418764"/>
            <a:ext cx="1883391" cy="146031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9" name="Obrázek 18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77" t="41564" r="30433" b="40946"/>
          <a:stretch/>
        </p:blipFill>
        <p:spPr bwMode="auto">
          <a:xfrm>
            <a:off x="7142086" y="3516996"/>
            <a:ext cx="1965278" cy="136477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" name="Obrázek 19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39" t="43487" r="8575" b="40946"/>
          <a:stretch/>
        </p:blipFill>
        <p:spPr bwMode="auto">
          <a:xfrm>
            <a:off x="3735178" y="4704351"/>
            <a:ext cx="1673643" cy="121465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Obrázek 20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26" t="23001" r="53521" b="59661"/>
          <a:stretch/>
        </p:blipFill>
        <p:spPr bwMode="auto">
          <a:xfrm>
            <a:off x="3941773" y="2287273"/>
            <a:ext cx="1992574" cy="135285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2" name="Obrázek 21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94" t="24247" r="30434" b="59662"/>
          <a:stretch/>
        </p:blipFill>
        <p:spPr bwMode="auto">
          <a:xfrm>
            <a:off x="0" y="1031678"/>
            <a:ext cx="1869744" cy="125559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Obrázek 22" descr="C:\Users\PacaltovaZ\Desktop\Nová složka\P108043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39" t="24248" r="8575" b="59661"/>
          <a:stretch/>
        </p:blipFill>
        <p:spPr bwMode="auto">
          <a:xfrm>
            <a:off x="6387151" y="2384536"/>
            <a:ext cx="1673644" cy="125559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14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"/>
                            </p:stCondLst>
                            <p:childTnLst>
                              <p:par>
                                <p:cTn id="7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"/>
                            </p:stCondLst>
                            <p:childTnLst>
                              <p:par>
                                <p:cTn id="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"/>
                            </p:stCondLst>
                            <p:childTnLst>
                              <p:par>
                                <p:cTn id="9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"/>
                            </p:stCondLst>
                            <p:childTnLst>
                              <p:par>
                                <p:cTn id="10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"/>
                            </p:stCondLst>
                            <p:childTnLst>
                              <p:par>
                                <p:cTn id="10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"/>
                            </p:stCondLst>
                            <p:childTnLst>
                              <p:par>
                                <p:cTn id="1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36743" y="620688"/>
            <a:ext cx="8229600" cy="564949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200" b="1" dirty="0" smtClean="0">
                <a:latin typeface="Candara" pitchFamily="34" charset="0"/>
              </a:rPr>
              <a:t>Zdroje: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b="1" dirty="0" smtClean="0">
              <a:latin typeface="Candara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>
                <a:latin typeface="Candara" pitchFamily="34" charset="0"/>
              </a:rPr>
              <a:t>Fotografie autorky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>
              <a:latin typeface="Candara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>
                <a:latin typeface="Candara" pitchFamily="34" charset="0"/>
              </a:rPr>
              <a:t>http://cs.wikipedia.org/wiki/Soubor:RAL_K5:F%C3%A4cher_RGB.jpg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>
              <a:latin typeface="Candara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>
                <a:latin typeface="Candara" pitchFamily="34" charset="0"/>
              </a:rPr>
              <a:t>http://www.google.cz/imgres?imgurl=http://www.kgardens.org/images/Tulipany%2520celk.pohled_750.jpg&amp;imgrefurl=http://www.kgardens.org/&amp;h=563&amp;w=750&amp;sz=230&amp;tbnid=YK9cQ96MowhAaM:&amp;tbnh=90&amp;tbnw=120&amp;prev=/search%3Fq%3Dtulip%25C3%25A1ny%26tbm%3Disch%26tbo%3Du&amp;zoom=1&amp;q=tulip%C3%A1ny&amp;usg=__dbbouKzQOt4OJuhm9gQwEpXH7Rs=&amp;docid=I7flZFzIzCFXOM&amp;hl=cs&amp;sa=X&amp;ei=vzKBUb7iINDLsgb6uICAAQ&amp;sqi=2&amp;ved=0CDgQ9QEwAQ&amp;dur=2652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>
              <a:latin typeface="Candara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>
                <a:latin typeface="Candara" pitchFamily="34" charset="0"/>
              </a:rPr>
              <a:t>http://www.interpan.cz/rucne-malovane-platno-oranzove-tulipany-268.aspx</a:t>
            </a:r>
            <a:endParaRPr lang="cs-CZ" sz="22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77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2312</TotalTime>
  <Words>356</Words>
  <Application>Microsoft Office PowerPoint</Application>
  <PresentationFormat>Předvádění na obrazovce (4:3)</PresentationFormat>
  <Paragraphs>106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42</cp:revision>
  <dcterms:created xsi:type="dcterms:W3CDTF">2013-05-01T10:33:10Z</dcterms:created>
  <dcterms:modified xsi:type="dcterms:W3CDTF">2013-08-10T13:20:14Z</dcterms:modified>
</cp:coreProperties>
</file>