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58" r:id="rId4"/>
    <p:sldId id="268" r:id="rId5"/>
    <p:sldId id="269" r:id="rId6"/>
    <p:sldId id="270" r:id="rId7"/>
    <p:sldId id="271" r:id="rId8"/>
    <p:sldId id="272" r:id="rId9"/>
    <p:sldId id="27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513BB-E4C8-4A59-91BC-9E3C61767D67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3C0CC-B9D0-4964-9B6E-D5E3AEBA744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513BB-E4C8-4A59-91BC-9E3C61767D67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3C0CC-B9D0-4964-9B6E-D5E3AEBA744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513BB-E4C8-4A59-91BC-9E3C61767D67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3C0CC-B9D0-4964-9B6E-D5E3AEBA74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513BB-E4C8-4A59-91BC-9E3C61767D67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3C0CC-B9D0-4964-9B6E-D5E3AEBA744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513BB-E4C8-4A59-91BC-9E3C61767D67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3C0CC-B9D0-4964-9B6E-D5E3AEBA744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513BB-E4C8-4A59-91BC-9E3C61767D67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3C0CC-B9D0-4964-9B6E-D5E3AEBA74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513BB-E4C8-4A59-91BC-9E3C61767D67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3C0CC-B9D0-4964-9B6E-D5E3AEBA74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513BB-E4C8-4A59-91BC-9E3C61767D67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3C0CC-B9D0-4964-9B6E-D5E3AEBA74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513BB-E4C8-4A59-91BC-9E3C61767D67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3C0CC-B9D0-4964-9B6E-D5E3AEBA744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513BB-E4C8-4A59-91BC-9E3C61767D67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3C0CC-B9D0-4964-9B6E-D5E3AEBA74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513BB-E4C8-4A59-91BC-9E3C61767D67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3C0CC-B9D0-4964-9B6E-D5E3AEBA74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51513BB-E4C8-4A59-91BC-9E3C61767D67}" type="datetimeFigureOut">
              <a:rPr lang="cs-CZ" smtClean="0"/>
              <a:t>10.8.2013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E53C0CC-B9D0-4964-9B6E-D5E3AEBA744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71600" y="2276872"/>
          <a:ext cx="7556343" cy="1800200"/>
        </p:xfrm>
        <a:graphic>
          <a:graphicData uri="http://schemas.openxmlformats.org/drawingml/2006/table">
            <a:tbl>
              <a:tblPr/>
              <a:tblGrid>
                <a:gridCol w="3184384"/>
                <a:gridCol w="4371959"/>
              </a:tblGrid>
              <a:tr h="6252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84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59632" y="4725144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Book Antiqua" pitchFamily="18" charset="0"/>
              </a:rPr>
              <a:t>Název DUM:  </a:t>
            </a:r>
            <a:r>
              <a:rPr lang="cs-CZ" dirty="0" smtClean="0">
                <a:latin typeface="Book Antiqua" pitchFamily="18" charset="0"/>
              </a:rPr>
              <a:t>VY_32_INOVACE_XVI_2_04_Hora</a:t>
            </a:r>
          </a:p>
          <a:p>
            <a:endParaRPr lang="cs-CZ" b="1" dirty="0" smtClean="0">
              <a:latin typeface="Book Antiqua" pitchFamily="18" charset="0"/>
            </a:endParaRPr>
          </a:p>
          <a:p>
            <a:r>
              <a:rPr lang="cs-CZ" b="1" dirty="0" smtClean="0">
                <a:latin typeface="Book Antiqua" pitchFamily="18" charset="0"/>
              </a:rPr>
              <a:t>Šablona číslo:  </a:t>
            </a:r>
            <a:r>
              <a:rPr lang="cs-CZ" dirty="0" smtClean="0">
                <a:latin typeface="Book Antiqua" pitchFamily="18" charset="0"/>
              </a:rPr>
              <a:t>XVI </a:t>
            </a:r>
            <a:r>
              <a:rPr lang="cs-CZ" b="1" dirty="0" smtClean="0">
                <a:latin typeface="Book Antiqua" pitchFamily="18" charset="0"/>
              </a:rPr>
              <a:t>       Sada číslo</a:t>
            </a:r>
            <a:r>
              <a:rPr lang="cs-CZ" dirty="0" smtClean="0">
                <a:latin typeface="Book Antiqua" pitchFamily="18" charset="0"/>
              </a:rPr>
              <a:t>:</a:t>
            </a:r>
            <a:r>
              <a:rPr lang="cs-CZ" b="1" dirty="0" smtClean="0">
                <a:latin typeface="Book Antiqua" pitchFamily="18" charset="0"/>
              </a:rPr>
              <a:t> </a:t>
            </a:r>
            <a:r>
              <a:rPr lang="cs-CZ" dirty="0" smtClean="0">
                <a:latin typeface="Book Antiqua" pitchFamily="18" charset="0"/>
              </a:rPr>
              <a:t>2  </a:t>
            </a:r>
            <a:r>
              <a:rPr lang="cs-CZ" b="1" dirty="0" smtClean="0">
                <a:latin typeface="Book Antiqua" pitchFamily="18" charset="0"/>
              </a:rPr>
              <a:t>       Pořadové číslo DUM</a:t>
            </a:r>
            <a:r>
              <a:rPr lang="cs-CZ" b="1" smtClean="0">
                <a:latin typeface="Book Antiqua" pitchFamily="18" charset="0"/>
              </a:rPr>
              <a:t>: </a:t>
            </a:r>
            <a:r>
              <a:rPr lang="cs-CZ" smtClean="0">
                <a:latin typeface="Book Antiqua" pitchFamily="18" charset="0"/>
              </a:rPr>
              <a:t>04</a:t>
            </a:r>
            <a:r>
              <a:rPr lang="cs-CZ" b="1" smtClean="0">
                <a:latin typeface="Book Antiqua" pitchFamily="18" charset="0"/>
              </a:rPr>
              <a:t> </a:t>
            </a:r>
            <a:endParaRPr lang="cs-CZ" dirty="0" smtClean="0">
              <a:latin typeface="Book Antiqua" pitchFamily="18" charset="0"/>
            </a:endParaRPr>
          </a:p>
          <a:p>
            <a:endParaRPr lang="cs-CZ" b="1" dirty="0" smtClean="0">
              <a:latin typeface="Book Antiqua" pitchFamily="18" charset="0"/>
            </a:endParaRPr>
          </a:p>
          <a:p>
            <a:r>
              <a:rPr lang="cs-CZ" b="1" dirty="0" smtClean="0">
                <a:latin typeface="Book Antiqua" pitchFamily="18" charset="0"/>
              </a:rPr>
              <a:t>Autor:   </a:t>
            </a:r>
            <a:r>
              <a:rPr lang="cs-CZ" dirty="0" smtClean="0">
                <a:latin typeface="Book Antiqua" pitchFamily="18" charset="0"/>
              </a:rPr>
              <a:t>Mgr. Zuzana </a:t>
            </a:r>
            <a:r>
              <a:rPr lang="cs-CZ" dirty="0" err="1" smtClean="0">
                <a:latin typeface="Book Antiqua" pitchFamily="18" charset="0"/>
              </a:rPr>
              <a:t>Pácaltová</a:t>
            </a:r>
            <a:endParaRPr lang="cs-CZ" dirty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5728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51520" y="227066"/>
            <a:ext cx="8568952" cy="6624736"/>
          </a:xfrm>
          <a:prstGeom prst="rect">
            <a:avLst/>
          </a:prstGeom>
          <a:solidFill>
            <a:schemeClr val="bg1"/>
          </a:solidFill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900" b="1" dirty="0" smtClean="0">
                <a:latin typeface="Book Antiqua" pitchFamily="18" charset="0"/>
              </a:rPr>
              <a:t>Anotace: </a:t>
            </a:r>
            <a:r>
              <a:rPr lang="cs-CZ" sz="1900" dirty="0" smtClean="0">
                <a:latin typeface="Book Antiqua" pitchFamily="18" charset="0"/>
              </a:rPr>
              <a:t>Výukový materiál obsahuje pracovní postup pro vytvoření  obrazu hory – koláže z barevných pruhů papíru.</a:t>
            </a:r>
            <a:br>
              <a:rPr lang="cs-CZ" sz="1900" dirty="0" smtClean="0">
                <a:latin typeface="Book Antiqua" pitchFamily="18" charset="0"/>
              </a:rPr>
            </a:br>
            <a:endParaRPr lang="cs-CZ" sz="1900" dirty="0" smtClean="0"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latin typeface="Book Antiqua" pitchFamily="18" charset="0"/>
              </a:rPr>
              <a:t>Očekávaný výstup: </a:t>
            </a:r>
            <a:r>
              <a:rPr lang="cs-CZ" sz="1900" dirty="0" smtClean="0">
                <a:latin typeface="Book Antiqua" pitchFamily="18" charset="0"/>
              </a:rPr>
              <a:t>Žák pracuje podle postupu zobrazeném na interaktivní tabuli. </a:t>
            </a:r>
            <a:r>
              <a:rPr lang="cs-CZ" sz="1900" dirty="0">
                <a:latin typeface="Book Antiqua" pitchFamily="18" charset="0"/>
              </a:rPr>
              <a:t>M</a:t>
            </a:r>
            <a:r>
              <a:rPr lang="cs-CZ" sz="1900" dirty="0" smtClean="0">
                <a:latin typeface="Book Antiqua" pitchFamily="18" charset="0"/>
              </a:rPr>
              <a:t>íchá barvy a z barevných pruhů papíru tvoří horský vrchol dle své fantazie. Žák </a:t>
            </a:r>
            <a:r>
              <a:rPr lang="cs-CZ" sz="1900" dirty="0">
                <a:latin typeface="Book Antiqua" pitchFamily="18" charset="0"/>
              </a:rPr>
              <a:t>u</a:t>
            </a:r>
            <a:r>
              <a:rPr lang="cs-CZ" sz="1900" dirty="0" smtClean="0">
                <a:latin typeface="Book Antiqua" pitchFamily="18" charset="0"/>
              </a:rPr>
              <a:t>mí zhodnotit práci svou i svých spolužáků. </a:t>
            </a:r>
            <a:r>
              <a:rPr lang="cs-CZ" sz="1900" dirty="0">
                <a:latin typeface="Book Antiqua" pitchFamily="18" charset="0"/>
              </a:rPr>
              <a:t>O</a:t>
            </a:r>
            <a:r>
              <a:rPr lang="cs-CZ" sz="1900" dirty="0" smtClean="0">
                <a:latin typeface="Book Antiqua" pitchFamily="18" charset="0"/>
              </a:rPr>
              <a:t>bohatí své znalosti o životě v horském prostředí.</a:t>
            </a:r>
            <a:endParaRPr lang="cs-CZ" sz="1900" dirty="0">
              <a:latin typeface="Book Antiqua" pitchFamily="18" charset="0"/>
            </a:endParaRPr>
          </a:p>
          <a:p>
            <a:pPr algn="l"/>
            <a:endParaRPr lang="cs-CZ" sz="1900" dirty="0" smtClean="0"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latin typeface="Book Antiqua" pitchFamily="18" charset="0"/>
              </a:rPr>
              <a:t>Druh učebního materiálu: </a:t>
            </a:r>
            <a:r>
              <a:rPr lang="cs-CZ" sz="1900" dirty="0" smtClean="0">
                <a:latin typeface="Book Antiqua" pitchFamily="18" charset="0"/>
              </a:rPr>
              <a:t>prezentace</a:t>
            </a:r>
          </a:p>
          <a:p>
            <a:pPr algn="l"/>
            <a:r>
              <a:rPr lang="cs-CZ" sz="1900" b="1" dirty="0" smtClean="0">
                <a:latin typeface="Book Antiqua" pitchFamily="18" charset="0"/>
              </a:rPr>
              <a:t>Typická věková skupina: </a:t>
            </a:r>
            <a:r>
              <a:rPr lang="cs-CZ" sz="1900" dirty="0" smtClean="0">
                <a:latin typeface="Book Antiqua" pitchFamily="18" charset="0"/>
              </a:rPr>
              <a:t>9 – 11 let</a:t>
            </a:r>
            <a:br>
              <a:rPr lang="cs-CZ" sz="1900" dirty="0" smtClean="0">
                <a:latin typeface="Book Antiqua" pitchFamily="18" charset="0"/>
              </a:rPr>
            </a:br>
            <a:endParaRPr lang="cs-CZ" sz="1900" dirty="0" smtClean="0"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latin typeface="Book Antiqua" pitchFamily="18" charset="0"/>
              </a:rPr>
              <a:t>Klíčová slova: </a:t>
            </a:r>
            <a:r>
              <a:rPr lang="cs-CZ" sz="1900" dirty="0" smtClean="0">
                <a:latin typeface="Book Antiqua" pitchFamily="18" charset="0"/>
              </a:rPr>
              <a:t>hora, temperové barvy</a:t>
            </a:r>
          </a:p>
          <a:p>
            <a:pPr algn="l"/>
            <a:r>
              <a:rPr lang="cs-CZ" sz="1900" b="1" dirty="0" smtClean="0">
                <a:latin typeface="Book Antiqua" pitchFamily="18" charset="0"/>
              </a:rPr>
              <a:t>Pomůcky a materiál: </a:t>
            </a:r>
            <a:r>
              <a:rPr lang="cs-CZ" sz="1900" dirty="0" smtClean="0">
                <a:latin typeface="Book Antiqua" pitchFamily="18" charset="0"/>
              </a:rPr>
              <a:t>interaktivní tabule</a:t>
            </a:r>
            <a:r>
              <a:rPr lang="cs-CZ" sz="1900" dirty="0">
                <a:latin typeface="Book Antiqua" pitchFamily="18" charset="0"/>
              </a:rPr>
              <a:t>, dvě čtvrtky A4, temperové barvy, </a:t>
            </a:r>
            <a:r>
              <a:rPr lang="cs-CZ" sz="1900" dirty="0" smtClean="0">
                <a:latin typeface="Book Antiqua" pitchFamily="18" charset="0"/>
              </a:rPr>
              <a:t>malířská paleta, plochý </a:t>
            </a:r>
            <a:r>
              <a:rPr lang="cs-CZ" sz="1900" dirty="0">
                <a:latin typeface="Book Antiqua" pitchFamily="18" charset="0"/>
              </a:rPr>
              <a:t>štětec, nůžky, lepidlo, nádoba na vodu, voda, hadřík, ubrus, pracovní </a:t>
            </a:r>
            <a:r>
              <a:rPr lang="cs-CZ" sz="1900" dirty="0" smtClean="0">
                <a:latin typeface="Book Antiqua" pitchFamily="18" charset="0"/>
              </a:rPr>
              <a:t>oděv</a:t>
            </a:r>
            <a:endParaRPr lang="cs-CZ" sz="1900" dirty="0">
              <a:latin typeface="Book Antiqua" pitchFamily="18" charset="0"/>
            </a:endParaRPr>
          </a:p>
          <a:p>
            <a:pPr algn="l"/>
            <a:endParaRPr lang="cs-CZ" sz="1900" b="1" dirty="0" smtClean="0"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latin typeface="Book Antiqua" pitchFamily="18" charset="0"/>
              </a:rPr>
              <a:t>Potřebný čas pro výuku DUM:</a:t>
            </a:r>
            <a:r>
              <a:rPr lang="cs-CZ" sz="1900" dirty="0" smtClean="0">
                <a:latin typeface="Book Antiqua" pitchFamily="18" charset="0"/>
              </a:rPr>
              <a:t> 90 minut</a:t>
            </a:r>
            <a:br>
              <a:rPr lang="cs-CZ" sz="1900" dirty="0" smtClean="0">
                <a:latin typeface="Book Antiqua" pitchFamily="18" charset="0"/>
              </a:rPr>
            </a:br>
            <a:endParaRPr lang="cs-CZ" sz="1900" dirty="0" smtClean="0">
              <a:latin typeface="Book Antiqua" pitchFamily="18" charset="0"/>
            </a:endParaRPr>
          </a:p>
          <a:p>
            <a:pPr algn="l"/>
            <a:r>
              <a:rPr lang="cs-CZ" sz="1900" b="1" dirty="0" smtClean="0">
                <a:latin typeface="Book Antiqua" pitchFamily="18" charset="0"/>
              </a:rPr>
              <a:t>Metodické zhodnocení a popis práce s digitálním učebním materiálem: </a:t>
            </a:r>
            <a:r>
              <a:rPr lang="cs-CZ" sz="1900" dirty="0" smtClean="0">
                <a:latin typeface="Book Antiqua" pitchFamily="18" charset="0"/>
              </a:rPr>
              <a:t>Prezentace je vhodná při frontální i skupinové výuce výtvarné výchovy.  </a:t>
            </a:r>
            <a:br>
              <a:rPr lang="cs-CZ" sz="1900" dirty="0" smtClean="0">
                <a:latin typeface="Book Antiqua" pitchFamily="18" charset="0"/>
              </a:rPr>
            </a:br>
            <a:endParaRPr lang="cs-CZ" sz="1900" dirty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9347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332656"/>
            <a:ext cx="6512511" cy="1143000"/>
          </a:xfrm>
        </p:spPr>
        <p:txBody>
          <a:bodyPr/>
          <a:lstStyle/>
          <a:p>
            <a:pPr marL="0" indent="0" algn="r">
              <a:buNone/>
            </a:pPr>
            <a:r>
              <a:rPr lang="cs-CZ" dirty="0" smtClean="0"/>
              <a:t>Hora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196752"/>
            <a:ext cx="7344816" cy="221032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i="1" dirty="0" smtClean="0">
                <a:latin typeface="Candara" pitchFamily="34" charset="0"/>
              </a:rPr>
              <a:t>Motivace: </a:t>
            </a:r>
            <a:r>
              <a:rPr lang="cs-CZ" sz="2800" i="1" dirty="0" smtClean="0">
                <a:latin typeface="Candara" pitchFamily="34" charset="0"/>
              </a:rPr>
              <a:t>Rozhovor s žáky o horách, chování    v horách, nástrahách hor. Ukázka fotografií nejvyšších vrcholů světa. Připomenutí známých příběhů o zdolávání horských velikánů.</a:t>
            </a:r>
            <a:endParaRPr lang="cs-CZ" sz="2800" i="1" dirty="0">
              <a:latin typeface="Candara" pitchFamily="34" charset="0"/>
            </a:endParaRPr>
          </a:p>
        </p:txBody>
      </p:sp>
      <p:pic>
        <p:nvPicPr>
          <p:cNvPr id="1027" name="Picture 3" descr="C:\Users\PacaltovaZ\AppData\Local\Microsoft\Windows\Temporary Internet Files\Content.IE5\POOJJKY8\MP9004012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263065"/>
            <a:ext cx="4477504" cy="3582003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7009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r">
              <a:buNone/>
            </a:pPr>
            <a:r>
              <a:rPr lang="cs-CZ" dirty="0" smtClean="0"/>
              <a:t>Hora</a:t>
            </a:r>
            <a:endParaRPr lang="cs-CZ" dirty="0"/>
          </a:p>
        </p:txBody>
      </p:sp>
      <p:pic>
        <p:nvPicPr>
          <p:cNvPr id="7" name="Picture 4" descr="C:\Users\PacaltovaZ\AppData\Local\Microsoft\Windows\Temporary Internet Files\Content.IE5\AK57VJFN\MP90043376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4151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332656"/>
            <a:ext cx="6512511" cy="1143000"/>
          </a:xfrm>
        </p:spPr>
        <p:txBody>
          <a:bodyPr/>
          <a:lstStyle/>
          <a:p>
            <a:pPr marL="0" indent="0" algn="r">
              <a:buNone/>
            </a:pPr>
            <a:r>
              <a:rPr lang="cs-CZ" dirty="0" smtClean="0"/>
              <a:t>Hora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268760"/>
            <a:ext cx="7128792" cy="2448272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i="1" dirty="0">
                <a:latin typeface="Candara" pitchFamily="34" charset="0"/>
              </a:rPr>
              <a:t>Pomůcky: </a:t>
            </a:r>
            <a:r>
              <a:rPr lang="cs-CZ" sz="2800" i="1" dirty="0">
                <a:latin typeface="Candara" pitchFamily="34" charset="0"/>
              </a:rPr>
              <a:t>dvě čtvrtky A4, temperové barvy, plochý štětec, nůžky, lepidlo, nádoba na vodu, voda, hadřík, ubrus, pracovní oděv.</a:t>
            </a:r>
          </a:p>
          <a:p>
            <a:pPr>
              <a:buFont typeface="Wingdings" pitchFamily="2" charset="2"/>
              <a:buChar char="§"/>
            </a:pPr>
            <a:endParaRPr lang="cs-CZ" sz="2800" i="1" dirty="0">
              <a:latin typeface="Candara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2800" i="1" dirty="0">
                <a:latin typeface="Candara" pitchFamily="34" charset="0"/>
              </a:rPr>
              <a:t> </a:t>
            </a:r>
            <a:r>
              <a:rPr lang="cs-CZ" sz="2800" b="1" i="1" dirty="0">
                <a:latin typeface="Candara" pitchFamily="34" charset="0"/>
              </a:rPr>
              <a:t>Postupujte podle následujících kroků.</a:t>
            </a:r>
          </a:p>
        </p:txBody>
      </p:sp>
    </p:spTree>
    <p:extLst>
      <p:ext uri="{BB962C8B-B14F-4D97-AF65-F5344CB8AC3E}">
        <p14:creationId xmlns:p14="http://schemas.microsoft.com/office/powerpoint/2010/main" val="3471224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332656"/>
            <a:ext cx="6512511" cy="1143000"/>
          </a:xfrm>
        </p:spPr>
        <p:txBody>
          <a:bodyPr/>
          <a:lstStyle/>
          <a:p>
            <a:pPr marL="0" indent="0" algn="r">
              <a:buNone/>
            </a:pPr>
            <a:r>
              <a:rPr lang="cs-CZ" dirty="0" smtClean="0"/>
              <a:t>Hora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268760"/>
            <a:ext cx="6912768" cy="2448272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i="1" dirty="0">
                <a:latin typeface="Candara" pitchFamily="34" charset="0"/>
              </a:rPr>
              <a:t>Pomaluj jednu čtvrtku A4 temperovými barvami v libovolných barvách.</a:t>
            </a:r>
          </a:p>
          <a:p>
            <a:pPr>
              <a:buFont typeface="Wingdings" pitchFamily="2" charset="2"/>
              <a:buChar char="§"/>
            </a:pPr>
            <a:r>
              <a:rPr lang="cs-CZ" sz="2800" i="1" dirty="0">
                <a:latin typeface="Candara" pitchFamily="34" charset="0"/>
              </a:rPr>
              <a:t>Odstíny zvol podle toho, jakou chceš mít výslednou horu: zasněžená – odstíny modré, při západu slunce – odstíny červené atp.).</a:t>
            </a:r>
          </a:p>
        </p:txBody>
      </p:sp>
      <p:pic>
        <p:nvPicPr>
          <p:cNvPr id="4" name="Obrázek 3"/>
          <p:cNvPicPr/>
          <p:nvPr/>
        </p:nvPicPr>
        <p:blipFill rotWithShape="1">
          <a:blip r:embed="rId2"/>
          <a:srcRect l="13398" t="77178" r="13813" b="4797"/>
          <a:stretch/>
        </p:blipFill>
        <p:spPr bwMode="auto">
          <a:xfrm>
            <a:off x="0" y="4062194"/>
            <a:ext cx="4427984" cy="138303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Obrázek 4"/>
          <p:cNvPicPr/>
          <p:nvPr/>
        </p:nvPicPr>
        <p:blipFill rotWithShape="1">
          <a:blip r:embed="rId3"/>
          <a:srcRect l="20165" t="37397" r="21685" b="42091"/>
          <a:stretch/>
        </p:blipFill>
        <p:spPr bwMode="auto">
          <a:xfrm>
            <a:off x="0" y="5445224"/>
            <a:ext cx="4427984" cy="141277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Obrázek 6"/>
          <p:cNvPicPr/>
          <p:nvPr/>
        </p:nvPicPr>
        <p:blipFill rotWithShape="1">
          <a:blip r:embed="rId4"/>
          <a:srcRect l="8840" t="7770" r="61464" b="72236"/>
          <a:stretch/>
        </p:blipFill>
        <p:spPr bwMode="auto">
          <a:xfrm>
            <a:off x="4427984" y="4062194"/>
            <a:ext cx="4716016" cy="138303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Obrázek 7"/>
          <p:cNvPicPr/>
          <p:nvPr/>
        </p:nvPicPr>
        <p:blipFill rotWithShape="1">
          <a:blip r:embed="rId4"/>
          <a:srcRect l="36933" t="51590" r="17127" b="41469"/>
          <a:stretch/>
        </p:blipFill>
        <p:spPr bwMode="auto">
          <a:xfrm>
            <a:off x="4427984" y="5445224"/>
            <a:ext cx="4716016" cy="143902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12663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25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5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5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332656"/>
            <a:ext cx="6512511" cy="1143000"/>
          </a:xfrm>
        </p:spPr>
        <p:txBody>
          <a:bodyPr/>
          <a:lstStyle/>
          <a:p>
            <a:pPr marL="0" indent="0" algn="r">
              <a:buNone/>
            </a:pPr>
            <a:r>
              <a:rPr lang="cs-CZ" dirty="0" smtClean="0"/>
              <a:t>Hora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268760"/>
            <a:ext cx="6912768" cy="2448272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i="1" dirty="0">
                <a:latin typeface="Candara" pitchFamily="34" charset="0"/>
              </a:rPr>
              <a:t>Po zaschnutí natrhej z pomalované čtvrtky pruhy, ze kterých sestavíš horu. Všechny části nalep na druhou čtvrtku.</a:t>
            </a: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950980"/>
            <a:ext cx="3456384" cy="39070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70962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332656"/>
            <a:ext cx="6512511" cy="1143000"/>
          </a:xfrm>
        </p:spPr>
        <p:txBody>
          <a:bodyPr/>
          <a:lstStyle/>
          <a:p>
            <a:pPr marL="0" indent="0" algn="r">
              <a:buNone/>
            </a:pPr>
            <a:r>
              <a:rPr lang="cs-CZ" dirty="0" smtClean="0"/>
              <a:t>Hora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268760"/>
            <a:ext cx="6912768" cy="2448272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i="1" dirty="0">
                <a:latin typeface="Candara" pitchFamily="34" charset="0"/>
              </a:rPr>
              <a:t>Pomocí temperových barev dotvoř pozadí hory.</a:t>
            </a:r>
          </a:p>
        </p:txBody>
      </p:sp>
      <p:pic>
        <p:nvPicPr>
          <p:cNvPr id="6" name="Obrázek 5"/>
          <p:cNvPicPr/>
          <p:nvPr/>
        </p:nvPicPr>
        <p:blipFill rotWithShape="1">
          <a:blip r:embed="rId2"/>
          <a:srcRect t="9756" b="3249"/>
          <a:stretch/>
        </p:blipFill>
        <p:spPr bwMode="auto">
          <a:xfrm>
            <a:off x="2627784" y="2936202"/>
            <a:ext cx="3456384" cy="392179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227626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332656"/>
            <a:ext cx="6512511" cy="1143000"/>
          </a:xfrm>
        </p:spPr>
        <p:txBody>
          <a:bodyPr/>
          <a:lstStyle/>
          <a:p>
            <a:pPr marL="0" indent="0" algn="r">
              <a:buNone/>
            </a:pPr>
            <a:r>
              <a:rPr lang="cs-CZ" dirty="0" smtClean="0"/>
              <a:t>Hora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27584" y="1268760"/>
            <a:ext cx="6912768" cy="2448272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endParaRPr lang="cs-CZ" sz="3000" b="1" dirty="0">
              <a:latin typeface="Candara" pitchFamily="34" charset="0"/>
            </a:endParaRPr>
          </a:p>
          <a:p>
            <a:pPr marL="0" indent="0" algn="ctr">
              <a:buNone/>
            </a:pPr>
            <a:r>
              <a:rPr lang="cs-CZ" sz="6600" b="1" i="1" dirty="0" smtClean="0">
                <a:latin typeface="Candara" pitchFamily="34" charset="0"/>
              </a:rPr>
              <a:t>Práce </a:t>
            </a:r>
            <a:r>
              <a:rPr lang="cs-CZ" sz="6600" b="1" i="1" dirty="0">
                <a:latin typeface="Candara" pitchFamily="34" charset="0"/>
              </a:rPr>
              <a:t>je hotova </a:t>
            </a:r>
            <a:r>
              <a:rPr lang="cs-CZ" sz="6600" b="1" i="1" dirty="0">
                <a:latin typeface="Candara" pitchFamily="34" charset="0"/>
                <a:sym typeface="Wingdings" pitchFamily="2" charset="2"/>
              </a:rPr>
              <a:t>:-)</a:t>
            </a:r>
          </a:p>
          <a:p>
            <a:pPr marL="0" indent="0" algn="ctr">
              <a:buNone/>
            </a:pPr>
            <a:endParaRPr lang="cs-CZ" sz="3000" b="1" i="1" dirty="0">
              <a:latin typeface="Candara" pitchFamily="34" charset="0"/>
              <a:sym typeface="Wingdings" pitchFamily="2" charset="2"/>
            </a:endParaRPr>
          </a:p>
          <a:p>
            <a:pPr marL="0" indent="0" algn="ctr">
              <a:buNone/>
            </a:pPr>
            <a:r>
              <a:rPr lang="cs-CZ" sz="2800" i="1" dirty="0">
                <a:latin typeface="Candara" pitchFamily="34" charset="0"/>
                <a:sym typeface="Wingdings" pitchFamily="2" charset="2"/>
              </a:rPr>
              <a:t>Společně se spolužáky vytvoř nástěnku složenou </a:t>
            </a:r>
            <a:r>
              <a:rPr lang="cs-CZ" sz="2800" i="1" dirty="0" smtClean="0">
                <a:latin typeface="Candara" pitchFamily="34" charset="0"/>
                <a:sym typeface="Wingdings" pitchFamily="2" charset="2"/>
              </a:rPr>
              <a:t>z </a:t>
            </a:r>
            <a:r>
              <a:rPr lang="cs-CZ" sz="2800" i="1" dirty="0">
                <a:latin typeface="Candara" pitchFamily="34" charset="0"/>
                <a:sym typeface="Wingdings" pitchFamily="2" charset="2"/>
              </a:rPr>
              <a:t>vašich prací. Vytvořené obrazy horské krajiny můžete vystavovat jednotlivě nebo je spojit v souvislé pohoří.  </a:t>
            </a:r>
          </a:p>
        </p:txBody>
      </p:sp>
    </p:spTree>
    <p:extLst>
      <p:ext uri="{BB962C8B-B14F-4D97-AF65-F5344CB8AC3E}">
        <p14:creationId xmlns:p14="http://schemas.microsoft.com/office/powerpoint/2010/main" val="2965666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196752"/>
            <a:ext cx="6400800" cy="864096"/>
          </a:xfrm>
        </p:spPr>
        <p:txBody>
          <a:bodyPr/>
          <a:lstStyle/>
          <a:p>
            <a:pPr marL="0" indent="0">
              <a:buNone/>
            </a:pPr>
            <a:r>
              <a:rPr lang="cs-CZ" sz="2800" i="1" dirty="0">
                <a:latin typeface="Candara" pitchFamily="34" charset="0"/>
              </a:rPr>
              <a:t>Ukázky prací žáků 4.C ZŠ Jičín, Husova. 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pic>
        <p:nvPicPr>
          <p:cNvPr id="5" name="Obrázek 4"/>
          <p:cNvPicPr/>
          <p:nvPr/>
        </p:nvPicPr>
        <p:blipFill rotWithShape="1">
          <a:blip r:embed="rId2"/>
          <a:srcRect l="3476" r="1324" b="4135"/>
          <a:stretch/>
        </p:blipFill>
        <p:spPr bwMode="auto">
          <a:xfrm>
            <a:off x="0" y="2655735"/>
            <a:ext cx="2843808" cy="422108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Obrázek 5"/>
          <p:cNvPicPr/>
          <p:nvPr/>
        </p:nvPicPr>
        <p:blipFill rotWithShape="1">
          <a:blip r:embed="rId3"/>
          <a:srcRect l="1" r="1159" b="2978"/>
          <a:stretch/>
        </p:blipFill>
        <p:spPr bwMode="auto">
          <a:xfrm>
            <a:off x="5861468" y="2679074"/>
            <a:ext cx="3318510" cy="418995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Obrázek 7"/>
          <p:cNvPicPr/>
          <p:nvPr/>
        </p:nvPicPr>
        <p:blipFill rotWithShape="1">
          <a:blip r:embed="rId4"/>
          <a:srcRect l="4139" t="621" r="4595" b="4343"/>
          <a:stretch/>
        </p:blipFill>
        <p:spPr bwMode="auto">
          <a:xfrm>
            <a:off x="2851123" y="2674138"/>
            <a:ext cx="3009035" cy="420268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2339752" y="332656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indent="0">
              <a:buFont typeface="Georgia" pitchFamily="18" charset="0"/>
              <a:buNone/>
            </a:pPr>
            <a:r>
              <a:rPr lang="cs-CZ" smtClean="0"/>
              <a:t>Hora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6027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50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 rotWithShape="1">
          <a:blip r:embed="rId2"/>
          <a:srcRect l="4393" r="6062"/>
          <a:stretch/>
        </p:blipFill>
        <p:spPr>
          <a:xfrm>
            <a:off x="0" y="-27384"/>
            <a:ext cx="9144000" cy="6858000"/>
          </a:xfrm>
          <a:prstGeom prst="rect">
            <a:avLst/>
          </a:prstGeo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2339752" y="332656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indent="0">
              <a:buFont typeface="Georgia" pitchFamily="18" charset="0"/>
              <a:buNone/>
            </a:pPr>
            <a:r>
              <a:rPr lang="cs-CZ" dirty="0" smtClean="0">
                <a:solidFill>
                  <a:schemeClr val="bg1"/>
                </a:solidFill>
              </a:rPr>
              <a:t>Hora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5904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27584" y="1475656"/>
            <a:ext cx="7056784" cy="34747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latin typeface="Candara" pitchFamily="34" charset="0"/>
              </a:rPr>
              <a:t>Zdroje:</a:t>
            </a:r>
          </a:p>
          <a:p>
            <a:pPr marL="0" indent="0">
              <a:buNone/>
            </a:pPr>
            <a:r>
              <a:rPr lang="cs-CZ" sz="2800" dirty="0" smtClean="0">
                <a:latin typeface="Candara" pitchFamily="34" charset="0"/>
              </a:rPr>
              <a:t>Obrázky z kolekce Microsoft </a:t>
            </a:r>
            <a:r>
              <a:rPr lang="cs-CZ" sz="2800" dirty="0" smtClean="0">
                <a:latin typeface="Candara" pitchFamily="34" charset="0"/>
              </a:rPr>
              <a:t>Office:</a:t>
            </a:r>
            <a:r>
              <a:rPr lang="cs-CZ" sz="2800" smtClean="0">
                <a:latin typeface="Candara" pitchFamily="34" charset="0"/>
              </a:rPr>
              <a:t/>
            </a:r>
            <a:br>
              <a:rPr lang="cs-CZ" sz="2800" smtClean="0">
                <a:latin typeface="Candara" pitchFamily="34" charset="0"/>
              </a:rPr>
            </a:br>
            <a:r>
              <a:rPr lang="cs-CZ" sz="2800" smtClean="0">
                <a:latin typeface="Candara" pitchFamily="34" charset="0"/>
              </a:rPr>
              <a:t>www.office.microsoft.com </a:t>
            </a:r>
            <a:endParaRPr lang="cs-CZ" sz="2800" dirty="0" smtClean="0"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Candara" pitchFamily="34" charset="0"/>
              </a:rPr>
              <a:t>Fotografie autorky prezentace</a:t>
            </a:r>
            <a:endParaRPr lang="cs-CZ" sz="2800" dirty="0">
              <a:latin typeface="Candara" pitchFamily="34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339752" y="332656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indent="0">
              <a:buFont typeface="Georgia" pitchFamily="18" charset="0"/>
              <a:buNone/>
            </a:pPr>
            <a:r>
              <a:rPr lang="cs-CZ" smtClean="0"/>
              <a:t>Hora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6542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5112</TotalTime>
  <Words>245</Words>
  <Application>Microsoft Office PowerPoint</Application>
  <PresentationFormat>Předvádění na obrazovce (4:3)</PresentationFormat>
  <Paragraphs>47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Prezentace aplikace PowerPoint</vt:lpstr>
      <vt:lpstr>Hora</vt:lpstr>
      <vt:lpstr>Hora</vt:lpstr>
      <vt:lpstr>Hora</vt:lpstr>
      <vt:lpstr>Hora</vt:lpstr>
      <vt:lpstr>Hora</vt:lpstr>
      <vt:lpstr>Hora</vt:lpstr>
      <vt:lpstr>Hora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Pácaltová</dc:creator>
  <cp:lastModifiedBy>jitka</cp:lastModifiedBy>
  <cp:revision>29</cp:revision>
  <dcterms:created xsi:type="dcterms:W3CDTF">2013-04-28T10:13:47Z</dcterms:created>
  <dcterms:modified xsi:type="dcterms:W3CDTF">2013-08-10T14:28:12Z</dcterms:modified>
</cp:coreProperties>
</file>