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3"/>
  </p:notesMasterIdLst>
  <p:sldIdLst>
    <p:sldId id="268" r:id="rId2"/>
    <p:sldId id="269" r:id="rId3"/>
    <p:sldId id="256" r:id="rId4"/>
    <p:sldId id="257" r:id="rId5"/>
    <p:sldId id="259" r:id="rId6"/>
    <p:sldId id="270" r:id="rId7"/>
    <p:sldId id="260" r:id="rId8"/>
    <p:sldId id="271" r:id="rId9"/>
    <p:sldId id="272" r:id="rId10"/>
    <p:sldId id="27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5" autoAdjust="0"/>
    <p:restoredTop sz="94660"/>
  </p:normalViewPr>
  <p:slideViewPr>
    <p:cSldViewPr>
      <p:cViewPr varScale="1">
        <p:scale>
          <a:sx n="69" d="100"/>
          <a:sy n="69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5E2C9D-D1BA-4341-97DE-43149DBABEAE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AD5C24-A2C4-419E-B518-62EC9A4D4D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1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490D7E-4EE6-412A-A00C-410616F01E71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0930289"/>
              </p:ext>
            </p:extLst>
          </p:nvPr>
        </p:nvGraphicFramePr>
        <p:xfrm>
          <a:off x="947519" y="2564904"/>
          <a:ext cx="7248961" cy="34381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</a:t>
                      </a:r>
                      <a:r>
                        <a:rPr lang="cs-CZ" baseline="0" dirty="0" smtClean="0"/>
                        <a:t> literatura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r>
                        <a:rPr lang="cs-CZ" baseline="0" dirty="0" smtClean="0"/>
                        <a:t> 3. 2013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647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dílo Antoine de Saint-Exupéryho Malý princ. Orientačně seznamuje s autorovým životem. Inovuje výuku využitím multimediálních pomůcek. Materiál je určen pro výuku ve 3. ročníku střední školy – světová literatura 1. poloviny 20. století.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40 – 45 minutám. Prezentaci může učitel doplňovat svými otázkami.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9544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628800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Antoine de Saint-Exupéry</a:t>
            </a:r>
            <a:endParaRPr lang="cs-CZ" sz="6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645024"/>
            <a:ext cx="8458200" cy="1222375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Malý princ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2546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20815" y="5169018"/>
            <a:ext cx="5904656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sz="1100" dirty="0"/>
              <a:t>LA EXTRA - GRUPO DIARIO DE MORELIA. </a:t>
            </a:r>
            <a:r>
              <a:rPr lang="cs-CZ" sz="1100" i="1" dirty="0" err="1"/>
              <a:t>Flickr</a:t>
            </a:r>
            <a:r>
              <a:rPr lang="cs-CZ" sz="1100" dirty="0"/>
              <a:t> [online]. [cit. </a:t>
            </a:r>
            <a:r>
              <a:rPr lang="cs-CZ" sz="1100" dirty="0" smtClean="0"/>
              <a:t>13.3.2013</a:t>
            </a:r>
            <a:r>
              <a:rPr lang="cs-CZ" sz="1100" dirty="0"/>
              <a:t>]. Dostupný na WWW: http://www.flickr.com/photos/diariodemorelia/7487748944/sizes/o/in/photolist-cpEETJ-b3H9sv-kUkCg-duVqof-duVq5E-duPPYX-bkp6gh-9zhk4v-8emENX-8UNWk3-8UKRMT-8UNTu3-8UNRXJ-6ubFcW-6KDCoJ-8uqFHc-6KDCzN-59moum-2Lfrko-5doRRi-cNxi6b-azZ5Wn-29GLww-o7MJs-4yzDW3-brvouJ-aB1yn4-aR67aB-95rY4n-9mKGUC-5SjE3d-bADSrq-d2CAmo-6HGLtQ-byj6s2-87TjWT-aDhYHo-aDe7nM-eaJrPf-9AobN6-bQxEe4-bohJRV-9ZyLSx-5Kq9xp-die2fB-duPPNT-duPQ5K-duVqiW-duVpYd-duVpSq-duPPUV/ </a:t>
            </a:r>
          </a:p>
        </p:txBody>
      </p:sp>
      <p:pic>
        <p:nvPicPr>
          <p:cNvPr id="1026" name="Picture 2" descr="http://farm9.staticflickr.com/8002/7487748944_a0c33f7a01_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321" y="908720"/>
            <a:ext cx="7221374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13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cs-CZ" sz="2800" dirty="0" smtClean="0"/>
              <a:t>- </a:t>
            </a:r>
            <a:r>
              <a:rPr lang="cs-CZ" sz="2800" dirty="0"/>
              <a:t>francouzský letec a prozaik aristokratického původu, citově založený a ušlechtilý</a:t>
            </a:r>
          </a:p>
          <a:p>
            <a:pPr marL="45720" indent="0">
              <a:buNone/>
            </a:pPr>
            <a:r>
              <a:rPr lang="cs-CZ" sz="2800" dirty="0"/>
              <a:t>- stal se letcem, létal téměř po celém světě (při letu z New Yorku do Ohňové země havaroval a </a:t>
            </a:r>
            <a:r>
              <a:rPr lang="cs-CZ" sz="2800" dirty="0" smtClean="0"/>
              <a:t>měl sedminásobnou </a:t>
            </a:r>
            <a:r>
              <a:rPr lang="cs-CZ" sz="2800" dirty="0"/>
              <a:t>frakturu lebky)</a:t>
            </a:r>
          </a:p>
          <a:p>
            <a:pPr marL="45720" indent="0">
              <a:buNone/>
            </a:pPr>
            <a:r>
              <a:rPr lang="cs-CZ" sz="2800" dirty="0"/>
              <a:t>- za 2. světové války si vynutil přijetí k armádnímu letectvu (kvůli věku ho nechtěli vzít), ale během </a:t>
            </a:r>
            <a:r>
              <a:rPr lang="cs-CZ" sz="2800" dirty="0" smtClean="0"/>
              <a:t>průzkumného </a:t>
            </a:r>
            <a:r>
              <a:rPr lang="cs-CZ" sz="2800" dirty="0"/>
              <a:t>letu byl buď sestřelen, nebo se úmyslně ztratil a zabil. Vrak jeho letadla se nenašel </a:t>
            </a:r>
            <a:r>
              <a:rPr lang="cs-CZ" sz="2800" dirty="0" smtClean="0"/>
              <a:t>(</a:t>
            </a:r>
            <a:r>
              <a:rPr lang="cs-CZ" sz="2800" dirty="0"/>
              <a:t>údajně ho prý objevil v roce 2000 potápěč nedaleko Marseille)</a:t>
            </a:r>
          </a:p>
          <a:p>
            <a:pPr marL="45720" indent="0">
              <a:buNone/>
            </a:pPr>
            <a:r>
              <a:rPr lang="cs-CZ" sz="2800" dirty="0" smtClean="0"/>
              <a:t>- </a:t>
            </a:r>
            <a:r>
              <a:rPr lang="cs-CZ" sz="2800" dirty="0"/>
              <a:t>náměty pro svá díla čerpal právě z oblasti letectví</a:t>
            </a:r>
          </a:p>
          <a:p>
            <a:pPr marL="45720" indent="0">
              <a:buNone/>
            </a:pPr>
            <a:r>
              <a:rPr lang="cs-CZ" sz="2800" dirty="0" smtClean="0"/>
              <a:t>Dílo:  Kurýr </a:t>
            </a:r>
            <a:r>
              <a:rPr lang="cs-CZ" sz="2800" dirty="0"/>
              <a:t>na jih</a:t>
            </a:r>
          </a:p>
          <a:p>
            <a:pPr marL="45720" indent="0">
              <a:buNone/>
            </a:pPr>
            <a:r>
              <a:rPr lang="cs-CZ" sz="2800" dirty="0"/>
              <a:t>	Noční let</a:t>
            </a:r>
          </a:p>
          <a:p>
            <a:pPr marL="45720" indent="0">
              <a:buNone/>
            </a:pPr>
            <a:r>
              <a:rPr lang="cs-CZ" sz="2800" dirty="0"/>
              <a:t>	Malý princ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335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dirty="0" smtClean="0"/>
              <a:t>Malý princ</a:t>
            </a:r>
            <a:endParaRPr lang="cs-CZ" sz="2800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2873" y="1268760"/>
            <a:ext cx="4286597" cy="438654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866967" y="5805264"/>
            <a:ext cx="59584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ANTOINE DE SAINT-EXUPÉRY. </a:t>
            </a:r>
            <a:r>
              <a:rPr lang="cs-CZ" sz="1200" i="1" dirty="0"/>
              <a:t>gutenberg.eu</a:t>
            </a:r>
            <a:r>
              <a:rPr lang="cs-CZ" sz="1200" dirty="0"/>
              <a:t> [online]. [cit. </a:t>
            </a:r>
            <a:r>
              <a:rPr lang="cs-CZ" sz="1200" dirty="0" smtClean="0"/>
              <a:t>13.3.2013</a:t>
            </a:r>
            <a:r>
              <a:rPr lang="cs-CZ" sz="1200" dirty="0"/>
              <a:t>]. Dostupný na WWW: http://gutenberg.net.au/ebooks03/0300771h-08.jpg </a:t>
            </a:r>
          </a:p>
        </p:txBody>
      </p:sp>
    </p:spTree>
    <p:extLst>
      <p:ext uri="{BB962C8B-B14F-4D97-AF65-F5344CB8AC3E}">
        <p14:creationId xmlns:p14="http://schemas.microsoft.com/office/powerpoint/2010/main" val="3438706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/>
          <a:lstStyle/>
          <a:p>
            <a:pPr marL="45720" indent="0">
              <a:buNone/>
            </a:pPr>
            <a:r>
              <a:rPr lang="cs-CZ" sz="2800" b="1" dirty="0" smtClean="0"/>
              <a:t>Celková charakteristika</a:t>
            </a:r>
          </a:p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2800" dirty="0" smtClean="0"/>
              <a:t>- </a:t>
            </a:r>
            <a:r>
              <a:rPr lang="cs-CZ" sz="2800" dirty="0"/>
              <a:t>filosofická pohádka, která popisuje setkání pilota, který ztroskotal v poušti, s malým chlapcem</a:t>
            </a:r>
          </a:p>
          <a:p>
            <a:pPr marL="45720" indent="0">
              <a:buNone/>
            </a:pPr>
            <a:r>
              <a:rPr lang="cs-CZ" sz="2800" dirty="0"/>
              <a:t>- autor si prostřednictvím chlapce klade filosofické otázky o člověku, jeho poslání a směřování</a:t>
            </a:r>
          </a:p>
          <a:p>
            <a:pPr marL="45720" indent="0">
              <a:buNone/>
            </a:pPr>
            <a:r>
              <a:rPr lang="cs-CZ" sz="2800" dirty="0"/>
              <a:t>- kniha zároveň vypráví o nepochopení dětského světa ze strany dospělých</a:t>
            </a:r>
          </a:p>
          <a:p>
            <a:pPr marL="45720" indent="0">
              <a:buNone/>
            </a:pPr>
            <a:r>
              <a:rPr lang="cs-CZ" sz="2800" dirty="0"/>
              <a:t>- </a:t>
            </a:r>
            <a:r>
              <a:rPr lang="cs-CZ" sz="2800" dirty="0" smtClean="0"/>
              <a:t>Saint-Exupéry si </a:t>
            </a:r>
            <a:r>
              <a:rPr lang="cs-CZ" sz="2800" dirty="0"/>
              <a:t>knihu sám ilustroval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72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dirty="0" smtClean="0"/>
              <a:t> </a:t>
            </a:r>
            <a:r>
              <a:rPr lang="cs-CZ" sz="2800" b="1" dirty="0"/>
              <a:t>Charakteristika </a:t>
            </a:r>
            <a:r>
              <a:rPr lang="cs-CZ" sz="2800" b="1" dirty="0" smtClean="0"/>
              <a:t>postav</a:t>
            </a:r>
          </a:p>
          <a:p>
            <a:pPr marL="45720" indent="0">
              <a:buNone/>
            </a:pPr>
            <a:endParaRPr lang="cs-CZ" sz="2800" dirty="0"/>
          </a:p>
          <a:p>
            <a:r>
              <a:rPr lang="cs-CZ" sz="2800" dirty="0"/>
              <a:t>Letec – sám autor, pilot, který ztroskotal kdesi na africké poušti. Letec představuje dospělého v pohledu na </a:t>
            </a:r>
            <a:r>
              <a:rPr lang="cs-CZ" sz="2800" dirty="0" smtClean="0"/>
              <a:t>svět.</a:t>
            </a:r>
          </a:p>
          <a:p>
            <a:endParaRPr lang="cs-CZ" sz="2800" dirty="0"/>
          </a:p>
          <a:p>
            <a:r>
              <a:rPr lang="cs-CZ" sz="2800" dirty="0"/>
              <a:t>Malý princ – pohádková postava. Princ přišel na Zem ze své malé planetky, představuje dětský pohled na </a:t>
            </a:r>
            <a:r>
              <a:rPr lang="cs-CZ" sz="2800" dirty="0" smtClean="0"/>
              <a:t>svět</a:t>
            </a:r>
            <a:r>
              <a:rPr lang="cs-CZ" sz="2800" dirty="0"/>
              <a:t>. Princ = ztělesnění dítěte, představuje touhu po štěstí, </a:t>
            </a:r>
            <a:r>
              <a:rPr lang="cs-CZ" sz="2800" dirty="0" smtClean="0"/>
              <a:t>lásce.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9319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/>
              <a:t>epizodní postavy – postavy na planetách: král, domýšlivec, pijan, byznysmen, zeměpisec, lampář – postavy, </a:t>
            </a:r>
            <a:r>
              <a:rPr lang="cs-CZ" sz="2800" dirty="0" smtClean="0"/>
              <a:t>které </a:t>
            </a:r>
            <a:r>
              <a:rPr lang="cs-CZ" sz="2800" dirty="0"/>
              <a:t>symbolizují lidské vlastnosti či stereotypy. Jen lampář nepřišel Malému princi směšný, protože </a:t>
            </a:r>
            <a:r>
              <a:rPr lang="cs-CZ" sz="2800" dirty="0" smtClean="0"/>
              <a:t>se </a:t>
            </a:r>
            <a:r>
              <a:rPr lang="cs-CZ" sz="2800" dirty="0"/>
              <a:t>nezabýval jen sám sebou. Malý princ jejich způsob života odmítá a upřednostňuje vyšší hodnoty – </a:t>
            </a:r>
            <a:r>
              <a:rPr lang="cs-CZ" sz="2800" dirty="0" smtClean="0"/>
              <a:t>lásku </a:t>
            </a:r>
            <a:r>
              <a:rPr lang="cs-CZ" sz="2800" dirty="0"/>
              <a:t>a přátelství.</a:t>
            </a:r>
          </a:p>
          <a:p>
            <a:pPr marL="45720" indent="0">
              <a:buNone/>
            </a:pPr>
            <a:r>
              <a:rPr lang="cs-CZ" sz="2800" dirty="0" smtClean="0"/>
              <a:t>  výhybkář </a:t>
            </a:r>
            <a:r>
              <a:rPr lang="cs-CZ" sz="2800" dirty="0"/>
              <a:t>– „Nikdy nejsme spokojeni tam, kde jsme.“</a:t>
            </a:r>
          </a:p>
          <a:p>
            <a:pPr marL="45720" indent="0">
              <a:buNone/>
            </a:pPr>
            <a:r>
              <a:rPr lang="cs-CZ" sz="2800" dirty="0" smtClean="0"/>
              <a:t>  obchodník </a:t>
            </a:r>
            <a:r>
              <a:rPr lang="cs-CZ" sz="2800" dirty="0"/>
              <a:t>s pilulkami vody – pilulky ušetří 53 minut za </a:t>
            </a:r>
            <a:r>
              <a:rPr lang="cs-CZ" sz="2800" dirty="0" smtClean="0"/>
              <a:t>   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týden</a:t>
            </a:r>
            <a:r>
              <a:rPr lang="cs-CZ" sz="2800" dirty="0"/>
              <a:t>. Kdyby měl 53 minut </a:t>
            </a:r>
            <a:r>
              <a:rPr lang="cs-CZ" sz="2800" dirty="0" smtClean="0"/>
              <a:t>Malý princ, </a:t>
            </a:r>
            <a:r>
              <a:rPr lang="cs-CZ" sz="2800" dirty="0"/>
              <a:t>šel by </a:t>
            </a:r>
            <a:r>
              <a:rPr lang="cs-CZ" sz="2800" dirty="0" smtClean="0"/>
              <a:t>pomalu 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ke studánce</a:t>
            </a:r>
            <a:r>
              <a:rPr lang="cs-CZ" sz="2800" dirty="0"/>
              <a:t>.</a:t>
            </a:r>
          </a:p>
          <a:p>
            <a:r>
              <a:rPr lang="cs-CZ" sz="2800" dirty="0"/>
              <a:t>personifikované postavy – květiny, liška („Co je důležité, je očím neviditelné. Správně vidíme jen srdcem.“), had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138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800" b="1" dirty="0" smtClean="0"/>
              <a:t>Kompozice</a:t>
            </a:r>
            <a:endParaRPr lang="cs-CZ" sz="2800" dirty="0"/>
          </a:p>
          <a:p>
            <a:pPr marL="45720" indent="0">
              <a:buNone/>
            </a:pPr>
            <a:r>
              <a:rPr lang="cs-CZ" sz="2800" dirty="0"/>
              <a:t>- začátek a konec chronologické</a:t>
            </a:r>
          </a:p>
          <a:p>
            <a:pPr marL="45720" indent="0">
              <a:buNone/>
            </a:pPr>
            <a:r>
              <a:rPr lang="cs-CZ" sz="2800" dirty="0"/>
              <a:t>- princovo vyprávění retrospektivní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800" b="1" dirty="0" smtClean="0"/>
              <a:t>Jazyk </a:t>
            </a:r>
            <a:r>
              <a:rPr lang="cs-CZ" sz="2800" b="1" dirty="0"/>
              <a:t>a styl</a:t>
            </a:r>
            <a:endParaRPr lang="cs-CZ" sz="2800" dirty="0"/>
          </a:p>
          <a:p>
            <a:pPr marL="45720" indent="0">
              <a:buNone/>
            </a:pPr>
            <a:r>
              <a:rPr lang="cs-CZ" sz="2800" dirty="0" smtClean="0"/>
              <a:t>- kombinace </a:t>
            </a:r>
            <a:r>
              <a:rPr lang="cs-CZ" sz="2800" dirty="0" err="1"/>
              <a:t>ich</a:t>
            </a:r>
            <a:r>
              <a:rPr lang="cs-CZ" sz="2800" dirty="0"/>
              <a:t>-formy a </a:t>
            </a:r>
            <a:r>
              <a:rPr lang="cs-CZ" sz="2800" dirty="0" err="1"/>
              <a:t>er</a:t>
            </a:r>
            <a:r>
              <a:rPr lang="cs-CZ" sz="2800" dirty="0"/>
              <a:t>-formy</a:t>
            </a:r>
          </a:p>
          <a:p>
            <a:pPr marL="45720" indent="0">
              <a:buNone/>
            </a:pPr>
            <a:r>
              <a:rPr lang="cs-CZ" sz="2800" dirty="0" smtClean="0"/>
              <a:t>- </a:t>
            </a:r>
            <a:r>
              <a:rPr lang="cs-CZ" sz="2800" dirty="0"/>
              <a:t>časté dialogy</a:t>
            </a:r>
          </a:p>
          <a:p>
            <a:pPr marL="45720" indent="0">
              <a:buNone/>
            </a:pPr>
            <a:r>
              <a:rPr lang="cs-CZ" sz="2800" dirty="0"/>
              <a:t>- výskyt vnitřních monologů (např. když princ přemýšlí o své květině)</a:t>
            </a:r>
          </a:p>
          <a:p>
            <a:pPr marL="45720" indent="0">
              <a:buNone/>
            </a:pPr>
            <a:r>
              <a:rPr lang="cs-CZ" sz="2800" dirty="0"/>
              <a:t>- velké množství metafor (stará opuštěná skořápka = tělo), přirovnání, personifikací (hvězdy se tiše chvějí, vítr dlouho spal, studna zpívá) atd.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014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/>
              <a:t>Zdroje: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AL]., [autorsky zpracovali Lukáš Andree ... et]. </a:t>
            </a:r>
            <a:r>
              <a:rPr lang="cs-CZ" sz="2400" i="1" dirty="0"/>
              <a:t>Literatura pro 3. ročník středních škol</a:t>
            </a:r>
            <a:r>
              <a:rPr lang="cs-CZ" sz="2400" dirty="0"/>
              <a:t>. Vyd. 1. Brno: </a:t>
            </a:r>
            <a:r>
              <a:rPr lang="cs-CZ" sz="2400" dirty="0" err="1"/>
              <a:t>Didaktis</a:t>
            </a:r>
            <a:r>
              <a:rPr lang="cs-CZ" sz="2400" dirty="0"/>
              <a:t>, 2009. ISBN 978-807-3581-350.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3110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86</TotalTime>
  <Words>419</Words>
  <Application>Microsoft Office PowerPoint</Application>
  <PresentationFormat>Předvádění na obrazovce (4:3)</PresentationFormat>
  <Paragraphs>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Malý princ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Sophiina volba</dc:title>
  <dc:creator>Uživatel</dc:creator>
  <cp:lastModifiedBy>Uživatel</cp:lastModifiedBy>
  <cp:revision>17</cp:revision>
  <dcterms:created xsi:type="dcterms:W3CDTF">2013-01-14T11:49:08Z</dcterms:created>
  <dcterms:modified xsi:type="dcterms:W3CDTF">2013-08-11T12:48:42Z</dcterms:modified>
</cp:coreProperties>
</file>