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71" r:id="rId2"/>
    <p:sldId id="272" r:id="rId3"/>
    <p:sldId id="256" r:id="rId4"/>
    <p:sldId id="273" r:id="rId5"/>
    <p:sldId id="275" r:id="rId6"/>
    <p:sldId id="276" r:id="rId7"/>
    <p:sldId id="277" r:id="rId8"/>
    <p:sldId id="278" r:id="rId9"/>
    <p:sldId id="279" r:id="rId10"/>
    <p:sldId id="274" r:id="rId11"/>
    <p:sldId id="28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180F2-4C36-45A1-9965-A39C69028CB9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EA364-DD19-4EA3-8506-C73E6D7ED2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118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FD7B6-3B63-4C96-AF1E-57D052A26F1B}" type="datetimeFigureOut">
              <a:rPr lang="cs-CZ" smtClean="0"/>
              <a:pPr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0003432"/>
              </p:ext>
            </p:extLst>
          </p:nvPr>
        </p:nvGraphicFramePr>
        <p:xfrm>
          <a:off x="947519" y="256490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Zahraniční</a:t>
                      </a:r>
                      <a:r>
                        <a:rPr lang="cs-CZ" baseline="0" dirty="0" smtClean="0"/>
                        <a:t> literatura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r>
                        <a:rPr lang="cs-CZ" baseline="0" dirty="0" smtClean="0"/>
                        <a:t> 1. 2013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933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rozdíly mezi literaturou sci-fi a fantasy. Orientačně seznamuje se základními díly těchto žánrů. Inovuje výuku využitím multimediálních pomůcek. Materiál je určen pro výuku ve 4. ročníku střední školy – světová literatura 2. poloviny 20. století.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20 – 25 minutám. Prezentaci může učitel doplňovat svými otázkami.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5587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Rozdíly mezi literaturou sci-fi a fantasy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Základní autoři a díla žánru sci-fi:</a:t>
            </a:r>
          </a:p>
          <a:p>
            <a:pPr marL="0" indent="0">
              <a:buNone/>
            </a:pPr>
            <a:r>
              <a:rPr lang="cs-CZ" sz="2400" dirty="0" err="1" smtClean="0"/>
              <a:t>Jules</a:t>
            </a:r>
            <a:r>
              <a:rPr lang="cs-CZ" sz="2400" dirty="0" smtClean="0"/>
              <a:t> Verne – Cesta do středu země, Dvaceti tisíc mil pod </a:t>
            </a:r>
            <a:r>
              <a:rPr lang="cs-CZ" sz="2400" dirty="0" smtClean="0"/>
              <a:t>mořem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Ray</a:t>
            </a:r>
            <a:r>
              <a:rPr lang="cs-CZ" sz="2400" dirty="0" smtClean="0"/>
              <a:t> </a:t>
            </a:r>
            <a:r>
              <a:rPr lang="cs-CZ" sz="2400" dirty="0" err="1" smtClean="0"/>
              <a:t>Bradbury</a:t>
            </a:r>
            <a:r>
              <a:rPr lang="cs-CZ" sz="2400" dirty="0" smtClean="0"/>
              <a:t> - </a:t>
            </a:r>
            <a:r>
              <a:rPr lang="cs-CZ" sz="2400" dirty="0"/>
              <a:t>Marťanská </a:t>
            </a:r>
            <a:r>
              <a:rPr lang="cs-CZ" sz="2400" dirty="0" smtClean="0"/>
              <a:t>kronika, 451 </a:t>
            </a:r>
            <a:r>
              <a:rPr lang="cs-CZ" sz="2400" dirty="0"/>
              <a:t>stupňů </a:t>
            </a:r>
            <a:r>
              <a:rPr lang="cs-CZ" sz="2400" dirty="0" smtClean="0"/>
              <a:t>Fahrenheita</a:t>
            </a:r>
          </a:p>
          <a:p>
            <a:pPr marL="0" indent="0">
              <a:buNone/>
            </a:pPr>
            <a:r>
              <a:rPr lang="cs-CZ" sz="2400" dirty="0" smtClean="0"/>
              <a:t>Arthur C. </a:t>
            </a:r>
            <a:r>
              <a:rPr lang="cs-CZ" sz="2400" dirty="0" err="1" smtClean="0"/>
              <a:t>Clarke</a:t>
            </a:r>
            <a:r>
              <a:rPr lang="cs-CZ" sz="2400" dirty="0"/>
              <a:t> </a:t>
            </a:r>
            <a:r>
              <a:rPr lang="cs-CZ" sz="2400" dirty="0" smtClean="0"/>
              <a:t>– 2001: Vesmírná </a:t>
            </a:r>
            <a:r>
              <a:rPr lang="cs-CZ" sz="2400" dirty="0" err="1" smtClean="0"/>
              <a:t>odyssea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H. G. </a:t>
            </a:r>
            <a:r>
              <a:rPr lang="cs-CZ" sz="2400" dirty="0" err="1" smtClean="0"/>
              <a:t>Wells</a:t>
            </a:r>
            <a:r>
              <a:rPr lang="cs-CZ" sz="2400" dirty="0" smtClean="0"/>
              <a:t> – Ostrov doktora </a:t>
            </a:r>
            <a:r>
              <a:rPr lang="cs-CZ" sz="2400" dirty="0" err="1" smtClean="0"/>
              <a:t>Moureaua</a:t>
            </a:r>
            <a:r>
              <a:rPr lang="cs-CZ" sz="2400" dirty="0" smtClean="0"/>
              <a:t>, Stroj času</a:t>
            </a:r>
          </a:p>
          <a:p>
            <a:pPr marL="0" indent="0">
              <a:buNone/>
            </a:pPr>
            <a:r>
              <a:rPr lang="cs-CZ" sz="2400" dirty="0" err="1" smtClean="0"/>
              <a:t>Stanisław</a:t>
            </a:r>
            <a:r>
              <a:rPr lang="cs-CZ" sz="2400" dirty="0" smtClean="0"/>
              <a:t> Lem – </a:t>
            </a:r>
            <a:r>
              <a:rPr lang="cs-CZ" sz="2400" dirty="0" err="1" smtClean="0"/>
              <a:t>Solaris</a:t>
            </a:r>
            <a:r>
              <a:rPr lang="cs-CZ" sz="2400" dirty="0" smtClean="0"/>
              <a:t>, Astronauti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John </a:t>
            </a:r>
            <a:r>
              <a:rPr lang="cs-CZ" sz="2400" dirty="0" err="1" smtClean="0"/>
              <a:t>Wyndham</a:t>
            </a:r>
            <a:r>
              <a:rPr lang="cs-CZ" sz="2400" dirty="0" smtClean="0"/>
              <a:t> – Den </a:t>
            </a:r>
            <a:r>
              <a:rPr lang="cs-CZ" sz="2400" dirty="0" err="1" smtClean="0"/>
              <a:t>trifidů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Issac</a:t>
            </a:r>
            <a:r>
              <a:rPr lang="cs-CZ" sz="2400" dirty="0" smtClean="0"/>
              <a:t> </a:t>
            </a:r>
            <a:r>
              <a:rPr lang="cs-CZ" sz="2400" dirty="0" err="1" smtClean="0"/>
              <a:t>Asimov</a:t>
            </a:r>
            <a:r>
              <a:rPr lang="cs-CZ" sz="2400" dirty="0" smtClean="0"/>
              <a:t> – Já, robot</a:t>
            </a:r>
          </a:p>
          <a:p>
            <a:pPr marL="0" indent="0">
              <a:buNone/>
            </a:pPr>
            <a:r>
              <a:rPr lang="cs-CZ" sz="2400" dirty="0" smtClean="0"/>
              <a:t>Ondřej Neff – Tma, Tma 2.0</a:t>
            </a:r>
          </a:p>
          <a:p>
            <a:pPr marL="0" indent="0">
              <a:buNone/>
            </a:pPr>
            <a:r>
              <a:rPr lang="cs-CZ" sz="2400" dirty="0" err="1" smtClean="0"/>
              <a:t>Howard</a:t>
            </a:r>
            <a:r>
              <a:rPr lang="cs-CZ" sz="2400" dirty="0" smtClean="0"/>
              <a:t> </a:t>
            </a:r>
            <a:r>
              <a:rPr lang="cs-CZ" sz="2400" dirty="0" err="1" smtClean="0"/>
              <a:t>Phillips</a:t>
            </a:r>
            <a:r>
              <a:rPr lang="cs-CZ" sz="2400" dirty="0" smtClean="0"/>
              <a:t> </a:t>
            </a:r>
            <a:r>
              <a:rPr lang="cs-CZ" sz="2400" dirty="0" err="1" smtClean="0"/>
              <a:t>Lovecraft</a:t>
            </a:r>
            <a:r>
              <a:rPr lang="cs-CZ" sz="2400" dirty="0" smtClean="0"/>
              <a:t> – </a:t>
            </a:r>
            <a:r>
              <a:rPr lang="cs-CZ" sz="2400" dirty="0" err="1" smtClean="0"/>
              <a:t>Cthulhu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Phillip K. </a:t>
            </a:r>
            <a:r>
              <a:rPr lang="cs-CZ" sz="2400" dirty="0" err="1" smtClean="0"/>
              <a:t>Dick</a:t>
            </a:r>
            <a:r>
              <a:rPr lang="cs-CZ" sz="2400" dirty="0" smtClean="0"/>
              <a:t> – </a:t>
            </a:r>
            <a:r>
              <a:rPr lang="cs-CZ" sz="2400" dirty="0" err="1" smtClean="0"/>
              <a:t>Blade</a:t>
            </a:r>
            <a:r>
              <a:rPr lang="cs-CZ" sz="2400" dirty="0" smtClean="0"/>
              <a:t> </a:t>
            </a:r>
            <a:r>
              <a:rPr lang="cs-CZ" sz="2400" dirty="0" err="1" smtClean="0"/>
              <a:t>Runner</a:t>
            </a:r>
            <a:r>
              <a:rPr lang="cs-CZ" sz="2400" dirty="0" smtClean="0"/>
              <a:t>, Minority Report</a:t>
            </a:r>
          </a:p>
          <a:p>
            <a:pPr marL="0" indent="0">
              <a:buNone/>
            </a:pPr>
            <a:r>
              <a:rPr lang="cs-CZ" sz="2400" dirty="0" smtClean="0"/>
              <a:t>Michael </a:t>
            </a:r>
            <a:r>
              <a:rPr lang="cs-CZ" sz="2400" dirty="0" err="1" smtClean="0"/>
              <a:t>Crichton</a:t>
            </a:r>
            <a:r>
              <a:rPr lang="cs-CZ" sz="2400" dirty="0" smtClean="0"/>
              <a:t> – Jurský park</a:t>
            </a:r>
          </a:p>
          <a:p>
            <a:pPr marL="0" indent="0">
              <a:buNone/>
            </a:pPr>
            <a:r>
              <a:rPr lang="cs-CZ" sz="2400" dirty="0" smtClean="0"/>
              <a:t>Karel Čapek – Krakatit, RUR</a:t>
            </a:r>
          </a:p>
          <a:p>
            <a:pPr marL="0" indent="0">
              <a:buNone/>
            </a:pPr>
            <a:r>
              <a:rPr lang="cs-CZ" sz="2400" dirty="0" smtClean="0"/>
              <a:t>Josef Nesvadba, Jiří Kulhánek, Vladimír Páral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93501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Základní autoři a díla žánru fantasy</a:t>
            </a:r>
          </a:p>
          <a:p>
            <a:pPr marL="0" indent="0">
              <a:buNone/>
            </a:pPr>
            <a:r>
              <a:rPr lang="cs-CZ" sz="2400" dirty="0" smtClean="0"/>
              <a:t>John </a:t>
            </a:r>
            <a:r>
              <a:rPr lang="cs-CZ" sz="2400" dirty="0" err="1" smtClean="0"/>
              <a:t>Ronal</a:t>
            </a:r>
            <a:r>
              <a:rPr lang="cs-CZ" sz="2400" dirty="0" smtClean="0"/>
              <a:t> </a:t>
            </a:r>
            <a:r>
              <a:rPr lang="cs-CZ" sz="2400" dirty="0" err="1" smtClean="0"/>
              <a:t>Reuel</a:t>
            </a:r>
            <a:r>
              <a:rPr lang="cs-CZ" sz="2400" dirty="0" smtClean="0"/>
              <a:t> Tolkien – Pán prstenů, Hobit</a:t>
            </a:r>
          </a:p>
          <a:p>
            <a:pPr marL="0" indent="0">
              <a:buNone/>
            </a:pPr>
            <a:r>
              <a:rPr lang="cs-CZ" sz="2400" dirty="0" err="1" smtClean="0"/>
              <a:t>Clive</a:t>
            </a:r>
            <a:r>
              <a:rPr lang="cs-CZ" sz="2400" dirty="0" smtClean="0"/>
              <a:t> </a:t>
            </a:r>
            <a:r>
              <a:rPr lang="cs-CZ" sz="2400" dirty="0" err="1" smtClean="0"/>
              <a:t>Staples</a:t>
            </a:r>
            <a:r>
              <a:rPr lang="cs-CZ" sz="2400" dirty="0" smtClean="0"/>
              <a:t> </a:t>
            </a:r>
            <a:r>
              <a:rPr lang="cs-CZ" sz="2400" dirty="0" err="1" smtClean="0"/>
              <a:t>Lewis</a:t>
            </a:r>
            <a:r>
              <a:rPr lang="cs-CZ" sz="2400" dirty="0" smtClean="0"/>
              <a:t> – Letopisy </a:t>
            </a:r>
            <a:r>
              <a:rPr lang="cs-CZ" sz="2400" dirty="0" err="1" smtClean="0"/>
              <a:t>Narnie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Terry</a:t>
            </a:r>
            <a:r>
              <a:rPr lang="cs-CZ" sz="2400" dirty="0" smtClean="0"/>
              <a:t> </a:t>
            </a:r>
            <a:r>
              <a:rPr lang="cs-CZ" sz="2400" dirty="0" err="1" smtClean="0"/>
              <a:t>Pratchett</a:t>
            </a:r>
            <a:r>
              <a:rPr lang="cs-CZ" sz="2400" dirty="0" smtClean="0"/>
              <a:t> – Úžasná zeměplocha</a:t>
            </a:r>
          </a:p>
          <a:p>
            <a:pPr marL="0" indent="0">
              <a:buNone/>
            </a:pPr>
            <a:r>
              <a:rPr lang="cs-CZ" sz="2400" dirty="0" smtClean="0"/>
              <a:t>Robert E. </a:t>
            </a:r>
            <a:r>
              <a:rPr lang="cs-CZ" sz="2400" dirty="0" err="1" smtClean="0"/>
              <a:t>Howard</a:t>
            </a:r>
            <a:r>
              <a:rPr lang="cs-CZ" sz="2400" dirty="0" smtClean="0"/>
              <a:t> – Barbar </a:t>
            </a:r>
            <a:r>
              <a:rPr lang="cs-CZ" sz="2400" dirty="0" err="1" smtClean="0"/>
              <a:t>Conan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Joanne</a:t>
            </a:r>
            <a:r>
              <a:rPr lang="cs-CZ" sz="2400" dirty="0" smtClean="0"/>
              <a:t> Rowlingová – </a:t>
            </a:r>
            <a:r>
              <a:rPr lang="cs-CZ" sz="2400" dirty="0" err="1" smtClean="0"/>
              <a:t>Harry</a:t>
            </a:r>
            <a:r>
              <a:rPr lang="cs-CZ" sz="2400" dirty="0" smtClean="0"/>
              <a:t> </a:t>
            </a:r>
            <a:r>
              <a:rPr lang="cs-CZ" sz="2400" dirty="0" err="1" smtClean="0"/>
              <a:t>Potter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Lewis</a:t>
            </a:r>
            <a:r>
              <a:rPr lang="cs-CZ" sz="2400" dirty="0" smtClean="0"/>
              <a:t> </a:t>
            </a:r>
            <a:r>
              <a:rPr lang="cs-CZ" sz="2400" dirty="0" err="1" smtClean="0"/>
              <a:t>Carroll</a:t>
            </a:r>
            <a:r>
              <a:rPr lang="cs-CZ" sz="2400" dirty="0" smtClean="0"/>
              <a:t> – Alenka dobrodružství v říši divů, Za zrcadlem a co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tam Alenka našla</a:t>
            </a:r>
          </a:p>
          <a:p>
            <a:pPr marL="0" indent="0">
              <a:buNone/>
            </a:pPr>
            <a:r>
              <a:rPr lang="cs-CZ" sz="2400" dirty="0" smtClean="0"/>
              <a:t>Michael Ende – Nekonečný příběh</a:t>
            </a:r>
          </a:p>
          <a:p>
            <a:pPr marL="0" indent="0">
              <a:buNone/>
            </a:pPr>
            <a:r>
              <a:rPr lang="cs-CZ" sz="2400" dirty="0" err="1" smtClean="0"/>
              <a:t>Howard</a:t>
            </a:r>
            <a:r>
              <a:rPr lang="cs-CZ" sz="2400" dirty="0" smtClean="0"/>
              <a:t> </a:t>
            </a:r>
            <a:r>
              <a:rPr lang="cs-CZ" sz="2400" dirty="0" err="1" smtClean="0"/>
              <a:t>Phillips</a:t>
            </a:r>
            <a:r>
              <a:rPr lang="cs-CZ" sz="2400" dirty="0" smtClean="0"/>
              <a:t> </a:t>
            </a:r>
            <a:r>
              <a:rPr lang="cs-CZ" sz="2400" dirty="0" err="1" smtClean="0"/>
              <a:t>Lovecraft</a:t>
            </a:r>
            <a:r>
              <a:rPr lang="cs-CZ" sz="2400" dirty="0" smtClean="0"/>
              <a:t> – V horách šílenství</a:t>
            </a:r>
          </a:p>
          <a:p>
            <a:pPr marL="0" indent="0">
              <a:buNone/>
            </a:pPr>
            <a:r>
              <a:rPr lang="cs-CZ" sz="2400" dirty="0" smtClean="0"/>
              <a:t>George R. R. Martin – Hra o trůny</a:t>
            </a:r>
          </a:p>
          <a:p>
            <a:pPr marL="0" indent="0">
              <a:buNone/>
            </a:pPr>
            <a:r>
              <a:rPr lang="cs-CZ" sz="2400" dirty="0" smtClean="0"/>
              <a:t>Astrid Lindgrenová – Bratři Lví srdce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978511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Rozdíly</a:t>
            </a:r>
          </a:p>
          <a:p>
            <a:pPr marL="0" indent="0">
              <a:buNone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Místo (prostředí)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sci-fi: obvykle mimo zemi kdesi ve vesmíru (planeta Mars, „kdysi dávno v předaleké galaxii“ – Hvězdné války, Měsíc, dosud neobjevená planeta)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fantasy: obvykle v reálné </a:t>
            </a:r>
            <a:r>
              <a:rPr lang="cs-CZ" sz="2400" dirty="0" smtClean="0"/>
              <a:t>zemi (skutečné, např. Anglie) </a:t>
            </a:r>
            <a:r>
              <a:rPr lang="cs-CZ" sz="2400" dirty="0" smtClean="0"/>
              <a:t>a zemi fikční (</a:t>
            </a:r>
            <a:r>
              <a:rPr lang="cs-CZ" sz="2400" dirty="0" err="1" smtClean="0"/>
              <a:t>Narnie</a:t>
            </a:r>
            <a:r>
              <a:rPr lang="cs-CZ" sz="2400" dirty="0" smtClean="0"/>
              <a:t>, Kraj, </a:t>
            </a:r>
            <a:r>
              <a:rPr lang="cs-CZ" sz="2400" dirty="0" err="1" smtClean="0"/>
              <a:t>Cimerie</a:t>
            </a:r>
            <a:r>
              <a:rPr lang="cs-CZ" sz="2400" dirty="0" smtClean="0"/>
              <a:t>, Bradavice), mezi oběma zeměmi je často jakýsi portál či brána:</a:t>
            </a:r>
          </a:p>
          <a:p>
            <a:pPr marL="0" indent="0">
              <a:buNone/>
            </a:pPr>
            <a:r>
              <a:rPr lang="cs-CZ" sz="2400" dirty="0" smtClean="0"/>
              <a:t>Bratři Lví srdce – smrt</a:t>
            </a:r>
          </a:p>
          <a:p>
            <a:pPr marL="0" indent="0">
              <a:buNone/>
            </a:pPr>
            <a:r>
              <a:rPr lang="cs-CZ" sz="2400" dirty="0" smtClean="0"/>
              <a:t>Letopisy </a:t>
            </a:r>
            <a:r>
              <a:rPr lang="cs-CZ" sz="2400" dirty="0" err="1" smtClean="0"/>
              <a:t>Narnie</a:t>
            </a:r>
            <a:r>
              <a:rPr lang="cs-CZ" sz="2400" dirty="0" smtClean="0"/>
              <a:t> – skříň</a:t>
            </a:r>
          </a:p>
          <a:p>
            <a:pPr marL="0" indent="0">
              <a:buNone/>
            </a:pPr>
            <a:r>
              <a:rPr lang="cs-CZ" sz="2400" dirty="0" err="1" smtClean="0"/>
              <a:t>Harry</a:t>
            </a:r>
            <a:r>
              <a:rPr lang="cs-CZ" sz="2400" dirty="0" smtClean="0"/>
              <a:t> </a:t>
            </a:r>
            <a:r>
              <a:rPr lang="cs-CZ" sz="2400" dirty="0" err="1" smtClean="0"/>
              <a:t>Potter</a:t>
            </a:r>
            <a:r>
              <a:rPr lang="cs-CZ" sz="2400" dirty="0" smtClean="0"/>
              <a:t> – nástupiště 9 a ¾)</a:t>
            </a:r>
          </a:p>
          <a:p>
            <a:pPr marL="0" indent="0">
              <a:buNone/>
            </a:pPr>
            <a:r>
              <a:rPr lang="cs-CZ" sz="2400" dirty="0" smtClean="0"/>
              <a:t>atd.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462637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Rozdíly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2. Doba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 smtClean="0"/>
              <a:t>scifi</a:t>
            </a:r>
            <a:r>
              <a:rPr lang="cs-CZ" sz="2400" dirty="0" smtClean="0"/>
              <a:t>: vždy buď současnost, nebo budoucnost (častěji)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fantasy: minulost, v ideálním případě </a:t>
            </a:r>
            <a:r>
              <a:rPr lang="cs-CZ" sz="2400" dirty="0" smtClean="0"/>
              <a:t>minulost vypadající </a:t>
            </a:r>
            <a:r>
              <a:rPr lang="cs-CZ" sz="2400" dirty="0" smtClean="0"/>
              <a:t>jako středověk (tuto dobu evokují především zbraně – luky, meče, sekery, brnění, dále kouzla, magie, </a:t>
            </a:r>
            <a:r>
              <a:rPr lang="cs-CZ" sz="2400" dirty="0" smtClean="0"/>
              <a:t>draci, mytologie </a:t>
            </a:r>
            <a:r>
              <a:rPr lang="cs-CZ" sz="2400" dirty="0" smtClean="0"/>
              <a:t>atd.)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709004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Rozdíly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Postavy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Ve fantasy jsou postavy černobílé. Ale téměř vždy se vyskytuje jedna postava, u které nelze odhadnout, jak se zachová, zda se přikloní na stranu </a:t>
            </a:r>
            <a:r>
              <a:rPr lang="cs-CZ" sz="2400" dirty="0" smtClean="0"/>
              <a:t>dobra či </a:t>
            </a:r>
            <a:r>
              <a:rPr lang="cs-CZ" sz="2400" dirty="0" smtClean="0"/>
              <a:t>zla, viz:</a:t>
            </a:r>
          </a:p>
          <a:p>
            <a:pPr marL="0" indent="0">
              <a:buNone/>
            </a:pPr>
            <a:r>
              <a:rPr lang="cs-CZ" sz="2400" dirty="0" err="1" smtClean="0"/>
              <a:t>Harry</a:t>
            </a:r>
            <a:r>
              <a:rPr lang="cs-CZ" sz="2400" dirty="0" smtClean="0"/>
              <a:t> </a:t>
            </a:r>
            <a:r>
              <a:rPr lang="cs-CZ" sz="2400" dirty="0" err="1" smtClean="0"/>
              <a:t>Potter</a:t>
            </a:r>
            <a:r>
              <a:rPr lang="cs-CZ" sz="2400" dirty="0" smtClean="0"/>
              <a:t> – </a:t>
            </a:r>
            <a:r>
              <a:rPr lang="cs-CZ" sz="2400" dirty="0" err="1" smtClean="0"/>
              <a:t>Severus</a:t>
            </a:r>
            <a:r>
              <a:rPr lang="cs-CZ" sz="2400" dirty="0" smtClean="0"/>
              <a:t> </a:t>
            </a:r>
            <a:r>
              <a:rPr lang="cs-CZ" sz="2400" dirty="0" err="1" smtClean="0"/>
              <a:t>Snape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Pán prstenů – </a:t>
            </a:r>
            <a:r>
              <a:rPr lang="cs-CZ" sz="2400" dirty="0" err="1" smtClean="0"/>
              <a:t>Glum</a:t>
            </a:r>
            <a:r>
              <a:rPr lang="cs-CZ" sz="2400" dirty="0" smtClean="0"/>
              <a:t>, </a:t>
            </a:r>
            <a:r>
              <a:rPr lang="cs-CZ" sz="2400" dirty="0" err="1" smtClean="0"/>
              <a:t>Boromir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Letopisy </a:t>
            </a:r>
            <a:r>
              <a:rPr lang="cs-CZ" sz="2400" dirty="0" err="1" smtClean="0"/>
              <a:t>Narnie</a:t>
            </a:r>
            <a:r>
              <a:rPr lang="cs-CZ" sz="2400" dirty="0" smtClean="0"/>
              <a:t> – Edward</a:t>
            </a:r>
          </a:p>
          <a:p>
            <a:pPr marL="0" indent="0">
              <a:buNone/>
            </a:pPr>
            <a:r>
              <a:rPr lang="cs-CZ" sz="2400" dirty="0" smtClean="0"/>
              <a:t>Bratři Lví srdce - </a:t>
            </a:r>
            <a:r>
              <a:rPr lang="cs-CZ" sz="2400" dirty="0" err="1" smtClean="0"/>
              <a:t>Jossi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atd.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507025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3367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/>
              <a:t>Rozdíly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4. Motiv cesty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 žánru fantasy je velmi často zastoupen motiv cesty. Na </a:t>
            </a:r>
            <a:r>
              <a:rPr lang="cs-CZ" sz="2400" dirty="0"/>
              <a:t>cestu se vydává hlavní hrdina buď sám, </a:t>
            </a:r>
            <a:r>
              <a:rPr lang="cs-CZ" sz="2400" dirty="0" smtClean="0"/>
              <a:t>nebo </a:t>
            </a:r>
            <a:r>
              <a:rPr lang="cs-CZ" sz="2400" dirty="0"/>
              <a:t>se svou </a:t>
            </a:r>
            <a:r>
              <a:rPr lang="cs-CZ" sz="2400" dirty="0" smtClean="0"/>
              <a:t>družinou</a:t>
            </a:r>
            <a:r>
              <a:rPr lang="cs-CZ" sz="2400" dirty="0"/>
              <a:t>, svými společníky. Hrdinové se vydávají na cestu, protože </a:t>
            </a:r>
            <a:r>
              <a:rPr lang="cs-CZ" sz="2400" dirty="0" smtClean="0"/>
              <a:t>bájná </a:t>
            </a:r>
            <a:r>
              <a:rPr lang="cs-CZ" sz="2400" dirty="0"/>
              <a:t>země je v </a:t>
            </a:r>
            <a:r>
              <a:rPr lang="cs-CZ" sz="2400" dirty="0" smtClean="0"/>
              <a:t>ohrožení, viz:</a:t>
            </a:r>
          </a:p>
          <a:p>
            <a:pPr marL="0" indent="0">
              <a:buNone/>
            </a:pPr>
            <a:r>
              <a:rPr lang="cs-CZ" sz="2400" dirty="0" smtClean="0"/>
              <a:t>Pán </a:t>
            </a:r>
            <a:r>
              <a:rPr lang="cs-CZ" sz="2400" dirty="0" smtClean="0"/>
              <a:t>prstenů (</a:t>
            </a:r>
            <a:r>
              <a:rPr lang="cs-CZ" sz="2400" dirty="0" err="1" smtClean="0"/>
              <a:t>Sauron</a:t>
            </a:r>
            <a:r>
              <a:rPr lang="cs-CZ" sz="2400" dirty="0" smtClean="0"/>
              <a:t>)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Letopisy </a:t>
            </a:r>
            <a:r>
              <a:rPr lang="cs-CZ" sz="2400" dirty="0" err="1" smtClean="0"/>
              <a:t>Narnie</a:t>
            </a:r>
            <a:r>
              <a:rPr lang="cs-CZ" sz="2400" dirty="0" smtClean="0"/>
              <a:t> (Bílá čarodějnice)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Barbar </a:t>
            </a:r>
            <a:r>
              <a:rPr lang="cs-CZ" sz="2400" dirty="0" err="1" smtClean="0"/>
              <a:t>Conan</a:t>
            </a:r>
            <a:r>
              <a:rPr lang="cs-CZ" sz="2400" dirty="0" smtClean="0"/>
              <a:t> (</a:t>
            </a:r>
            <a:r>
              <a:rPr lang="cs-CZ" sz="2400" dirty="0" err="1" smtClean="0"/>
              <a:t>Tulsa</a:t>
            </a:r>
            <a:r>
              <a:rPr lang="cs-CZ" sz="2400" dirty="0" smtClean="0"/>
              <a:t> Soudce)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Bratři Lví </a:t>
            </a:r>
            <a:r>
              <a:rPr lang="cs-CZ" sz="2400" dirty="0" smtClean="0"/>
              <a:t>srdce (</a:t>
            </a:r>
            <a:r>
              <a:rPr lang="cs-CZ" sz="2400" dirty="0" err="1" smtClean="0"/>
              <a:t>Tengil</a:t>
            </a:r>
            <a:r>
              <a:rPr lang="cs-CZ" sz="2400" dirty="0" smtClean="0"/>
              <a:t>)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atd.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908728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800" dirty="0" smtClean="0"/>
              <a:t>Závěrem je třeba ale podotknout, že žánry sci-fi a fantasy (dále ještě např. horror) nelze vykládat izolovaně. Neustále se prolínají, mnoho děl lze zařadit jak do sci-fi, tak zároveň do fantasy (např. téměř všechna díla H. P. </a:t>
            </a:r>
            <a:r>
              <a:rPr lang="cs-CZ" sz="2800" dirty="0" err="1" smtClean="0"/>
              <a:t>Lovecrafta</a:t>
            </a:r>
            <a:r>
              <a:rPr lang="cs-CZ" sz="2800" dirty="0" smtClean="0"/>
              <a:t>, </a:t>
            </a:r>
            <a:r>
              <a:rPr lang="cs-CZ" sz="2800" dirty="0" err="1" smtClean="0"/>
              <a:t>Harry</a:t>
            </a:r>
            <a:r>
              <a:rPr lang="cs-CZ" sz="2800" dirty="0" smtClean="0"/>
              <a:t> </a:t>
            </a:r>
            <a:r>
              <a:rPr lang="cs-CZ" sz="2800" dirty="0" err="1" smtClean="0"/>
              <a:t>Potter</a:t>
            </a:r>
            <a:r>
              <a:rPr lang="cs-CZ" sz="2800" dirty="0" smtClean="0"/>
              <a:t> začíná jako pohádka, pokračuje jako thriller, fantasy, končí jako horror).</a:t>
            </a:r>
            <a:endParaRPr lang="cs-CZ" sz="28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025221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Zdroje: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800" dirty="0"/>
              <a:t>VLAŠÍN, Štěpán a kol. Slovník literární teorie. 2. rozšířené vyd. </a:t>
            </a:r>
            <a:r>
              <a:rPr lang="cs-CZ" sz="2800" smtClean="0"/>
              <a:t>Praha: </a:t>
            </a:r>
            <a:r>
              <a:rPr lang="cs-CZ" sz="2800"/>
              <a:t>Československý spisovatel, 1984.</a:t>
            </a:r>
            <a:endParaRPr lang="cs-CZ" sz="28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089042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911</TotalTime>
  <Words>635</Words>
  <Application>Microsoft Office PowerPoint</Application>
  <PresentationFormat>Předvádění na obrazovce (4:3)</PresentationFormat>
  <Paragraphs>98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Rozdíly mezi literaturou sci-fi a fantasy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SŠ a VOŠ cestovního ruchu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Ken Elton Kesey</dc:title>
  <dc:creator>pkriz</dc:creator>
  <cp:lastModifiedBy>Uživatel</cp:lastModifiedBy>
  <cp:revision>34</cp:revision>
  <dcterms:created xsi:type="dcterms:W3CDTF">2013-01-04T10:43:36Z</dcterms:created>
  <dcterms:modified xsi:type="dcterms:W3CDTF">2013-08-11T12:47:39Z</dcterms:modified>
</cp:coreProperties>
</file>