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60" r:id="rId3"/>
    <p:sldId id="256" r:id="rId4"/>
    <p:sldId id="257" r:id="rId5"/>
    <p:sldId id="258" r:id="rId6"/>
    <p:sldId id="262" r:id="rId7"/>
    <p:sldId id="267" r:id="rId8"/>
    <p:sldId id="263" r:id="rId9"/>
    <p:sldId id="264" r:id="rId10"/>
    <p:sldId id="265" r:id="rId11"/>
    <p:sldId id="266" r:id="rId12"/>
    <p:sldId id="268" r:id="rId13"/>
    <p:sldId id="269" r:id="rId14"/>
    <p:sldId id="270" r:id="rId15"/>
    <p:sldId id="261" r:id="rId16"/>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32" autoAdjust="0"/>
    <p:restoredTop sz="94571" autoAdjust="0"/>
  </p:normalViewPr>
  <p:slideViewPr>
    <p:cSldViewPr>
      <p:cViewPr>
        <p:scale>
          <a:sx n="94" d="100"/>
          <a:sy n="94" d="100"/>
        </p:scale>
        <p:origin x="-900" y="-5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spTree>
      <p:nvGrpSpPr>
        <p:cNvPr id="1" name=""/>
        <p:cNvGrpSpPr/>
        <p:nvPr/>
      </p:nvGrpSpPr>
      <p:grpSpPr>
        <a:xfrm>
          <a:off x="0" y="0"/>
          <a:ext cx="0" cy="0"/>
          <a:chOff x="0" y="0"/>
          <a:chExt cx="0" cy="0"/>
        </a:xfrm>
      </p:grpSpPr>
      <p:sp>
        <p:nvSpPr>
          <p:cNvPr id="10" name="Pravoúhlý trojúhelník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Nadpis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17" name="Podnadpis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Klepnutím lze upravit styl předlohy podnadpisů.</a:t>
            </a:r>
            <a:endParaRPr kumimoji="0" lang="en-US"/>
          </a:p>
        </p:txBody>
      </p:sp>
      <p:grpSp>
        <p:nvGrpSpPr>
          <p:cNvPr id="2" name="Skupina 1"/>
          <p:cNvGrpSpPr/>
          <p:nvPr/>
        </p:nvGrpSpPr>
        <p:grpSpPr>
          <a:xfrm>
            <a:off x="-3765" y="4953000"/>
            <a:ext cx="9147765" cy="1912088"/>
            <a:chOff x="-3765" y="4832896"/>
            <a:chExt cx="9147765" cy="2032192"/>
          </a:xfrm>
        </p:grpSpPr>
        <p:sp>
          <p:nvSpPr>
            <p:cNvPr id="7" name="Volný tvar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Volný tvar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Volný tvar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Přímá spojovací čára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Zástupný symbol pro datum 29"/>
          <p:cNvSpPr>
            <a:spLocks noGrp="1"/>
          </p:cNvSpPr>
          <p:nvPr>
            <p:ph type="dt" sz="half" idx="10"/>
          </p:nvPr>
        </p:nvSpPr>
        <p:spPr/>
        <p:txBody>
          <a:bodyPr/>
          <a:lstStyle>
            <a:lvl1pPr>
              <a:defRPr>
                <a:solidFill>
                  <a:srgbClr val="FFFFFF"/>
                </a:solidFill>
              </a:defRPr>
            </a:lvl1pPr>
            <a:extLst/>
          </a:lstStyle>
          <a:p>
            <a:fld id="{18A2481B-5154-415F-B752-558547769AA3}" type="datetimeFigureOut">
              <a:rPr lang="cs-CZ" smtClean="0"/>
              <a:pPr/>
              <a:t>6.8.2013</a:t>
            </a:fld>
            <a:endParaRPr lang="cs-CZ"/>
          </a:p>
        </p:txBody>
      </p:sp>
      <p:sp>
        <p:nvSpPr>
          <p:cNvPr id="19" name="Zástupný symbol pro zápatí 18"/>
          <p:cNvSpPr>
            <a:spLocks noGrp="1"/>
          </p:cNvSpPr>
          <p:nvPr>
            <p:ph type="ftr" sz="quarter" idx="11"/>
          </p:nvPr>
        </p:nvSpPr>
        <p:spPr/>
        <p:txBody>
          <a:bodyPr/>
          <a:lstStyle>
            <a:lvl1pPr>
              <a:defRPr>
                <a:solidFill>
                  <a:schemeClr val="accent1">
                    <a:tint val="20000"/>
                  </a:schemeClr>
                </a:solidFill>
              </a:defRPr>
            </a:lvl1pPr>
            <a:extLst/>
          </a:lstStyle>
          <a:p>
            <a:endParaRPr lang="cs-CZ"/>
          </a:p>
        </p:txBody>
      </p:sp>
      <p:sp>
        <p:nvSpPr>
          <p:cNvPr id="27" name="Zástupný symbol pro číslo snímku 26"/>
          <p:cNvSpPr>
            <a:spLocks noGrp="1"/>
          </p:cNvSpPr>
          <p:nvPr>
            <p:ph type="sldNum" sz="quarter" idx="12"/>
          </p:nvPr>
        </p:nvSpPr>
        <p:spPr/>
        <p:txBody>
          <a:bodyPr/>
          <a:lstStyle>
            <a:lvl1pPr>
              <a:defRPr>
                <a:solidFill>
                  <a:srgbClr val="FFFFFF"/>
                </a:solidFill>
              </a:defRPr>
            </a:lvl1pPr>
            <a:extLst/>
          </a:lstStyle>
          <a:p>
            <a:fld id="{20264769-77EF-4CD0-90DE-F7D7F2D423C4}" type="slidenum">
              <a:rPr lang="cs-CZ" smtClean="0"/>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3" name="Zástupný symbol pro obsah 2"/>
          <p:cNvSpPr>
            <a:spLocks noGrp="1"/>
          </p:cNvSpPr>
          <p:nvPr>
            <p:ph idx="1"/>
          </p:nvPr>
        </p:nvSpPr>
        <p:spPr/>
        <p:txBody>
          <a:bodyPr/>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Nadpis 6"/>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Klepnutím lze upravit styly předlohy textu.</a:t>
            </a:r>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7" name="Dvojitá šipka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Dvojitá šipka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bg>
      <p:bgRef idx="1002">
        <a:schemeClr val="bg1"/>
      </p:bgRef>
    </p:bg>
    <p:spTree>
      <p:nvGrpSpPr>
        <p:cNvPr id="1" name=""/>
        <p:cNvGrpSpPr/>
        <p:nvPr/>
      </p:nvGrpSpPr>
      <p:grpSpPr>
        <a:xfrm>
          <a:off x="0" y="0"/>
          <a:ext cx="0" cy="0"/>
          <a:chOff x="0" y="0"/>
          <a:chExt cx="0" cy="0"/>
        </a:xfrm>
      </p:grpSpPr>
      <p:sp>
        <p:nvSpPr>
          <p:cNvPr id="3" name="Zástupný symbol pro obsah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8" name="Nadpis 7"/>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8229600" cy="1143000"/>
          </a:xfrm>
        </p:spPr>
        <p:txBody>
          <a:bodyPr anchor="ctr"/>
          <a:lstStyle>
            <a:lvl1pPr>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4" name="Zástupný symbol pro text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Klepnutím lze upravit styly předlohy textu.</a:t>
            </a:r>
          </a:p>
        </p:txBody>
      </p:sp>
      <p:sp>
        <p:nvSpPr>
          <p:cNvPr id="5" name="Zástupný symbol pro obsah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bg>
      <p:bgRef idx="1002">
        <a:schemeClr val="bg1"/>
      </p:bgRef>
    </p:bg>
    <p:spTree>
      <p:nvGrpSpPr>
        <p:cNvPr id="1" name=""/>
        <p:cNvGrpSpPr/>
        <p:nvPr/>
      </p:nvGrpSpPr>
      <p:grpSpPr>
        <a:xfrm>
          <a:off x="0" y="0"/>
          <a:ext cx="0" cy="0"/>
          <a:chOff x="0" y="0"/>
          <a:chExt cx="0" cy="0"/>
        </a:xfrm>
      </p:grpSpPr>
      <p:sp>
        <p:nvSpPr>
          <p:cNvPr id="3" name="Zástupný symbol pro datum 2"/>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20264769-77EF-4CD0-90DE-F7D7F2D423C4}" type="slidenum">
              <a:rPr lang="cs-CZ" smtClean="0"/>
              <a:pPr/>
              <a:t>‹#›</a:t>
            </a:fld>
            <a:endParaRPr lang="cs-CZ"/>
          </a:p>
        </p:txBody>
      </p:sp>
      <p:sp>
        <p:nvSpPr>
          <p:cNvPr id="6" name="Nadpis 5"/>
          <p:cNvSpPr>
            <a:spLocks noGrp="1"/>
          </p:cNvSpPr>
          <p:nvPr>
            <p:ph type="title"/>
          </p:nvPr>
        </p:nvSpPr>
        <p:spPr/>
        <p:txBody>
          <a:bodyPr rtlCol="0"/>
          <a:lstStyle>
            <a:extLst/>
          </a:lstStyle>
          <a:p>
            <a:r>
              <a:rPr kumimoji="0" lang="cs-CZ" smtClean="0"/>
              <a:t>Klepnutím lze upravit styl předlohy nadpisů.</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3" name="Zástupný symbol pro zápatí 2"/>
          <p:cNvSpPr>
            <a:spLocks noGrp="1"/>
          </p:cNvSpPr>
          <p:nvPr>
            <p:ph type="ftr" sz="quarter" idx="11"/>
          </p:nvPr>
        </p:nvSpPr>
        <p:spPr/>
        <p:txBody>
          <a:bodyPr/>
          <a:lstStyle>
            <a:extLst/>
          </a:lstStyle>
          <a:p>
            <a:endParaRPr lang="cs-CZ"/>
          </a:p>
        </p:txBody>
      </p:sp>
      <p:sp>
        <p:nvSpPr>
          <p:cNvPr id="4" name="Zástupný symbol pro číslo snímku 3"/>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3">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cs-CZ" smtClean="0"/>
              <a:t>Klepnutím lze upravit styl předlohy nadpisů.</a:t>
            </a:r>
            <a:endParaRPr kumimoji="0" lang="en-US"/>
          </a:p>
        </p:txBody>
      </p:sp>
      <p:sp>
        <p:nvSpPr>
          <p:cNvPr id="3" name="Zástupný symbol pro text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Klepnutím lze upravit styly předlohy textu.</a:t>
            </a:r>
          </a:p>
        </p:txBody>
      </p:sp>
      <p:sp>
        <p:nvSpPr>
          <p:cNvPr id="4" name="Zástupný symbol pro obsah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a:xfrm>
            <a:off x="6727032" y="6407944"/>
            <a:ext cx="1920240" cy="365760"/>
          </a:xfrm>
        </p:spPr>
        <p:txBody>
          <a:bodyPr/>
          <a:lstStyle>
            <a:extLst/>
          </a:lstStyle>
          <a:p>
            <a:fld id="{18A2481B-5154-415F-B752-558547769AA3}" type="datetimeFigureOut">
              <a:rPr lang="cs-CZ" smtClean="0"/>
              <a:pPr/>
              <a:t>6.8.2013</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4" name="Zástupný symbol pro text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cs-CZ" smtClean="0"/>
              <a:t>Klepnutím lze upravit styly předlohy textu.</a:t>
            </a:r>
          </a:p>
        </p:txBody>
      </p:sp>
      <p:sp>
        <p:nvSpPr>
          <p:cNvPr id="3" name="Zástupný symbol pro obrázek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cs-CZ" smtClean="0"/>
              <a:t>Klepnutím na ikonu přidáte obrázek.</a:t>
            </a:r>
            <a:endParaRPr kumimoji="0" lang="en-US" dirty="0"/>
          </a:p>
        </p:txBody>
      </p:sp>
      <p:sp>
        <p:nvSpPr>
          <p:cNvPr id="5" name="Zástupný symbol pro datum 4"/>
          <p:cNvSpPr>
            <a:spLocks noGrp="1"/>
          </p:cNvSpPr>
          <p:nvPr>
            <p:ph type="dt" sz="half" idx="10"/>
          </p:nvPr>
        </p:nvSpPr>
        <p:spPr/>
        <p:txBody>
          <a:bodyPr/>
          <a:lstStyle>
            <a:lvl1pPr>
              <a:defRPr>
                <a:solidFill>
                  <a:schemeClr val="tx1"/>
                </a:solidFill>
              </a:defRPr>
            </a:lvl1pPr>
            <a:extLst/>
          </a:lstStyle>
          <a:p>
            <a:fld id="{18A2481B-5154-415F-B752-558547769AA3}" type="datetimeFigureOut">
              <a:rPr lang="cs-CZ" smtClean="0"/>
              <a:pPr/>
              <a:t>6.8.2013</a:t>
            </a:fld>
            <a:endParaRPr lang="cs-CZ"/>
          </a:p>
        </p:txBody>
      </p:sp>
      <p:sp>
        <p:nvSpPr>
          <p:cNvPr id="6" name="Zástupný symbol pro zápatí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cs-CZ"/>
          </a:p>
        </p:txBody>
      </p:sp>
      <p:sp>
        <p:nvSpPr>
          <p:cNvPr id="7" name="Zástupný symbol pro číslo snímku 6"/>
          <p:cNvSpPr>
            <a:spLocks noGrp="1"/>
          </p:cNvSpPr>
          <p:nvPr>
            <p:ph type="sldNum" sz="quarter" idx="12"/>
          </p:nvPr>
        </p:nvSpPr>
        <p:spPr/>
        <p:txBody>
          <a:bodyPr/>
          <a:lstStyle>
            <a:lvl1pPr>
              <a:defRPr>
                <a:solidFill>
                  <a:schemeClr val="tx1"/>
                </a:solidFill>
              </a:defRPr>
            </a:lvl1pPr>
            <a:extLst/>
          </a:lstStyle>
          <a:p>
            <a:fld id="{20264769-77EF-4CD0-90DE-F7D7F2D423C4}" type="slidenum">
              <a:rPr lang="cs-CZ" smtClean="0"/>
              <a:pPr/>
              <a:t>‹#›</a:t>
            </a:fld>
            <a:endParaRPr lang="cs-CZ"/>
          </a:p>
        </p:txBody>
      </p:sp>
      <p:sp>
        <p:nvSpPr>
          <p:cNvPr id="2" name="Nadpis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cs-CZ" smtClean="0"/>
              <a:t>Klepnutím lze upravit styl předlohy nadpisů.</a:t>
            </a:r>
            <a:endParaRPr kumimoji="0" lang="en-US"/>
          </a:p>
        </p:txBody>
      </p:sp>
      <p:sp>
        <p:nvSpPr>
          <p:cNvPr id="8" name="Volný tvar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Volný tvar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Pravoúhlý trojúhelník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Přímá spojovací čára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Dvojitá šipka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Dvojitá šipka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1481329"/>
            <a:ext cx="8229600" cy="4386071"/>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844013" y="274640"/>
            <a:ext cx="1777470" cy="5592761"/>
          </a:xfrm>
        </p:spPr>
        <p:txBody>
          <a:bodyPr vert="eaVert"/>
          <a:lstStyle>
            <a:extLst/>
          </a:lstStyle>
          <a:p>
            <a:r>
              <a:rPr kumimoji="0" lang="cs-CZ" smtClean="0"/>
              <a:t>Klepnutím lze upravit styl předlohy nadpisů.</a:t>
            </a:r>
            <a:endParaRPr kumimoji="0" lang="en-US"/>
          </a:p>
        </p:txBody>
      </p:sp>
      <p:sp>
        <p:nvSpPr>
          <p:cNvPr id="3" name="Zástupný symbol pro svislý text 2"/>
          <p:cNvSpPr>
            <a:spLocks noGrp="1"/>
          </p:cNvSpPr>
          <p:nvPr>
            <p:ph type="body" orient="vert" idx="1"/>
          </p:nvPr>
        </p:nvSpPr>
        <p:spPr>
          <a:xfrm>
            <a:off x="457200" y="274641"/>
            <a:ext cx="6324600" cy="5592760"/>
          </a:xfrm>
        </p:spPr>
        <p:txBody>
          <a:bodyPr vert="eaVert"/>
          <a:lstStyle>
            <a:extLst/>
          </a:lstStyle>
          <a:p>
            <a:pPr lvl="0" eaLnBrk="1" latinLnBrk="0" hangingPunct="1"/>
            <a:r>
              <a:rPr lang="cs-CZ" smtClean="0"/>
              <a:t>Klepnutím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18A2481B-5154-415F-B752-558547769AA3}" type="datetimeFigureOut">
              <a:rPr lang="cs-CZ" smtClean="0"/>
              <a:pPr/>
              <a:t>6.8.2013</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20264769-77EF-4CD0-90DE-F7D7F2D423C4}" type="slidenum">
              <a:rPr lang="cs-CZ" smtClean="0"/>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Volný tvar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Volný tvar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Pravoúhlý trojúhelník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Přímá spojovací čára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Zástupný symbol pro nadpis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cs-CZ" smtClean="0"/>
              <a:t>Klepnutím lze upravit styl předlohy nadpisů.</a:t>
            </a:r>
            <a:endParaRPr kumimoji="0" lang="en-US"/>
          </a:p>
        </p:txBody>
      </p:sp>
      <p:sp>
        <p:nvSpPr>
          <p:cNvPr id="30" name="Zástupný symbol pro text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cs-CZ" smtClean="0"/>
              <a:t>Klepnutím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0" name="Zástupný symbol pro datum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18A2481B-5154-415F-B752-558547769AA3}" type="datetimeFigureOut">
              <a:rPr lang="cs-CZ" smtClean="0"/>
              <a:pPr/>
              <a:t>6.8.2013</a:t>
            </a:fld>
            <a:endParaRPr lang="cs-CZ"/>
          </a:p>
        </p:txBody>
      </p:sp>
      <p:sp>
        <p:nvSpPr>
          <p:cNvPr id="22" name="Zástupný symbol pro zápatí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cs-CZ"/>
          </a:p>
        </p:txBody>
      </p:sp>
      <p:sp>
        <p:nvSpPr>
          <p:cNvPr id="18" name="Zástupný symbol pro číslo snímku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0264769-77EF-4CD0-90DE-F7D7F2D423C4}"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wmf"/><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wmf"/><Relationship Id="rId2" Type="http://schemas.openxmlformats.org/officeDocument/2006/relationships/image" Target="../media/image12.wmf"/><Relationship Id="rId1" Type="http://schemas.openxmlformats.org/officeDocument/2006/relationships/slideLayout" Target="../slideLayouts/slideLayout2.xml"/><Relationship Id="rId5" Type="http://schemas.openxmlformats.org/officeDocument/2006/relationships/image" Target="../media/image15.wmf"/><Relationship Id="rId4" Type="http://schemas.openxmlformats.org/officeDocument/2006/relationships/image" Target="../media/image14.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GOETHE%20INSTITUT.%20Goethe%20Institut%20%5bonline%5d.%20%5bcit.%201.8.2013%5d.http:/www.goethe.de/mmo/priv/92911-STANDARD.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brázek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graphicFrame>
        <p:nvGraphicFramePr>
          <p:cNvPr id="5" name="Tabulka 4"/>
          <p:cNvGraphicFramePr>
            <a:graphicFrameLocks noGrp="1"/>
          </p:cNvGraphicFramePr>
          <p:nvPr>
            <p:extLst>
              <p:ext uri="{D42A27DB-BD31-4B8C-83A1-F6EECF244321}">
                <p14:modId xmlns:p14="http://schemas.microsoft.com/office/powerpoint/2010/main" val="3625290470"/>
              </p:ext>
            </p:extLst>
          </p:nvPr>
        </p:nvGraphicFramePr>
        <p:xfrm>
          <a:off x="755576" y="2996952"/>
          <a:ext cx="8136904" cy="2749128"/>
        </p:xfrm>
        <a:graphic>
          <a:graphicData uri="http://schemas.openxmlformats.org/drawingml/2006/table">
            <a:tbl>
              <a:tblPr firstRow="1" bandRow="1">
                <a:tableStyleId>{5C22544A-7EE6-4342-B048-85BDC9FD1C3A}</a:tableStyleId>
              </a:tblPr>
              <a:tblGrid>
                <a:gridCol w="1940940"/>
                <a:gridCol w="6195964"/>
              </a:tblGrid>
              <a:tr h="920328">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Mgr. Martina </a:t>
                      </a:r>
                      <a:r>
                        <a:rPr lang="cs-CZ" sz="1800" b="1" kern="1200" dirty="0" err="1" smtClean="0">
                          <a:solidFill>
                            <a:srgbClr val="2C3036"/>
                          </a:solidFill>
                          <a:latin typeface="Calibri" pitchFamily="34" charset="0"/>
                          <a:ea typeface="+mn-ea"/>
                          <a:cs typeface="+mn-cs"/>
                        </a:rPr>
                        <a:t>Coubalová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VY_32_INOVACE_09C_02 </a:t>
                      </a:r>
                      <a:r>
                        <a:rPr lang="cs-CZ" sz="1800" b="1" kern="1200" dirty="0" err="1" smtClean="0">
                          <a:solidFill>
                            <a:srgbClr val="2C3036"/>
                          </a:solidFill>
                          <a:latin typeface="Calibri" pitchFamily="34" charset="0"/>
                          <a:ea typeface="+mn-ea"/>
                          <a:cs typeface="+mn-cs"/>
                        </a:rPr>
                        <a:t>Schulsystem</a:t>
                      </a:r>
                      <a:r>
                        <a:rPr lang="cs-CZ" sz="1800" b="1" kern="1200" baseline="0" dirty="0" smtClean="0">
                          <a:solidFill>
                            <a:srgbClr val="2C3036"/>
                          </a:solidFill>
                          <a:latin typeface="Calibri" pitchFamily="34" charset="0"/>
                          <a:ea typeface="+mn-ea"/>
                          <a:cs typeface="+mn-cs"/>
                        </a:rPr>
                        <a:t> in der BRD</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Reálie</a:t>
                      </a:r>
                      <a:r>
                        <a:rPr lang="cs-CZ" sz="1800" b="1" kern="1200" baseline="0" dirty="0" smtClean="0">
                          <a:solidFill>
                            <a:srgbClr val="2C3036"/>
                          </a:solidFill>
                          <a:latin typeface="Calibri" pitchFamily="34" charset="0"/>
                          <a:ea typeface="+mn-ea"/>
                          <a:cs typeface="+mn-cs"/>
                        </a:rPr>
                        <a:t> německy mluvících zemí</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02.</a:t>
                      </a:r>
                      <a:r>
                        <a:rPr lang="cs-CZ" sz="1800" b="1" kern="1200" baseline="0" dirty="0" smtClean="0">
                          <a:solidFill>
                            <a:srgbClr val="2C3036"/>
                          </a:solidFill>
                          <a:latin typeface="Calibri" pitchFamily="34" charset="0"/>
                          <a:ea typeface="+mn-ea"/>
                          <a:cs typeface="+mn-cs"/>
                        </a:rPr>
                        <a:t> </a:t>
                      </a:r>
                      <a:r>
                        <a:rPr lang="de-DE" sz="1800" b="1" kern="1200" baseline="0" dirty="0" smtClean="0">
                          <a:solidFill>
                            <a:srgbClr val="2C3036"/>
                          </a:solidFill>
                          <a:latin typeface="Calibri" pitchFamily="34" charset="0"/>
                          <a:ea typeface="+mn-ea"/>
                          <a:cs typeface="+mn-cs"/>
                        </a:rPr>
                        <a:t>0</a:t>
                      </a:r>
                      <a:r>
                        <a:rPr lang="cs-CZ" sz="1800" b="1" kern="1200" baseline="0" dirty="0" smtClean="0">
                          <a:solidFill>
                            <a:srgbClr val="2C3036"/>
                          </a:solidFill>
                          <a:latin typeface="Calibri" pitchFamily="34" charset="0"/>
                          <a:ea typeface="+mn-ea"/>
                          <a:cs typeface="+mn-cs"/>
                        </a:rPr>
                        <a:t>8. 2013</a:t>
                      </a:r>
                      <a:endParaRPr lang="cs-CZ" sz="1800" b="1" kern="1200" dirty="0">
                        <a:solidFill>
                          <a:srgbClr val="2C3036"/>
                        </a:solidFill>
                        <a:latin typeface="Calibri" pitchFamily="34" charset="0"/>
                        <a:ea typeface="+mn-ea"/>
                        <a:cs typeface="+mn-cs"/>
                      </a:endParaRPr>
                    </a:p>
                  </a:txBody>
                  <a:tcPr anchor="ctr"/>
                </a:tc>
              </a:tr>
            </a:tbl>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fontScale="77500" lnSpcReduction="20000"/>
          </a:bodyPr>
          <a:lstStyle/>
          <a:p>
            <a:pPr algn="just">
              <a:lnSpc>
                <a:spcPct val="150000"/>
              </a:lnSpc>
              <a:buNone/>
            </a:pPr>
            <a:r>
              <a:rPr lang="cs-CZ" sz="2400" dirty="0" smtClean="0">
                <a:latin typeface="Times New Roman" pitchFamily="18" charset="0"/>
                <a:cs typeface="Times New Roman" pitchFamily="18" charset="0"/>
              </a:rPr>
              <a:t>Tento materiál byl vytvořen pro žáky </a:t>
            </a:r>
            <a:r>
              <a:rPr lang="de-DE" sz="2400" dirty="0" smtClean="0">
                <a:latin typeface="Times New Roman" pitchFamily="18" charset="0"/>
                <a:cs typeface="Times New Roman" pitchFamily="18" charset="0"/>
              </a:rPr>
              <a:t>2</a:t>
            </a:r>
            <a:r>
              <a:rPr lang="cs-CZ" sz="2400" dirty="0" smtClean="0">
                <a:latin typeface="Times New Roman" pitchFamily="18" charset="0"/>
                <a:cs typeface="Times New Roman" pitchFamily="18" charset="0"/>
              </a:rPr>
              <a:t>. ročníku čtyřletého gymnázia přibližně na jednu vyučovací hodinu. Materiál obsahuje výklad o školním systému v Německu</a:t>
            </a:r>
            <a:r>
              <a:rPr lang="cs-CZ" sz="2400" dirty="0">
                <a:latin typeface="Times New Roman" pitchFamily="18" charset="0"/>
                <a:cs typeface="Times New Roman" pitchFamily="18" charset="0"/>
              </a:rPr>
              <a:t> </a:t>
            </a:r>
            <a:r>
              <a:rPr lang="cs-CZ" sz="2400" dirty="0" smtClean="0">
                <a:latin typeface="Times New Roman" pitchFamily="18" charset="0"/>
                <a:cs typeface="Times New Roman" pitchFamily="18" charset="0"/>
              </a:rPr>
              <a:t>a je </a:t>
            </a:r>
            <a:r>
              <a:rPr lang="cs-CZ" sz="2400" dirty="0">
                <a:latin typeface="Times New Roman" pitchFamily="18" charset="0"/>
                <a:cs typeface="Times New Roman" pitchFamily="18" charset="0"/>
              </a:rPr>
              <a:t>spojen s interaktivním procvičením probírané </a:t>
            </a:r>
            <a:r>
              <a:rPr lang="cs-CZ" sz="2400" dirty="0" smtClean="0">
                <a:latin typeface="Times New Roman" pitchFamily="18" charset="0"/>
                <a:cs typeface="Times New Roman" pitchFamily="18" charset="0"/>
              </a:rPr>
              <a:t>látky.</a:t>
            </a:r>
          </a:p>
          <a:p>
            <a:pPr algn="just">
              <a:lnSpc>
                <a:spcPct val="150000"/>
              </a:lnSpc>
              <a:buNone/>
            </a:pPr>
            <a:r>
              <a:rPr lang="cs-CZ" sz="2400" dirty="0" smtClean="0">
                <a:latin typeface="Times New Roman" pitchFamily="18" charset="0"/>
                <a:cs typeface="Times New Roman" pitchFamily="18" charset="0"/>
              </a:rPr>
              <a:t>Cíl vzdělávání: Žáci představí v německém jazyce základní informace o školním systému v Německu. Vyjmenují všechny typy škol, v jakém věku je žáci navštěvují a kolik roků.</a:t>
            </a:r>
            <a:endParaRPr lang="cs-CZ" sz="2400" i="1" dirty="0" smtClean="0">
              <a:latin typeface="Times New Roman" pitchFamily="18" charset="0"/>
              <a:cs typeface="Times New Roman" pitchFamily="18" charset="0"/>
            </a:endParaRPr>
          </a:p>
          <a:p>
            <a:pPr algn="just">
              <a:lnSpc>
                <a:spcPct val="150000"/>
              </a:lnSpc>
              <a:buNone/>
            </a:pPr>
            <a:r>
              <a:rPr lang="cs-CZ" sz="2400" dirty="0" smtClean="0">
                <a:latin typeface="Times New Roman" pitchFamily="18" charset="0"/>
                <a:cs typeface="Times New Roman" pitchFamily="18" charset="0"/>
              </a:rPr>
              <a:t>Žáci řeší interaktivní cvičení a kvíz na tabuli, digitálním perem či fixem dopisují řešení. Žáky můžeme rozdělit do skupin, nebo mohou řešit jednotlivé </a:t>
            </a:r>
            <a:r>
              <a:rPr lang="cs-CZ" sz="2400" smtClean="0">
                <a:latin typeface="Times New Roman" pitchFamily="18" charset="0"/>
                <a:cs typeface="Times New Roman" pitchFamily="18" charset="0"/>
              </a:rPr>
              <a:t>úlohy </a:t>
            </a:r>
            <a:r>
              <a:rPr lang="cs-CZ" sz="2400" smtClean="0">
                <a:latin typeface="Times New Roman" pitchFamily="18" charset="0"/>
                <a:cs typeface="Times New Roman" pitchFamily="18" charset="0"/>
              </a:rPr>
              <a:t>samostatně </a:t>
            </a:r>
            <a:r>
              <a:rPr lang="cs-CZ" sz="2400" smtClean="0">
                <a:latin typeface="Times New Roman" pitchFamily="18" charset="0"/>
                <a:cs typeface="Times New Roman" pitchFamily="18" charset="0"/>
              </a:rPr>
              <a:t>či </a:t>
            </a:r>
            <a:r>
              <a:rPr lang="cs-CZ" sz="2400" dirty="0" smtClean="0">
                <a:latin typeface="Times New Roman" pitchFamily="18" charset="0"/>
                <a:cs typeface="Times New Roman" pitchFamily="18" charset="0"/>
              </a:rPr>
              <a:t>frontálně. </a:t>
            </a:r>
          </a:p>
          <a:p>
            <a:pPr algn="just">
              <a:lnSpc>
                <a:spcPct val="150000"/>
              </a:lnSpc>
              <a:buNone/>
            </a:pPr>
            <a:r>
              <a:rPr lang="cs-CZ" sz="2400" dirty="0" smtClean="0">
                <a:latin typeface="Times New Roman" pitchFamily="18" charset="0"/>
                <a:cs typeface="Times New Roman" pitchFamily="18" charset="0"/>
              </a:rPr>
              <a:t>Materiál je určen k interaktivní výuce. </a:t>
            </a:r>
          </a:p>
          <a:p>
            <a:endParaRPr lang="cs-CZ" dirty="0"/>
          </a:p>
        </p:txBody>
      </p:sp>
      <p:sp>
        <p:nvSpPr>
          <p:cNvPr id="3" name="Nadpis 2"/>
          <p:cNvSpPr>
            <a:spLocks noGrp="1"/>
          </p:cNvSpPr>
          <p:nvPr>
            <p:ph type="title"/>
          </p:nvPr>
        </p:nvSpPr>
        <p:spPr/>
        <p:txBody>
          <a:bodyPr>
            <a:normAutofit/>
          </a:bodyPr>
          <a:lstStyle/>
          <a:p>
            <a:pPr algn="ctr"/>
            <a:r>
              <a:rPr lang="cs-CZ" sz="4000" dirty="0" smtClean="0">
                <a:latin typeface="Times New Roman" pitchFamily="18" charset="0"/>
                <a:cs typeface="Times New Roman" pitchFamily="18" charset="0"/>
              </a:rPr>
              <a:t>Anotace</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Zástupný symbol pro obsah 4"/>
          <p:cNvSpPr>
            <a:spLocks noGrp="1"/>
          </p:cNvSpPr>
          <p:nvPr>
            <p:ph idx="1"/>
          </p:nvPr>
        </p:nvSpPr>
        <p:spPr/>
        <p:txBody>
          <a:bodyPr>
            <a:noAutofit/>
          </a:bodyPr>
          <a:lstStyle/>
          <a:p>
            <a:pPr algn="just">
              <a:lnSpc>
                <a:spcPct val="150000"/>
              </a:lnSpc>
            </a:pPr>
            <a:r>
              <a:rPr lang="de-DE" sz="2000" dirty="0" smtClean="0">
                <a:latin typeface="Times New Roman" pitchFamily="18" charset="0"/>
                <a:cs typeface="Times New Roman" pitchFamily="18" charset="0"/>
              </a:rPr>
              <a:t>ein normaler Schultag beginnt zwischen 7.30 und 8 Uhr </a:t>
            </a:r>
          </a:p>
          <a:p>
            <a:pPr algn="just">
              <a:lnSpc>
                <a:spcPct val="150000"/>
              </a:lnSpc>
            </a:pPr>
            <a:r>
              <a:rPr lang="de-DE" sz="2000" dirty="0" smtClean="0">
                <a:latin typeface="Times New Roman" pitchFamily="18" charset="0"/>
                <a:cs typeface="Times New Roman" pitchFamily="18" charset="0"/>
              </a:rPr>
              <a:t>die Unterrichtsstunde dauert 45 Minuten </a:t>
            </a:r>
          </a:p>
          <a:p>
            <a:pPr algn="just">
              <a:lnSpc>
                <a:spcPct val="150000"/>
              </a:lnSpc>
            </a:pPr>
            <a:r>
              <a:rPr lang="de-DE" sz="2000" dirty="0" smtClean="0">
                <a:latin typeface="Times New Roman" pitchFamily="18" charset="0"/>
                <a:cs typeface="Times New Roman" pitchFamily="18" charset="0"/>
              </a:rPr>
              <a:t>Ab der zweiten Klasse bekommen die Schüler Noten. Die Skala reicht von eins bis sechs. Für sehr gute Leistungen gibt es eine Eins, für sehr schlechte eine Sechs. </a:t>
            </a:r>
            <a:r>
              <a:rPr lang="de-DE" sz="2000" dirty="0" smtClean="0">
                <a:solidFill>
                  <a:srgbClr val="FF0000"/>
                </a:solidFill>
                <a:latin typeface="Times New Roman" pitchFamily="18" charset="0"/>
                <a:cs typeface="Times New Roman" pitchFamily="18" charset="0"/>
              </a:rPr>
              <a:t>Wie ist es bei uns?</a:t>
            </a:r>
          </a:p>
          <a:p>
            <a:pPr algn="just">
              <a:lnSpc>
                <a:spcPct val="150000"/>
              </a:lnSpc>
            </a:pPr>
            <a:r>
              <a:rPr lang="de-DE" sz="2000" dirty="0" smtClean="0">
                <a:latin typeface="Times New Roman" pitchFamily="18" charset="0"/>
                <a:cs typeface="Times New Roman" pitchFamily="18" charset="0"/>
              </a:rPr>
              <a:t>wer hat schlechte Noten ,,bleibt sitzen“, das bedeutet, der Schüler muss das ganze Schuljahr wiederholen</a:t>
            </a:r>
          </a:p>
          <a:p>
            <a:pPr algn="just">
              <a:lnSpc>
                <a:spcPct val="150000"/>
              </a:lnSpc>
              <a:buNone/>
            </a:pPr>
            <a:endParaRPr lang="de-DE" sz="2000" dirty="0">
              <a:latin typeface="Times New Roman" pitchFamily="18" charset="0"/>
              <a:cs typeface="Times New Roman" pitchFamily="18" charset="0"/>
            </a:endParaRPr>
          </a:p>
        </p:txBody>
      </p:sp>
      <p:sp>
        <p:nvSpPr>
          <p:cNvPr id="4" name="Nadpis 3"/>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Das deutsche Schulsystem</a:t>
            </a:r>
            <a:endParaRPr lang="de-DE" sz="4000" dirty="0">
              <a:latin typeface="Times New Roman" pitchFamily="18" charset="0"/>
              <a:cs typeface="Times New Roman" pitchFamily="18" charset="0"/>
            </a:endParaRPr>
          </a:p>
        </p:txBody>
      </p:sp>
      <p:pic>
        <p:nvPicPr>
          <p:cNvPr id="1026" name="Picture 2" descr="C:\Users\asus\AppData\Local\Microsoft\Windows\Temporary Internet Files\Content.IE5\078ENCPX\MP900439326[1].jpg"/>
          <p:cNvPicPr>
            <a:picLocks noChangeAspect="1" noChangeArrowheads="1"/>
          </p:cNvPicPr>
          <p:nvPr/>
        </p:nvPicPr>
        <p:blipFill>
          <a:blip r:embed="rId2" cstate="print"/>
          <a:srcRect/>
          <a:stretch>
            <a:fillRect/>
          </a:stretch>
        </p:blipFill>
        <p:spPr bwMode="auto">
          <a:xfrm>
            <a:off x="5292080" y="4338000"/>
            <a:ext cx="3243105" cy="2520000"/>
          </a:xfrm>
          <a:prstGeom prst="rect">
            <a:avLst/>
          </a:prstGeom>
          <a:noFill/>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lnSpc>
                <a:spcPct val="150000"/>
              </a:lnSpc>
            </a:pPr>
            <a:r>
              <a:rPr lang="de-DE" sz="2400" dirty="0" smtClean="0">
                <a:latin typeface="Times New Roman" pitchFamily="18" charset="0"/>
                <a:cs typeface="Times New Roman" pitchFamily="18" charset="0"/>
              </a:rPr>
              <a:t>Die Schüler, die zum ersten Mal in die Schule gehen,  bekommen von ihren Eltern eine Zuckertüte voller Süßigkeiten und kleiner Geschenke. Zuerst muss ein Kind in Deutschland vier Jahre auf die Grundschule gehen.</a:t>
            </a:r>
            <a:endParaRPr lang="de-DE" sz="24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Das deutsche Schulsystem</a:t>
            </a:r>
            <a:endParaRPr lang="cs-CZ" sz="4000" dirty="0"/>
          </a:p>
        </p:txBody>
      </p:sp>
      <p:pic>
        <p:nvPicPr>
          <p:cNvPr id="1026" name="Picture 2" descr="C:\Users\asus\AppData\Local\Microsoft\Windows\Temporary Internet Files\Content.IE5\078ENCPX\MC900336092[1].wmf"/>
          <p:cNvPicPr>
            <a:picLocks noChangeAspect="1" noChangeArrowheads="1"/>
          </p:cNvPicPr>
          <p:nvPr/>
        </p:nvPicPr>
        <p:blipFill>
          <a:blip r:embed="rId2" cstate="print"/>
          <a:srcRect/>
          <a:stretch>
            <a:fillRect/>
          </a:stretch>
        </p:blipFill>
        <p:spPr bwMode="auto">
          <a:xfrm>
            <a:off x="6749903" y="3618000"/>
            <a:ext cx="2394097" cy="3240000"/>
          </a:xfrm>
          <a:prstGeom prst="rect">
            <a:avLst/>
          </a:prstGeom>
          <a:noFill/>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lnSpc>
                <a:spcPct val="150000"/>
              </a:lnSpc>
            </a:pPr>
            <a:r>
              <a:rPr lang="de-DE" sz="2000" dirty="0" smtClean="0">
                <a:latin typeface="Times New Roman" pitchFamily="18" charset="0"/>
                <a:cs typeface="Times New Roman" pitchFamily="18" charset="0"/>
              </a:rPr>
              <a:t>Nach der vierten Klasse - die Kinder sind dann 10 - 11 Jahre alt – wählen die Schüler mit ihren Eltern eine weitere Schule</a:t>
            </a:r>
          </a:p>
          <a:p>
            <a:pPr algn="just">
              <a:lnSpc>
                <a:spcPct val="150000"/>
              </a:lnSpc>
            </a:pPr>
            <a:r>
              <a:rPr lang="de-DE" sz="2000" dirty="0" smtClean="0">
                <a:latin typeface="Times New Roman" pitchFamily="18" charset="0"/>
                <a:cs typeface="Times New Roman" pitchFamily="18" charset="0"/>
              </a:rPr>
              <a:t>Es gibt in Deutschland diese Schulen:</a:t>
            </a:r>
          </a:p>
          <a:p>
            <a:pPr marL="566928" indent="-457200" algn="just">
              <a:lnSpc>
                <a:spcPct val="150000"/>
              </a:lnSpc>
              <a:buAutoNum type="alphaLcParenR"/>
            </a:pPr>
            <a:r>
              <a:rPr lang="de-DE" sz="2000" dirty="0" smtClean="0">
                <a:latin typeface="Times New Roman" pitchFamily="18" charset="0"/>
                <a:cs typeface="Times New Roman" pitchFamily="18" charset="0"/>
              </a:rPr>
              <a:t>die Hauptschule</a:t>
            </a:r>
          </a:p>
          <a:p>
            <a:pPr marL="566928" indent="-457200" algn="just">
              <a:lnSpc>
                <a:spcPct val="150000"/>
              </a:lnSpc>
              <a:buAutoNum type="alphaLcParenR"/>
            </a:pPr>
            <a:r>
              <a:rPr lang="de-DE" sz="2000" dirty="0" smtClean="0">
                <a:latin typeface="Times New Roman" pitchFamily="18" charset="0"/>
                <a:cs typeface="Times New Roman" pitchFamily="18" charset="0"/>
              </a:rPr>
              <a:t>die Realschule </a:t>
            </a:r>
          </a:p>
          <a:p>
            <a:pPr marL="566928" indent="-457200" algn="just">
              <a:lnSpc>
                <a:spcPct val="150000"/>
              </a:lnSpc>
              <a:buAutoNum type="alphaLcParenR"/>
            </a:pPr>
            <a:r>
              <a:rPr lang="de-DE" sz="2000" dirty="0" smtClean="0">
                <a:latin typeface="Times New Roman" pitchFamily="18" charset="0"/>
                <a:cs typeface="Times New Roman" pitchFamily="18" charset="0"/>
              </a:rPr>
              <a:t>das  Gymnasium </a:t>
            </a:r>
          </a:p>
          <a:p>
            <a:pPr marL="566928" indent="-457200" algn="just">
              <a:lnSpc>
                <a:spcPct val="150000"/>
              </a:lnSpc>
              <a:buAutoNum type="alphaLcParenR"/>
            </a:pPr>
            <a:r>
              <a:rPr lang="de-DE" sz="2000" dirty="0" smtClean="0">
                <a:latin typeface="Times New Roman" pitchFamily="18" charset="0"/>
                <a:cs typeface="Times New Roman" pitchFamily="18" charset="0"/>
              </a:rPr>
              <a:t>die Gesamtschule</a:t>
            </a:r>
          </a:p>
          <a:p>
            <a:pPr algn="just">
              <a:lnSpc>
                <a:spcPct val="150000"/>
              </a:lnSpc>
              <a:buNone/>
            </a:pPr>
            <a:endParaRPr lang="de-DE" sz="2000" dirty="0" smtClean="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Das deutsche Schulsystem</a:t>
            </a:r>
            <a:endParaRPr lang="cs-CZ" sz="40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buNone/>
            </a:pPr>
            <a:endParaRPr lang="cs-CZ" b="1" dirty="0" smtClean="0"/>
          </a:p>
          <a:p>
            <a:pPr algn="just">
              <a:lnSpc>
                <a:spcPct val="150000"/>
              </a:lnSpc>
            </a:pPr>
            <a:r>
              <a:rPr lang="de-DE" sz="2400" dirty="0" smtClean="0">
                <a:latin typeface="Times New Roman" pitchFamily="18" charset="0"/>
                <a:cs typeface="Times New Roman" pitchFamily="18" charset="0"/>
              </a:rPr>
              <a:t>Die Hauptschule dauert 5 Jahre.</a:t>
            </a:r>
          </a:p>
          <a:p>
            <a:pPr algn="just">
              <a:lnSpc>
                <a:spcPct val="150000"/>
              </a:lnSpc>
            </a:pPr>
            <a:r>
              <a:rPr lang="de-DE" sz="2400" dirty="0" smtClean="0">
                <a:latin typeface="Times New Roman" pitchFamily="18" charset="0"/>
                <a:cs typeface="Times New Roman" pitchFamily="18" charset="0"/>
              </a:rPr>
              <a:t>Nach der Hautschule können die Schüler eine Beruf</a:t>
            </a:r>
            <a:r>
              <a:rPr lang="cs-CZ" sz="2400" dirty="0" smtClean="0">
                <a:latin typeface="Times New Roman" pitchFamily="18" charset="0"/>
                <a:cs typeface="Times New Roman" pitchFamily="18" charset="0"/>
              </a:rPr>
              <a:t>s</a:t>
            </a:r>
            <a:r>
              <a:rPr lang="de-DE" sz="2400" dirty="0" smtClean="0">
                <a:latin typeface="Times New Roman" pitchFamily="18" charset="0"/>
                <a:cs typeface="Times New Roman" pitchFamily="18" charset="0"/>
              </a:rPr>
              <a:t>schule besuchen</a:t>
            </a:r>
          </a:p>
          <a:p>
            <a:pPr algn="just">
              <a:lnSpc>
                <a:spcPct val="150000"/>
              </a:lnSpc>
            </a:pPr>
            <a:r>
              <a:rPr lang="de-DE" sz="2400" dirty="0" smtClean="0">
                <a:latin typeface="Times New Roman" pitchFamily="18" charset="0"/>
                <a:cs typeface="Times New Roman" pitchFamily="18" charset="0"/>
              </a:rPr>
              <a:t>Das dauert drei bis vier Jahre. Der "Azubi" (Auszubildende) hat theoretischen Unterricht in der Berufsschule, arbeitet aber auch schon im Betrieb oder in der Firma. </a:t>
            </a:r>
            <a:endParaRPr lang="de-DE" sz="24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cs-CZ" sz="4000" dirty="0" err="1" smtClean="0">
                <a:latin typeface="Times New Roman" pitchFamily="18" charset="0"/>
                <a:cs typeface="Times New Roman" pitchFamily="18" charset="0"/>
              </a:rPr>
              <a:t>Hauptschule</a:t>
            </a:r>
            <a:endParaRPr lang="cs-CZ" sz="4000" dirty="0"/>
          </a:p>
        </p:txBody>
      </p:sp>
      <p:pic>
        <p:nvPicPr>
          <p:cNvPr id="3081" name="Picture 9" descr="C:\Users\asus\AppData\Local\Microsoft\Windows\Temporary Internet Files\Content.IE5\DWE1S7M2\MC900303597[2].wmf"/>
          <p:cNvPicPr>
            <a:picLocks noChangeAspect="1" noChangeArrowheads="1"/>
          </p:cNvPicPr>
          <p:nvPr/>
        </p:nvPicPr>
        <p:blipFill>
          <a:blip r:embed="rId2" cstate="print"/>
          <a:srcRect/>
          <a:stretch>
            <a:fillRect/>
          </a:stretch>
        </p:blipFill>
        <p:spPr bwMode="auto">
          <a:xfrm>
            <a:off x="6372200" y="4869160"/>
            <a:ext cx="1803400" cy="1662113"/>
          </a:xfrm>
          <a:prstGeom prst="rect">
            <a:avLst/>
          </a:prstGeom>
          <a:noFill/>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Berufsschule – duales System</a:t>
            </a:r>
            <a:endParaRPr lang="cs-CZ" sz="4000" dirty="0">
              <a:latin typeface="Times New Roman" pitchFamily="18" charset="0"/>
              <a:cs typeface="Times New Roman" pitchFamily="18" charset="0"/>
            </a:endParaRPr>
          </a:p>
        </p:txBody>
      </p:sp>
      <p:pic>
        <p:nvPicPr>
          <p:cNvPr id="7171" name="Picture 3" descr="C:\Users\asus\AppData\Local\Microsoft\Windows\Temporary Internet Files\Content.IE5\6OC43BRK\MP900399786[1].jpg"/>
          <p:cNvPicPr>
            <a:picLocks noChangeAspect="1" noChangeArrowheads="1"/>
          </p:cNvPicPr>
          <p:nvPr/>
        </p:nvPicPr>
        <p:blipFill>
          <a:blip r:embed="rId2" cstate="print"/>
          <a:srcRect/>
          <a:stretch>
            <a:fillRect/>
          </a:stretch>
        </p:blipFill>
        <p:spPr bwMode="auto">
          <a:xfrm>
            <a:off x="4716016" y="2276872"/>
            <a:ext cx="3902075" cy="2600325"/>
          </a:xfrm>
          <a:prstGeom prst="rect">
            <a:avLst/>
          </a:prstGeom>
          <a:noFill/>
        </p:spPr>
      </p:pic>
      <p:sp>
        <p:nvSpPr>
          <p:cNvPr id="6" name="TextovéPole 5"/>
          <p:cNvSpPr txBox="1"/>
          <p:nvPr/>
        </p:nvSpPr>
        <p:spPr>
          <a:xfrm>
            <a:off x="5868144" y="1412776"/>
            <a:ext cx="1301959" cy="584775"/>
          </a:xfrm>
          <a:prstGeom prst="rect">
            <a:avLst/>
          </a:prstGeom>
          <a:noFill/>
        </p:spPr>
        <p:txBody>
          <a:bodyPr wrap="none" rtlCol="0">
            <a:spAutoFit/>
          </a:bodyPr>
          <a:lstStyle/>
          <a:p>
            <a:r>
              <a:rPr lang="de-DE" sz="3200" dirty="0" smtClean="0">
                <a:latin typeface="Times New Roman" pitchFamily="18" charset="0"/>
                <a:cs typeface="Times New Roman" pitchFamily="18" charset="0"/>
              </a:rPr>
              <a:t>Schule</a:t>
            </a:r>
            <a:endParaRPr lang="de-DE" sz="3200" dirty="0">
              <a:latin typeface="Times New Roman" pitchFamily="18" charset="0"/>
              <a:cs typeface="Times New Roman" pitchFamily="18" charset="0"/>
            </a:endParaRPr>
          </a:p>
        </p:txBody>
      </p:sp>
      <p:pic>
        <p:nvPicPr>
          <p:cNvPr id="7173" name="Picture 5" descr="C:\Users\asus\AppData\Local\Microsoft\Windows\Temporary Internet Files\Content.IE5\078ENCPX\MC900415984[1].wmf"/>
          <p:cNvPicPr>
            <a:picLocks noChangeAspect="1" noChangeArrowheads="1"/>
          </p:cNvPicPr>
          <p:nvPr/>
        </p:nvPicPr>
        <p:blipFill>
          <a:blip r:embed="rId3" cstate="print"/>
          <a:srcRect/>
          <a:stretch>
            <a:fillRect/>
          </a:stretch>
        </p:blipFill>
        <p:spPr bwMode="auto">
          <a:xfrm>
            <a:off x="395536" y="2636912"/>
            <a:ext cx="1797050" cy="1787525"/>
          </a:xfrm>
          <a:prstGeom prst="rect">
            <a:avLst/>
          </a:prstGeom>
          <a:noFill/>
        </p:spPr>
      </p:pic>
      <p:pic>
        <p:nvPicPr>
          <p:cNvPr id="7174" name="Picture 6" descr="C:\Users\asus\AppData\Local\Microsoft\Windows\Temporary Internet Files\Content.IE5\DWE1S7M2\MC900434894[1].png"/>
          <p:cNvPicPr>
            <a:picLocks noChangeAspect="1" noChangeArrowheads="1"/>
          </p:cNvPicPr>
          <p:nvPr/>
        </p:nvPicPr>
        <p:blipFill>
          <a:blip r:embed="rId4" cstate="print"/>
          <a:srcRect/>
          <a:stretch>
            <a:fillRect/>
          </a:stretch>
        </p:blipFill>
        <p:spPr bwMode="auto">
          <a:xfrm>
            <a:off x="2267744" y="2780928"/>
            <a:ext cx="2032000" cy="2273300"/>
          </a:xfrm>
          <a:prstGeom prst="rect">
            <a:avLst/>
          </a:prstGeom>
          <a:noFill/>
        </p:spPr>
      </p:pic>
      <p:pic>
        <p:nvPicPr>
          <p:cNvPr id="7175" name="Picture 7" descr="C:\Users\asus\AppData\Local\Microsoft\Windows\Temporary Internet Files\Content.IE5\S2YN3XX7\MC900360910[1].wmf"/>
          <p:cNvPicPr>
            <a:picLocks noChangeAspect="1" noChangeArrowheads="1"/>
          </p:cNvPicPr>
          <p:nvPr/>
        </p:nvPicPr>
        <p:blipFill>
          <a:blip r:embed="rId5" cstate="print"/>
          <a:srcRect/>
          <a:stretch>
            <a:fillRect/>
          </a:stretch>
        </p:blipFill>
        <p:spPr bwMode="auto">
          <a:xfrm>
            <a:off x="683568" y="4437112"/>
            <a:ext cx="1803400" cy="1484313"/>
          </a:xfrm>
          <a:prstGeom prst="rect">
            <a:avLst/>
          </a:prstGeom>
          <a:noFill/>
        </p:spPr>
      </p:pic>
      <p:sp>
        <p:nvSpPr>
          <p:cNvPr id="11" name="TextovéPole 10"/>
          <p:cNvSpPr txBox="1"/>
          <p:nvPr/>
        </p:nvSpPr>
        <p:spPr>
          <a:xfrm>
            <a:off x="1331640" y="1844824"/>
            <a:ext cx="1239442" cy="523220"/>
          </a:xfrm>
          <a:prstGeom prst="rect">
            <a:avLst/>
          </a:prstGeom>
          <a:noFill/>
        </p:spPr>
        <p:txBody>
          <a:bodyPr wrap="none" rtlCol="0">
            <a:spAutoFit/>
          </a:bodyPr>
          <a:lstStyle/>
          <a:p>
            <a:r>
              <a:rPr lang="de-DE" sz="2800" dirty="0" smtClean="0">
                <a:latin typeface="Times New Roman" pitchFamily="18" charset="0"/>
                <a:cs typeface="Times New Roman" pitchFamily="18" charset="0"/>
              </a:rPr>
              <a:t>Betrieb</a:t>
            </a:r>
            <a:endParaRPr lang="de-DE" sz="28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lstStyle/>
          <a:p>
            <a:pPr algn="just">
              <a:lnSpc>
                <a:spcPct val="150000"/>
              </a:lnSpc>
            </a:pPr>
            <a:r>
              <a:rPr lang="de-DE" sz="2000" dirty="0" smtClean="0">
                <a:latin typeface="Times New Roman" pitchFamily="18" charset="0"/>
                <a:cs typeface="Times New Roman" pitchFamily="18" charset="0"/>
              </a:rPr>
              <a:t>Die Realschule dauert 6 Jahre.</a:t>
            </a:r>
          </a:p>
          <a:p>
            <a:pPr algn="just">
              <a:lnSpc>
                <a:spcPct val="150000"/>
              </a:lnSpc>
            </a:pPr>
            <a:r>
              <a:rPr lang="de-DE" sz="2000" dirty="0" smtClean="0">
                <a:latin typeface="Times New Roman" pitchFamily="18" charset="0"/>
                <a:cs typeface="Times New Roman" pitchFamily="18" charset="0"/>
              </a:rPr>
              <a:t>Der Schüler kann danach wie ein Hauptschüler zur Berufsschule gehen oder eine Berufsfachschule besuchen.</a:t>
            </a:r>
          </a:p>
          <a:p>
            <a:pPr algn="just">
              <a:lnSpc>
                <a:spcPct val="150000"/>
              </a:lnSpc>
            </a:pPr>
            <a:r>
              <a:rPr lang="de-DE" sz="2000" dirty="0" smtClean="0">
                <a:latin typeface="Times New Roman" pitchFamily="18" charset="0"/>
                <a:cs typeface="Times New Roman" pitchFamily="18" charset="0"/>
              </a:rPr>
              <a:t>Der Schüler kann dann in einem technischen Beruf oder in der Krankenpflege arbeiten.</a:t>
            </a: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Realschule</a:t>
            </a:r>
            <a:endParaRPr lang="cs-CZ" sz="4000" dirty="0">
              <a:latin typeface="Times New Roman" pitchFamily="18" charset="0"/>
              <a:cs typeface="Times New Roman" pitchFamily="18" charset="0"/>
            </a:endParaRPr>
          </a:p>
        </p:txBody>
      </p:sp>
      <p:pic>
        <p:nvPicPr>
          <p:cNvPr id="4098" name="Picture 2" descr="C:\Users\asus\AppData\Local\Microsoft\Windows\Temporary Internet Files\Content.IE5\078ENCPX\MC900280512[1].wmf"/>
          <p:cNvPicPr>
            <a:picLocks noChangeAspect="1" noChangeArrowheads="1"/>
          </p:cNvPicPr>
          <p:nvPr/>
        </p:nvPicPr>
        <p:blipFill>
          <a:blip r:embed="rId2" cstate="print"/>
          <a:srcRect/>
          <a:stretch>
            <a:fillRect/>
          </a:stretch>
        </p:blipFill>
        <p:spPr bwMode="auto">
          <a:xfrm>
            <a:off x="5652120" y="3717032"/>
            <a:ext cx="2455863" cy="2617788"/>
          </a:xfrm>
          <a:prstGeom prst="rect">
            <a:avLst/>
          </a:prstGeom>
          <a:noFill/>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lnSpc>
                <a:spcPct val="150000"/>
              </a:lnSpc>
            </a:pPr>
            <a:r>
              <a:rPr lang="de-DE" sz="2000" dirty="0" smtClean="0">
                <a:latin typeface="Times New Roman" pitchFamily="18" charset="0"/>
                <a:cs typeface="Times New Roman" pitchFamily="18" charset="0"/>
              </a:rPr>
              <a:t>Gymnasiasten sind erst nach 13 Schuljahren fertig</a:t>
            </a:r>
          </a:p>
          <a:p>
            <a:pPr algn="just">
              <a:lnSpc>
                <a:spcPct val="150000"/>
              </a:lnSpc>
            </a:pPr>
            <a:r>
              <a:rPr lang="de-DE" sz="2000" dirty="0" smtClean="0">
                <a:latin typeface="Times New Roman" pitchFamily="18" charset="0"/>
                <a:cs typeface="Times New Roman" pitchFamily="18" charset="0"/>
              </a:rPr>
              <a:t>mit ihrem Schulabschluss, dem Abitur, können die Schüler an allen Hochschulen oder Universitäten in Deutschland studieren</a:t>
            </a:r>
          </a:p>
          <a:p>
            <a:pPr algn="just">
              <a:lnSpc>
                <a:spcPct val="150000"/>
              </a:lnSpc>
            </a:pPr>
            <a:endParaRPr lang="de-DE" sz="20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Gymnasium</a:t>
            </a:r>
            <a:endParaRPr lang="cs-CZ" sz="4000" dirty="0">
              <a:latin typeface="Times New Roman" pitchFamily="18" charset="0"/>
              <a:cs typeface="Times New Roman" pitchFamily="18" charset="0"/>
            </a:endParaRPr>
          </a:p>
        </p:txBody>
      </p:sp>
      <p:pic>
        <p:nvPicPr>
          <p:cNvPr id="5123" name="Picture 3" descr="C:\Users\asus\AppData\Local\Microsoft\Windows\Temporary Internet Files\Content.IE5\6OC43BRK\MP900426568[1].jpg"/>
          <p:cNvPicPr>
            <a:picLocks noChangeAspect="1" noChangeArrowheads="1"/>
          </p:cNvPicPr>
          <p:nvPr/>
        </p:nvPicPr>
        <p:blipFill>
          <a:blip r:embed="rId2" cstate="print"/>
          <a:srcRect/>
          <a:stretch>
            <a:fillRect/>
          </a:stretch>
        </p:blipFill>
        <p:spPr bwMode="auto">
          <a:xfrm>
            <a:off x="4716016" y="3068960"/>
            <a:ext cx="3600000" cy="3600000"/>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lnSpc>
                <a:spcPct val="150000"/>
              </a:lnSpc>
            </a:pPr>
            <a:r>
              <a:rPr lang="de-DE" sz="2000" dirty="0" smtClean="0">
                <a:latin typeface="Times New Roman" pitchFamily="18" charset="0"/>
                <a:cs typeface="Times New Roman" pitchFamily="18" charset="0"/>
              </a:rPr>
              <a:t>In einer Gesamtschule gehen gute und nicht so gute Schüler gemeinsam in eine Klasse. </a:t>
            </a:r>
          </a:p>
          <a:p>
            <a:pPr algn="just">
              <a:lnSpc>
                <a:spcPct val="150000"/>
              </a:lnSpc>
            </a:pPr>
            <a:r>
              <a:rPr lang="de-DE" sz="2000" dirty="0" smtClean="0">
                <a:latin typeface="Times New Roman" pitchFamily="18" charset="0"/>
                <a:cs typeface="Times New Roman" pitchFamily="18" charset="0"/>
              </a:rPr>
              <a:t>Mit dem Abschluss der 9. bzw. 10. Klasse kann ein Gesamtschüler alle Berufe lernen</a:t>
            </a:r>
          </a:p>
          <a:p>
            <a:pPr algn="just">
              <a:lnSpc>
                <a:spcPct val="150000"/>
              </a:lnSpc>
            </a:pPr>
            <a:r>
              <a:rPr lang="de-DE" sz="2000" dirty="0" smtClean="0">
                <a:latin typeface="Times New Roman" pitchFamily="18" charset="0"/>
                <a:cs typeface="Times New Roman" pitchFamily="18" charset="0"/>
              </a:rPr>
              <a:t>Nach zehn Jahren Gesamtschule kann der Schüler auch das Gymnasium besuchen, um dort sein Abitur zu machen.</a:t>
            </a:r>
            <a:endParaRPr lang="de-DE" sz="20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Gesamtschule</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C:\Users\asus\AppData\Local\Microsoft\Windows\Temporary Internet Files\Content.IE5\6OC43BRK\MC900056934[1].wmf"/>
          <p:cNvPicPr>
            <a:picLocks noChangeAspect="1" noChangeArrowheads="1"/>
          </p:cNvPicPr>
          <p:nvPr/>
        </p:nvPicPr>
        <p:blipFill>
          <a:blip r:embed="rId2" cstate="print"/>
          <a:srcRect/>
          <a:stretch>
            <a:fillRect/>
          </a:stretch>
        </p:blipFill>
        <p:spPr bwMode="auto">
          <a:xfrm>
            <a:off x="6228184" y="4725144"/>
            <a:ext cx="1820862" cy="1273175"/>
          </a:xfrm>
          <a:prstGeom prst="rect">
            <a:avLst/>
          </a:prstGeom>
          <a:noFill/>
        </p:spPr>
      </p:pic>
      <p:sp>
        <p:nvSpPr>
          <p:cNvPr id="5" name="TextovéPole 4"/>
          <p:cNvSpPr txBox="1"/>
          <p:nvPr/>
        </p:nvSpPr>
        <p:spPr>
          <a:xfrm>
            <a:off x="6156176" y="6021288"/>
            <a:ext cx="1801327" cy="461665"/>
          </a:xfrm>
          <a:prstGeom prst="rect">
            <a:avLst/>
          </a:prstGeom>
          <a:noFill/>
        </p:spPr>
        <p:txBody>
          <a:bodyPr wrap="none" rtlCol="0">
            <a:spAutoFit/>
          </a:bodyPr>
          <a:lstStyle/>
          <a:p>
            <a:r>
              <a:rPr lang="de-DE" sz="2400" dirty="0" smtClean="0">
                <a:latin typeface="Times New Roman" pitchFamily="18" charset="0"/>
                <a:cs typeface="Times New Roman" pitchFamily="18" charset="0"/>
              </a:rPr>
              <a:t>Kindergarten</a:t>
            </a:r>
            <a:endParaRPr lang="de-DE" sz="2400" dirty="0">
              <a:latin typeface="Times New Roman" pitchFamily="18" charset="0"/>
              <a:cs typeface="Times New Roman" pitchFamily="18" charset="0"/>
            </a:endParaRPr>
          </a:p>
        </p:txBody>
      </p:sp>
      <p:pic>
        <p:nvPicPr>
          <p:cNvPr id="6147" name="Picture 3" descr="C:\Users\asus\AppData\Local\Microsoft\Windows\Temporary Internet Files\Content.IE5\078ENCPX\MC900056792[1].wmf"/>
          <p:cNvPicPr>
            <a:picLocks noChangeAspect="1" noChangeArrowheads="1"/>
          </p:cNvPicPr>
          <p:nvPr/>
        </p:nvPicPr>
        <p:blipFill>
          <a:blip r:embed="rId3" cstate="print"/>
          <a:srcRect/>
          <a:stretch>
            <a:fillRect/>
          </a:stretch>
        </p:blipFill>
        <p:spPr bwMode="auto">
          <a:xfrm>
            <a:off x="1979712" y="4509120"/>
            <a:ext cx="2228526" cy="1296144"/>
          </a:xfrm>
          <a:prstGeom prst="rect">
            <a:avLst/>
          </a:prstGeom>
          <a:noFill/>
        </p:spPr>
      </p:pic>
      <p:sp>
        <p:nvSpPr>
          <p:cNvPr id="8" name="TextovéPole 7"/>
          <p:cNvSpPr txBox="1"/>
          <p:nvPr/>
        </p:nvSpPr>
        <p:spPr>
          <a:xfrm>
            <a:off x="1691680" y="5805264"/>
            <a:ext cx="2218877" cy="461665"/>
          </a:xfrm>
          <a:prstGeom prst="rect">
            <a:avLst/>
          </a:prstGeom>
          <a:noFill/>
        </p:spPr>
        <p:txBody>
          <a:bodyPr wrap="none" rtlCol="0">
            <a:spAutoFit/>
          </a:bodyPr>
          <a:lstStyle/>
          <a:p>
            <a:pPr lvl="1"/>
            <a:r>
              <a:rPr lang="de-DE" sz="2400" dirty="0" smtClean="0">
                <a:latin typeface="Times New Roman" pitchFamily="18" charset="0"/>
                <a:cs typeface="Times New Roman" pitchFamily="18" charset="0"/>
              </a:rPr>
              <a:t>Grundschule</a:t>
            </a:r>
            <a:endParaRPr lang="de-DE" sz="2400" dirty="0">
              <a:latin typeface="Times New Roman" pitchFamily="18" charset="0"/>
              <a:cs typeface="Times New Roman" pitchFamily="18" charset="0"/>
            </a:endParaRPr>
          </a:p>
        </p:txBody>
      </p:sp>
      <p:sp>
        <p:nvSpPr>
          <p:cNvPr id="9" name="TextovéPole 8"/>
          <p:cNvSpPr txBox="1"/>
          <p:nvPr/>
        </p:nvSpPr>
        <p:spPr>
          <a:xfrm>
            <a:off x="179512" y="5085184"/>
            <a:ext cx="1850186" cy="523220"/>
          </a:xfrm>
          <a:prstGeom prst="rect">
            <a:avLst/>
          </a:prstGeom>
          <a:noFill/>
        </p:spPr>
        <p:txBody>
          <a:bodyPr wrap="none" rtlCol="0">
            <a:spAutoFit/>
          </a:bodyPr>
          <a:lstStyle/>
          <a:p>
            <a:r>
              <a:rPr lang="cs-CZ" sz="2800" dirty="0" smtClean="0">
                <a:latin typeface="Times New Roman" pitchFamily="18" charset="0"/>
                <a:cs typeface="Times New Roman" pitchFamily="18" charset="0"/>
              </a:rPr>
              <a:t>Alter 6 - 10</a:t>
            </a:r>
            <a:endParaRPr lang="cs-CZ" sz="2800" dirty="0">
              <a:latin typeface="Times New Roman" pitchFamily="18" charset="0"/>
              <a:cs typeface="Times New Roman" pitchFamily="18" charset="0"/>
            </a:endParaRPr>
          </a:p>
        </p:txBody>
      </p:sp>
      <p:pic>
        <p:nvPicPr>
          <p:cNvPr id="6148" name="Picture 4" descr="C:\Users\asus\AppData\Local\Microsoft\Windows\Temporary Internet Files\Content.IE5\078ENCPX\MC900056793[1].wmf"/>
          <p:cNvPicPr>
            <a:picLocks noChangeAspect="1" noChangeArrowheads="1"/>
          </p:cNvPicPr>
          <p:nvPr/>
        </p:nvPicPr>
        <p:blipFill>
          <a:blip r:embed="rId4" cstate="print"/>
          <a:srcRect/>
          <a:stretch>
            <a:fillRect/>
          </a:stretch>
        </p:blipFill>
        <p:spPr bwMode="auto">
          <a:xfrm>
            <a:off x="2051720" y="2708920"/>
            <a:ext cx="1898650" cy="1419225"/>
          </a:xfrm>
          <a:prstGeom prst="rect">
            <a:avLst/>
          </a:prstGeom>
          <a:noFill/>
        </p:spPr>
      </p:pic>
      <p:sp>
        <p:nvSpPr>
          <p:cNvPr id="12" name="TextovéPole 11"/>
          <p:cNvSpPr txBox="1"/>
          <p:nvPr/>
        </p:nvSpPr>
        <p:spPr>
          <a:xfrm>
            <a:off x="179512" y="3140968"/>
            <a:ext cx="2016386" cy="523220"/>
          </a:xfrm>
          <a:prstGeom prst="rect">
            <a:avLst/>
          </a:prstGeom>
          <a:noFill/>
        </p:spPr>
        <p:txBody>
          <a:bodyPr wrap="none" rtlCol="0">
            <a:spAutoFit/>
          </a:bodyPr>
          <a:lstStyle/>
          <a:p>
            <a:r>
              <a:rPr lang="cs-CZ" sz="2800" dirty="0" smtClean="0">
                <a:latin typeface="Times New Roman" pitchFamily="18" charset="0"/>
                <a:cs typeface="Times New Roman" pitchFamily="18" charset="0"/>
              </a:rPr>
              <a:t>Alter 11 - 18</a:t>
            </a:r>
            <a:endParaRPr lang="cs-CZ" sz="2800" dirty="0">
              <a:latin typeface="Times New Roman" pitchFamily="18" charset="0"/>
              <a:cs typeface="Times New Roman" pitchFamily="18" charset="0"/>
            </a:endParaRPr>
          </a:p>
        </p:txBody>
      </p:sp>
      <p:sp>
        <p:nvSpPr>
          <p:cNvPr id="13" name="TextovéPole 12"/>
          <p:cNvSpPr txBox="1"/>
          <p:nvPr/>
        </p:nvSpPr>
        <p:spPr>
          <a:xfrm>
            <a:off x="4067944" y="2852936"/>
            <a:ext cx="3910045" cy="2677656"/>
          </a:xfrm>
          <a:prstGeom prst="rect">
            <a:avLst/>
          </a:prstGeom>
          <a:noFill/>
        </p:spPr>
        <p:txBody>
          <a:bodyPr wrap="square" rtlCol="0">
            <a:spAutoFit/>
          </a:bodyPr>
          <a:lstStyle/>
          <a:p>
            <a:pPr algn="ctr"/>
            <a:r>
              <a:rPr lang="de-DE" sz="2400" dirty="0" smtClean="0">
                <a:latin typeface="Times New Roman" pitchFamily="18" charset="0"/>
                <a:cs typeface="Times New Roman" pitchFamily="18" charset="0"/>
              </a:rPr>
              <a:t>Gymnasium: Klassen 5 – 13</a:t>
            </a:r>
          </a:p>
          <a:p>
            <a:pPr algn="ctr"/>
            <a:r>
              <a:rPr lang="de-DE" sz="2400" dirty="0" smtClean="0">
                <a:latin typeface="Times New Roman" pitchFamily="18" charset="0"/>
                <a:cs typeface="Times New Roman" pitchFamily="18" charset="0"/>
              </a:rPr>
              <a:t>Realschule: Klassen 5 – 10</a:t>
            </a:r>
          </a:p>
          <a:p>
            <a:pPr algn="ctr"/>
            <a:r>
              <a:rPr lang="de-DE" sz="2400" dirty="0" smtClean="0">
                <a:latin typeface="Times New Roman" pitchFamily="18" charset="0"/>
                <a:cs typeface="Times New Roman" pitchFamily="18" charset="0"/>
              </a:rPr>
              <a:t>Hauptschule: Klassen 5 – (10)</a:t>
            </a:r>
          </a:p>
          <a:p>
            <a:pPr algn="ctr"/>
            <a:r>
              <a:rPr lang="de-DE" sz="2400" dirty="0" smtClean="0">
                <a:latin typeface="Times New Roman" pitchFamily="18" charset="0"/>
                <a:cs typeface="Times New Roman" pitchFamily="18" charset="0"/>
              </a:rPr>
              <a:t>Gesamtschule 5 – 9 (10)</a:t>
            </a:r>
          </a:p>
          <a:p>
            <a:pPr algn="ctr"/>
            <a:endParaRPr lang="de-DE" sz="2400" dirty="0" smtClean="0">
              <a:latin typeface="Times New Roman" pitchFamily="18" charset="0"/>
              <a:cs typeface="Times New Roman" pitchFamily="18" charset="0"/>
            </a:endParaRPr>
          </a:p>
          <a:p>
            <a:pPr algn="ctr"/>
            <a:endParaRPr lang="de-DE" sz="2400" dirty="0" smtClean="0">
              <a:latin typeface="Times New Roman" pitchFamily="18" charset="0"/>
              <a:cs typeface="Times New Roman" pitchFamily="18" charset="0"/>
            </a:endParaRPr>
          </a:p>
          <a:p>
            <a:pPr algn="ctr"/>
            <a:endParaRPr lang="de-DE" sz="2400" dirty="0" smtClean="0">
              <a:latin typeface="Times New Roman" pitchFamily="18" charset="0"/>
              <a:cs typeface="Times New Roman" pitchFamily="18" charset="0"/>
            </a:endParaRPr>
          </a:p>
        </p:txBody>
      </p:sp>
      <p:pic>
        <p:nvPicPr>
          <p:cNvPr id="6150" name="Picture 6" descr="C:\Users\asus\AppData\Local\Microsoft\Windows\Temporary Internet Files\Content.IE5\S2YN3XX7\MC900056794[1].wmf"/>
          <p:cNvPicPr>
            <a:picLocks noChangeAspect="1" noChangeArrowheads="1"/>
          </p:cNvPicPr>
          <p:nvPr/>
        </p:nvPicPr>
        <p:blipFill>
          <a:blip r:embed="rId5" cstate="print"/>
          <a:srcRect/>
          <a:stretch>
            <a:fillRect/>
          </a:stretch>
        </p:blipFill>
        <p:spPr bwMode="auto">
          <a:xfrm>
            <a:off x="2123728" y="1268760"/>
            <a:ext cx="1879600" cy="919162"/>
          </a:xfrm>
          <a:prstGeom prst="rect">
            <a:avLst/>
          </a:prstGeom>
          <a:noFill/>
        </p:spPr>
      </p:pic>
      <p:sp>
        <p:nvSpPr>
          <p:cNvPr id="17" name="TextovéPole 16"/>
          <p:cNvSpPr txBox="1"/>
          <p:nvPr/>
        </p:nvSpPr>
        <p:spPr>
          <a:xfrm>
            <a:off x="4211960" y="1556792"/>
            <a:ext cx="1778051" cy="523220"/>
          </a:xfrm>
          <a:prstGeom prst="rect">
            <a:avLst/>
          </a:prstGeom>
          <a:noFill/>
        </p:spPr>
        <p:txBody>
          <a:bodyPr wrap="none" rtlCol="0">
            <a:spAutoFit/>
          </a:bodyPr>
          <a:lstStyle/>
          <a:p>
            <a:r>
              <a:rPr lang="de-DE" sz="2800" dirty="0" smtClean="0">
                <a:latin typeface="Times New Roman" pitchFamily="18" charset="0"/>
                <a:cs typeface="Times New Roman" pitchFamily="18" charset="0"/>
              </a:rPr>
              <a:t>Universität</a:t>
            </a:r>
            <a:endParaRPr lang="de-DE" sz="2800" dirty="0">
              <a:latin typeface="Times New Roman" pitchFamily="18" charset="0"/>
              <a:cs typeface="Times New Roman" pitchFamily="18" charset="0"/>
            </a:endParaRPr>
          </a:p>
        </p:txBody>
      </p:sp>
      <p:sp>
        <p:nvSpPr>
          <p:cNvPr id="18" name="TextovéPole 17"/>
          <p:cNvSpPr txBox="1"/>
          <p:nvPr/>
        </p:nvSpPr>
        <p:spPr>
          <a:xfrm>
            <a:off x="179512" y="1556792"/>
            <a:ext cx="1670650" cy="523220"/>
          </a:xfrm>
          <a:prstGeom prst="rect">
            <a:avLst/>
          </a:prstGeom>
          <a:noFill/>
        </p:spPr>
        <p:txBody>
          <a:bodyPr wrap="none" rtlCol="0">
            <a:spAutoFit/>
          </a:bodyPr>
          <a:lstStyle/>
          <a:p>
            <a:r>
              <a:rPr lang="de-DE" sz="2800" dirty="0" smtClean="0">
                <a:latin typeface="Times New Roman" pitchFamily="18" charset="0"/>
                <a:cs typeface="Times New Roman" pitchFamily="18" charset="0"/>
              </a:rPr>
              <a:t>Alter 18 - </a:t>
            </a:r>
            <a:endParaRPr lang="cs-CZ" sz="2800" dirty="0">
              <a:latin typeface="Times New Roman" pitchFamily="18" charset="0"/>
              <a:cs typeface="Times New Roman" pitchFamily="18" charset="0"/>
            </a:endParaRPr>
          </a:p>
        </p:txBody>
      </p:sp>
      <p:sp>
        <p:nvSpPr>
          <p:cNvPr id="21" name="TextovéPole 20"/>
          <p:cNvSpPr txBox="1"/>
          <p:nvPr/>
        </p:nvSpPr>
        <p:spPr>
          <a:xfrm>
            <a:off x="6228184" y="6396335"/>
            <a:ext cx="1672253" cy="461665"/>
          </a:xfrm>
          <a:prstGeom prst="rect">
            <a:avLst/>
          </a:prstGeom>
          <a:noFill/>
        </p:spPr>
        <p:txBody>
          <a:bodyPr wrap="none" rtlCol="0">
            <a:spAutoFit/>
          </a:bodyPr>
          <a:lstStyle/>
          <a:p>
            <a:r>
              <a:rPr lang="de-DE" sz="2400" dirty="0" smtClean="0">
                <a:latin typeface="Times New Roman" pitchFamily="18" charset="0"/>
                <a:cs typeface="Times New Roman" pitchFamily="18" charset="0"/>
              </a:rPr>
              <a:t>Ab 3 Jahren</a:t>
            </a:r>
            <a:endParaRPr lang="cs-CZ" sz="2400" dirty="0">
              <a:latin typeface="Times New Roman" pitchFamily="18" charset="0"/>
              <a:cs typeface="Times New Roman" pitchFamily="18" charset="0"/>
            </a:endParaRPr>
          </a:p>
        </p:txBody>
      </p:sp>
      <p:sp>
        <p:nvSpPr>
          <p:cNvPr id="22" name="Šipka doleva 21"/>
          <p:cNvSpPr/>
          <p:nvPr/>
        </p:nvSpPr>
        <p:spPr>
          <a:xfrm>
            <a:off x="4499992" y="5229200"/>
            <a:ext cx="1584176" cy="48463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23" name="TextovéPole 22"/>
          <p:cNvSpPr txBox="1"/>
          <p:nvPr/>
        </p:nvSpPr>
        <p:spPr>
          <a:xfrm>
            <a:off x="1835696" y="404664"/>
            <a:ext cx="5630067" cy="707886"/>
          </a:xfrm>
          <a:prstGeom prst="rect">
            <a:avLst/>
          </a:prstGeom>
          <a:noFill/>
        </p:spPr>
        <p:txBody>
          <a:bodyPr wrap="none" rtlCol="0">
            <a:spAutoFit/>
          </a:bodyPr>
          <a:lstStyle/>
          <a:p>
            <a:pPr algn="ctr"/>
            <a:r>
              <a:rPr lang="de-DE" sz="4000" dirty="0" smtClean="0">
                <a:latin typeface="Times New Roman" pitchFamily="18" charset="0"/>
                <a:cs typeface="Times New Roman" pitchFamily="18" charset="0"/>
              </a:rPr>
              <a:t>Das deutsche Schulsystem</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lvl="0" algn="just">
              <a:lnSpc>
                <a:spcPct val="150000"/>
              </a:lnSpc>
            </a:pPr>
            <a:r>
              <a:rPr lang="de-DE" sz="2400" dirty="0" smtClean="0">
                <a:latin typeface="Times New Roman" pitchFamily="18" charset="0"/>
                <a:cs typeface="Times New Roman" pitchFamily="18" charset="0"/>
              </a:rPr>
              <a:t>In welchem Alter beginnen die deutschen Kinder in die Schule zu gehen?</a:t>
            </a:r>
          </a:p>
          <a:p>
            <a:pPr lvl="0" algn="just">
              <a:lnSpc>
                <a:spcPct val="150000"/>
              </a:lnSpc>
            </a:pPr>
            <a:r>
              <a:rPr lang="de-DE" sz="2400" dirty="0" smtClean="0">
                <a:latin typeface="Times New Roman" pitchFamily="18" charset="0"/>
                <a:cs typeface="Times New Roman" pitchFamily="18" charset="0"/>
              </a:rPr>
              <a:t>Welche verschiedenen Schultypen gibt es? </a:t>
            </a:r>
          </a:p>
          <a:p>
            <a:pPr lvl="0" algn="just">
              <a:lnSpc>
                <a:spcPct val="150000"/>
              </a:lnSpc>
            </a:pPr>
            <a:r>
              <a:rPr lang="de-DE" sz="2400" dirty="0" smtClean="0">
                <a:latin typeface="Times New Roman" pitchFamily="18" charset="0"/>
                <a:cs typeface="Times New Roman" pitchFamily="18" charset="0"/>
              </a:rPr>
              <a:t>Was genau bedeutet das Wort “Schulpflicht” ?</a:t>
            </a:r>
          </a:p>
          <a:p>
            <a:pPr algn="just">
              <a:lnSpc>
                <a:spcPct val="150000"/>
              </a:lnSpc>
            </a:pPr>
            <a:r>
              <a:rPr lang="de-DE" sz="2400" dirty="0" smtClean="0">
                <a:latin typeface="Times New Roman" pitchFamily="18" charset="0"/>
                <a:cs typeface="Times New Roman" pitchFamily="18" charset="0"/>
              </a:rPr>
              <a:t>Was heißt es, eine Ausbildung zu machen?</a:t>
            </a:r>
            <a:endParaRPr lang="de-DE" sz="24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Quiz</a:t>
            </a:r>
            <a:endParaRPr lang="de-DE"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lnSpcReduction="10000"/>
          </a:bodyPr>
          <a:lstStyle/>
          <a:p>
            <a:pPr algn="just">
              <a:lnSpc>
                <a:spcPct val="150000"/>
              </a:lnSpc>
            </a:pPr>
            <a:r>
              <a:rPr lang="de-DE" sz="2400" dirty="0" smtClean="0">
                <a:latin typeface="Times New Roman" pitchFamily="18" charset="0"/>
                <a:cs typeface="Times New Roman" pitchFamily="18" charset="0"/>
              </a:rPr>
              <a:t>In welchem Alter beginnen die deutschen Kinder in die Schule zu gehen?</a:t>
            </a:r>
            <a:r>
              <a:rPr lang="cs-CZ" sz="2400" dirty="0" smtClean="0">
                <a:latin typeface="Times New Roman" pitchFamily="18" charset="0"/>
                <a:cs typeface="Times New Roman" pitchFamily="18" charset="0"/>
              </a:rPr>
              <a:t> </a:t>
            </a:r>
            <a:r>
              <a:rPr lang="de-DE" sz="2400" dirty="0" smtClean="0">
                <a:solidFill>
                  <a:srgbClr val="FF0000"/>
                </a:solidFill>
                <a:latin typeface="Times New Roman" pitchFamily="18" charset="0"/>
                <a:cs typeface="Times New Roman" pitchFamily="18" charset="0"/>
              </a:rPr>
              <a:t>Meistens ab dem sechsten Lebensjahr</a:t>
            </a:r>
          </a:p>
          <a:p>
            <a:pPr>
              <a:lnSpc>
                <a:spcPct val="150000"/>
              </a:lnSpc>
            </a:pPr>
            <a:r>
              <a:rPr lang="de-DE" sz="2400" dirty="0" smtClean="0">
                <a:latin typeface="Times New Roman" pitchFamily="18" charset="0"/>
                <a:cs typeface="Times New Roman" pitchFamily="18" charset="0"/>
              </a:rPr>
              <a:t>Welche verschiedenen Schultypen gibt es? </a:t>
            </a:r>
            <a:r>
              <a:rPr lang="de-DE" sz="2400" dirty="0" smtClean="0">
                <a:solidFill>
                  <a:srgbClr val="FF0000"/>
                </a:solidFill>
                <a:latin typeface="Times New Roman" pitchFamily="18" charset="0"/>
                <a:cs typeface="Times New Roman" pitchFamily="18" charset="0"/>
              </a:rPr>
              <a:t>Grundschule</a:t>
            </a:r>
            <a:r>
              <a:rPr lang="cs-CZ" sz="2400" dirty="0" smtClean="0">
                <a:solidFill>
                  <a:srgbClr val="FF0000"/>
                </a:solidFill>
                <a:latin typeface="Times New Roman" pitchFamily="18" charset="0"/>
                <a:cs typeface="Times New Roman" pitchFamily="18" charset="0"/>
              </a:rPr>
              <a:t>, </a:t>
            </a:r>
            <a:r>
              <a:rPr lang="de-DE" sz="2400" dirty="0" smtClean="0">
                <a:solidFill>
                  <a:srgbClr val="FF0000"/>
                </a:solidFill>
                <a:latin typeface="Times New Roman" pitchFamily="18" charset="0"/>
                <a:cs typeface="Times New Roman" pitchFamily="18" charset="0"/>
              </a:rPr>
              <a:t>Hauptschule</a:t>
            </a:r>
            <a:r>
              <a:rPr lang="cs-CZ" sz="2400" dirty="0" smtClean="0">
                <a:solidFill>
                  <a:srgbClr val="FF0000"/>
                </a:solidFill>
                <a:latin typeface="Times New Roman" pitchFamily="18" charset="0"/>
                <a:cs typeface="Times New Roman" pitchFamily="18" charset="0"/>
              </a:rPr>
              <a:t>, </a:t>
            </a:r>
            <a:r>
              <a:rPr lang="de-DE" sz="2400" dirty="0" smtClean="0">
                <a:solidFill>
                  <a:srgbClr val="FF0000"/>
                </a:solidFill>
                <a:latin typeface="Times New Roman" pitchFamily="18" charset="0"/>
                <a:cs typeface="Times New Roman" pitchFamily="18" charset="0"/>
              </a:rPr>
              <a:t>Realschule</a:t>
            </a:r>
            <a:r>
              <a:rPr lang="cs-CZ" sz="2400" dirty="0" smtClean="0">
                <a:solidFill>
                  <a:srgbClr val="FF0000"/>
                </a:solidFill>
                <a:latin typeface="Times New Roman" pitchFamily="18" charset="0"/>
                <a:cs typeface="Times New Roman" pitchFamily="18" charset="0"/>
              </a:rPr>
              <a:t>, </a:t>
            </a:r>
            <a:r>
              <a:rPr lang="de-DE" sz="2400" dirty="0" smtClean="0">
                <a:solidFill>
                  <a:srgbClr val="FF0000"/>
                </a:solidFill>
                <a:latin typeface="Times New Roman" pitchFamily="18" charset="0"/>
                <a:cs typeface="Times New Roman" pitchFamily="18" charset="0"/>
              </a:rPr>
              <a:t>Gymnasium</a:t>
            </a:r>
            <a:r>
              <a:rPr lang="cs-CZ" sz="2400" dirty="0" smtClean="0">
                <a:solidFill>
                  <a:srgbClr val="FF0000"/>
                </a:solidFill>
                <a:latin typeface="Times New Roman" pitchFamily="18" charset="0"/>
                <a:cs typeface="Times New Roman" pitchFamily="18" charset="0"/>
              </a:rPr>
              <a:t>, </a:t>
            </a:r>
            <a:r>
              <a:rPr lang="de-DE" sz="2400" dirty="0" smtClean="0">
                <a:solidFill>
                  <a:srgbClr val="FF0000"/>
                </a:solidFill>
                <a:latin typeface="Times New Roman" pitchFamily="18" charset="0"/>
                <a:cs typeface="Times New Roman" pitchFamily="18" charset="0"/>
              </a:rPr>
              <a:t>Gesamtschule</a:t>
            </a:r>
          </a:p>
          <a:p>
            <a:pPr lvl="0" algn="just">
              <a:lnSpc>
                <a:spcPct val="150000"/>
              </a:lnSpc>
            </a:pPr>
            <a:r>
              <a:rPr lang="de-DE" sz="2400" dirty="0" smtClean="0">
                <a:latin typeface="Times New Roman" pitchFamily="18" charset="0"/>
                <a:cs typeface="Times New Roman" pitchFamily="18" charset="0"/>
              </a:rPr>
              <a:t>Was genau bedeutet das Wort “Schulpflicht”?</a:t>
            </a:r>
            <a:r>
              <a:rPr lang="cs-CZ" sz="2400" dirty="0" smtClean="0">
                <a:latin typeface="Times New Roman" pitchFamily="18" charset="0"/>
                <a:cs typeface="Times New Roman" pitchFamily="18" charset="0"/>
              </a:rPr>
              <a:t> </a:t>
            </a:r>
            <a:r>
              <a:rPr lang="de-DE" sz="2400" dirty="0" smtClean="0">
                <a:solidFill>
                  <a:srgbClr val="FF0000"/>
                </a:solidFill>
                <a:latin typeface="Times New Roman" pitchFamily="18" charset="0"/>
                <a:cs typeface="Times New Roman" pitchFamily="18" charset="0"/>
              </a:rPr>
              <a:t>Als Schulpflicht bezeichnet man die gesetzliche Verpflichtung für Kinder…</a:t>
            </a:r>
          </a:p>
          <a:p>
            <a:pPr algn="just">
              <a:lnSpc>
                <a:spcPct val="150000"/>
              </a:lnSpc>
            </a:pPr>
            <a:r>
              <a:rPr lang="de-DE" sz="2400" dirty="0" smtClean="0">
                <a:latin typeface="Times New Roman" pitchFamily="18" charset="0"/>
                <a:cs typeface="Times New Roman" pitchFamily="18" charset="0"/>
              </a:rPr>
              <a:t>Was heißt es, eine Ausbildung zu machen? </a:t>
            </a:r>
            <a:r>
              <a:rPr lang="de-DE" sz="2400" dirty="0" smtClean="0">
                <a:solidFill>
                  <a:srgbClr val="FF0000"/>
                </a:solidFill>
                <a:latin typeface="Times New Roman" pitchFamily="18" charset="0"/>
                <a:cs typeface="Times New Roman" pitchFamily="18" charset="0"/>
              </a:rPr>
              <a:t>Ausbildung bedeutet, einen Beruf zu lernen</a:t>
            </a:r>
            <a:endParaRPr lang="de-DE" sz="2400" dirty="0">
              <a:solidFill>
                <a:srgbClr val="FF0000"/>
              </a:solidFill>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Quiz</a:t>
            </a:r>
            <a:endParaRPr lang="de-DE"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nSpc>
                <a:spcPct val="150000"/>
              </a:lnSpc>
            </a:pPr>
            <a:r>
              <a:rPr lang="de-DE" sz="2000" b="1" dirty="0" smtClean="0">
                <a:latin typeface="Times New Roman" pitchFamily="18" charset="0"/>
                <a:cs typeface="Times New Roman" pitchFamily="18" charset="0"/>
              </a:rPr>
              <a:t>Beatworte diese Fragen:</a:t>
            </a:r>
          </a:p>
          <a:p>
            <a:pPr>
              <a:lnSpc>
                <a:spcPct val="150000"/>
              </a:lnSpc>
              <a:buNone/>
            </a:pPr>
            <a:r>
              <a:rPr lang="de-DE" sz="2000" dirty="0" smtClean="0">
                <a:latin typeface="Times New Roman" pitchFamily="18" charset="0"/>
                <a:cs typeface="Times New Roman" pitchFamily="18" charset="0"/>
              </a:rPr>
              <a:t>Vergleiche das Schulsystem in Deutschland und in Tschechien.</a:t>
            </a:r>
          </a:p>
          <a:p>
            <a:pPr>
              <a:lnSpc>
                <a:spcPct val="150000"/>
              </a:lnSpc>
              <a:buNone/>
            </a:pPr>
            <a:r>
              <a:rPr lang="de-DE" sz="2000" dirty="0" smtClean="0">
                <a:latin typeface="Times New Roman" pitchFamily="18" charset="0"/>
                <a:cs typeface="Times New Roman" pitchFamily="18" charset="0"/>
              </a:rPr>
              <a:t>Welche Schulfächer in der Schule hast du?</a:t>
            </a:r>
          </a:p>
          <a:p>
            <a:pPr>
              <a:lnSpc>
                <a:spcPct val="150000"/>
              </a:lnSpc>
              <a:buNone/>
            </a:pPr>
            <a:r>
              <a:rPr lang="de-DE" sz="2000" dirty="0" smtClean="0">
                <a:latin typeface="Times New Roman" pitchFamily="18" charset="0"/>
                <a:cs typeface="Times New Roman" pitchFamily="18" charset="0"/>
              </a:rPr>
              <a:t>Wie lange bist du in der Schule?</a:t>
            </a:r>
          </a:p>
          <a:p>
            <a:pPr>
              <a:lnSpc>
                <a:spcPct val="150000"/>
              </a:lnSpc>
              <a:buNone/>
            </a:pPr>
            <a:r>
              <a:rPr lang="de-DE" sz="2000" dirty="0" smtClean="0">
                <a:latin typeface="Times New Roman" pitchFamily="18" charset="0"/>
                <a:cs typeface="Times New Roman" pitchFamily="18" charset="0"/>
              </a:rPr>
              <a:t>Um wie viel Uhr beginnt der Schulunterricht?</a:t>
            </a:r>
          </a:p>
          <a:p>
            <a:pPr>
              <a:lnSpc>
                <a:spcPct val="150000"/>
              </a:lnSpc>
              <a:buNone/>
            </a:pPr>
            <a:r>
              <a:rPr lang="de-DE" sz="2000" dirty="0" smtClean="0">
                <a:latin typeface="Times New Roman" pitchFamily="18" charset="0"/>
                <a:cs typeface="Times New Roman" pitchFamily="18" charset="0"/>
              </a:rPr>
              <a:t>Welche Fächer magst du / magst du nicht?</a:t>
            </a:r>
          </a:p>
          <a:p>
            <a:pPr>
              <a:lnSpc>
                <a:spcPct val="150000"/>
              </a:lnSpc>
              <a:buNone/>
            </a:pPr>
            <a:r>
              <a:rPr lang="de-DE" sz="2000" dirty="0" smtClean="0">
                <a:latin typeface="Times New Roman" pitchFamily="18" charset="0"/>
                <a:cs typeface="Times New Roman" pitchFamily="18" charset="0"/>
              </a:rPr>
              <a:t>Wie sieht dein Schultag aus?</a:t>
            </a:r>
          </a:p>
          <a:p>
            <a:pPr>
              <a:lnSpc>
                <a:spcPct val="150000"/>
              </a:lnSpc>
              <a:buNone/>
            </a:pPr>
            <a:endParaRPr lang="de-DE" sz="2000" dirty="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de-DE" sz="4000" dirty="0" smtClean="0">
                <a:latin typeface="Times New Roman" pitchFamily="18" charset="0"/>
                <a:cs typeface="Times New Roman" pitchFamily="18" charset="0"/>
              </a:rPr>
              <a:t>Hausaufgabe </a:t>
            </a:r>
            <a:endParaRPr lang="de-DE"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sah 1"/>
          <p:cNvSpPr>
            <a:spLocks noGrp="1"/>
          </p:cNvSpPr>
          <p:nvPr>
            <p:ph idx="1"/>
          </p:nvPr>
        </p:nvSpPr>
        <p:spPr/>
        <p:txBody>
          <a:bodyPr>
            <a:normAutofit/>
          </a:bodyPr>
          <a:lstStyle/>
          <a:p>
            <a:pPr algn="just">
              <a:lnSpc>
                <a:spcPct val="150000"/>
              </a:lnSpc>
            </a:pPr>
            <a:r>
              <a:rPr lang="de-DE" sz="1800" dirty="0" err="1" smtClean="0">
                <a:latin typeface="Times New Roman" pitchFamily="18" charset="0"/>
                <a:cs typeface="Times New Roman" pitchFamily="18" charset="0"/>
              </a:rPr>
              <a:t>Použité</a:t>
            </a:r>
            <a:r>
              <a:rPr lang="de-DE" sz="1800" dirty="0" smtClean="0">
                <a:latin typeface="Times New Roman" pitchFamily="18" charset="0"/>
                <a:cs typeface="Times New Roman" pitchFamily="18" charset="0"/>
              </a:rPr>
              <a:t> </a:t>
            </a:r>
            <a:r>
              <a:rPr lang="de-DE" sz="1800" dirty="0" err="1" smtClean="0">
                <a:latin typeface="Times New Roman" pitchFamily="18" charset="0"/>
                <a:cs typeface="Times New Roman" pitchFamily="18" charset="0"/>
              </a:rPr>
              <a:t>obrázky</a:t>
            </a:r>
            <a:r>
              <a:rPr lang="de-DE" sz="1800" dirty="0" smtClean="0">
                <a:latin typeface="Times New Roman" pitchFamily="18" charset="0"/>
                <a:cs typeface="Times New Roman" pitchFamily="18" charset="0"/>
              </a:rPr>
              <a:t> </a:t>
            </a:r>
            <a:r>
              <a:rPr lang="de-DE" sz="1800" dirty="0" err="1" smtClean="0">
                <a:latin typeface="Times New Roman" pitchFamily="18" charset="0"/>
                <a:cs typeface="Times New Roman" pitchFamily="18" charset="0"/>
              </a:rPr>
              <a:t>jsou</a:t>
            </a:r>
            <a:r>
              <a:rPr lang="de-DE" sz="1800" dirty="0" smtClean="0">
                <a:latin typeface="Times New Roman" pitchFamily="18" charset="0"/>
                <a:cs typeface="Times New Roman" pitchFamily="18" charset="0"/>
              </a:rPr>
              <a:t> </a:t>
            </a:r>
            <a:r>
              <a:rPr lang="de-DE" sz="1800" dirty="0" err="1" smtClean="0">
                <a:latin typeface="Times New Roman" pitchFamily="18" charset="0"/>
                <a:cs typeface="Times New Roman" pitchFamily="18" charset="0"/>
              </a:rPr>
              <a:t>ze</a:t>
            </a:r>
            <a:r>
              <a:rPr lang="de-DE" sz="1800" dirty="0" smtClean="0">
                <a:latin typeface="Times New Roman" pitchFamily="18" charset="0"/>
                <a:cs typeface="Times New Roman" pitchFamily="18" charset="0"/>
              </a:rPr>
              <a:t> </a:t>
            </a:r>
            <a:r>
              <a:rPr lang="de-DE" sz="1800" dirty="0" err="1" smtClean="0">
                <a:latin typeface="Times New Roman" pitchFamily="18" charset="0"/>
                <a:cs typeface="Times New Roman" pitchFamily="18" charset="0"/>
              </a:rPr>
              <a:t>souboru</a:t>
            </a:r>
            <a:r>
              <a:rPr lang="de-DE" sz="1800" dirty="0" smtClean="0">
                <a:latin typeface="Times New Roman" pitchFamily="18" charset="0"/>
                <a:cs typeface="Times New Roman" pitchFamily="18" charset="0"/>
              </a:rPr>
              <a:t> </a:t>
            </a:r>
            <a:r>
              <a:rPr lang="de-DE" sz="1800" dirty="0" err="1" smtClean="0">
                <a:latin typeface="Times New Roman" pitchFamily="18" charset="0"/>
                <a:cs typeface="Times New Roman" pitchFamily="18" charset="0"/>
              </a:rPr>
              <a:t>Klipart</a:t>
            </a:r>
            <a:r>
              <a:rPr lang="de-DE" sz="1800" dirty="0" smtClean="0">
                <a:latin typeface="Times New Roman" pitchFamily="18" charset="0"/>
                <a:cs typeface="Times New Roman" pitchFamily="18" charset="0"/>
              </a:rPr>
              <a:t> (6.3.2013)</a:t>
            </a:r>
          </a:p>
          <a:p>
            <a:pPr algn="just">
              <a:lnSpc>
                <a:spcPct val="150000"/>
              </a:lnSpc>
            </a:pPr>
            <a:r>
              <a:rPr lang="cs-CZ" sz="1800" dirty="0" smtClean="0">
                <a:latin typeface="Times New Roman" pitchFamily="18" charset="0"/>
                <a:cs typeface="Times New Roman" pitchFamily="18" charset="0"/>
              </a:rPr>
              <a:t>Použitá cvičení  – archiv autora</a:t>
            </a:r>
          </a:p>
          <a:p>
            <a:pPr algn="just">
              <a:lnSpc>
                <a:spcPct val="150000"/>
              </a:lnSpc>
            </a:pPr>
            <a:r>
              <a:rPr lang="cs-CZ" sz="1800" dirty="0" smtClean="0">
                <a:latin typeface="Times New Roman" pitchFamily="18" charset="0"/>
                <a:cs typeface="Times New Roman" pitchFamily="18" charset="0"/>
              </a:rPr>
              <a:t>GOETHE INSTITUT. </a:t>
            </a:r>
            <a:r>
              <a:rPr lang="cs-CZ" sz="1800" i="1" dirty="0" err="1" smtClean="0">
                <a:latin typeface="Times New Roman" pitchFamily="18" charset="0"/>
                <a:cs typeface="Times New Roman" pitchFamily="18" charset="0"/>
              </a:rPr>
              <a:t>Goethe</a:t>
            </a:r>
            <a:r>
              <a:rPr lang="cs-CZ" sz="1800" i="1" dirty="0" smtClean="0">
                <a:latin typeface="Times New Roman" pitchFamily="18" charset="0"/>
                <a:cs typeface="Times New Roman" pitchFamily="18" charset="0"/>
              </a:rPr>
              <a:t> Institut</a:t>
            </a:r>
            <a:r>
              <a:rPr lang="cs-CZ" sz="1800" dirty="0" smtClean="0">
                <a:latin typeface="Times New Roman" pitchFamily="18" charset="0"/>
                <a:cs typeface="Times New Roman" pitchFamily="18" charset="0"/>
              </a:rPr>
              <a:t> [online]. [cit. 1.8.2013]. Dostupný na WWW: </a:t>
            </a:r>
            <a:r>
              <a:rPr lang="cs-CZ" sz="1800" dirty="0" smtClean="0">
                <a:latin typeface="Times New Roman" pitchFamily="18" charset="0"/>
                <a:cs typeface="Times New Roman" pitchFamily="18" charset="0"/>
                <a:hlinkClick r:id="rId2"/>
              </a:rPr>
              <a:t>http://www.</a:t>
            </a:r>
            <a:r>
              <a:rPr lang="cs-CZ" sz="1800" dirty="0" err="1" smtClean="0">
                <a:latin typeface="Times New Roman" pitchFamily="18" charset="0"/>
                <a:cs typeface="Times New Roman" pitchFamily="18" charset="0"/>
                <a:hlinkClick r:id="rId2"/>
              </a:rPr>
              <a:t>goethe.de</a:t>
            </a:r>
            <a:r>
              <a:rPr lang="cs-CZ" sz="1800" dirty="0" smtClean="0">
                <a:latin typeface="Times New Roman" pitchFamily="18" charset="0"/>
                <a:cs typeface="Times New Roman" pitchFamily="18" charset="0"/>
                <a:hlinkClick r:id="rId2"/>
              </a:rPr>
              <a:t>/</a:t>
            </a:r>
            <a:r>
              <a:rPr lang="cs-CZ" sz="1800" dirty="0" err="1" smtClean="0">
                <a:latin typeface="Times New Roman" pitchFamily="18" charset="0"/>
                <a:cs typeface="Times New Roman" pitchFamily="18" charset="0"/>
                <a:hlinkClick r:id="rId2"/>
              </a:rPr>
              <a:t>mmo</a:t>
            </a:r>
            <a:r>
              <a:rPr lang="cs-CZ" sz="1800" dirty="0" smtClean="0">
                <a:latin typeface="Times New Roman" pitchFamily="18" charset="0"/>
                <a:cs typeface="Times New Roman" pitchFamily="18" charset="0"/>
                <a:hlinkClick r:id="rId2"/>
              </a:rPr>
              <a:t>/</a:t>
            </a:r>
            <a:r>
              <a:rPr lang="cs-CZ" sz="1800" dirty="0" err="1" smtClean="0">
                <a:latin typeface="Times New Roman" pitchFamily="18" charset="0"/>
                <a:cs typeface="Times New Roman" pitchFamily="18" charset="0"/>
                <a:hlinkClick r:id="rId2"/>
              </a:rPr>
              <a:t>priv</a:t>
            </a:r>
            <a:r>
              <a:rPr lang="cs-CZ" sz="1800" dirty="0" smtClean="0">
                <a:latin typeface="Times New Roman" pitchFamily="18" charset="0"/>
                <a:cs typeface="Times New Roman" pitchFamily="18" charset="0"/>
                <a:hlinkClick r:id="rId2"/>
              </a:rPr>
              <a:t>/92911-</a:t>
            </a:r>
            <a:r>
              <a:rPr lang="cs-CZ" sz="1800" dirty="0" err="1" smtClean="0">
                <a:latin typeface="Times New Roman" pitchFamily="18" charset="0"/>
                <a:cs typeface="Times New Roman" pitchFamily="18" charset="0"/>
                <a:hlinkClick r:id="rId2"/>
              </a:rPr>
              <a:t>STANDARD</a:t>
            </a:r>
            <a:r>
              <a:rPr lang="cs-CZ" sz="1800" dirty="0" smtClean="0">
                <a:latin typeface="Times New Roman" pitchFamily="18" charset="0"/>
                <a:cs typeface="Times New Roman" pitchFamily="18" charset="0"/>
                <a:hlinkClick r:id="rId2"/>
              </a:rPr>
              <a:t>.</a:t>
            </a:r>
            <a:r>
              <a:rPr lang="cs-CZ" sz="1800" dirty="0" err="1" smtClean="0">
                <a:latin typeface="Times New Roman" pitchFamily="18" charset="0"/>
                <a:cs typeface="Times New Roman" pitchFamily="18" charset="0"/>
                <a:hlinkClick r:id="rId2"/>
              </a:rPr>
              <a:t>pdf</a:t>
            </a:r>
            <a:r>
              <a:rPr lang="cs-CZ" sz="1800" dirty="0" smtClean="0">
                <a:latin typeface="Times New Roman" pitchFamily="18" charset="0"/>
                <a:cs typeface="Times New Roman" pitchFamily="18" charset="0"/>
                <a:hlinkClick r:id="rId2"/>
              </a:rPr>
              <a:t> </a:t>
            </a:r>
            <a:endParaRPr lang="cs-CZ" sz="1800" dirty="0" smtClean="0">
              <a:latin typeface="Times New Roman" pitchFamily="18" charset="0"/>
              <a:cs typeface="Times New Roman" pitchFamily="18" charset="0"/>
            </a:endParaRPr>
          </a:p>
          <a:p>
            <a:pPr algn="just">
              <a:lnSpc>
                <a:spcPct val="150000"/>
              </a:lnSpc>
            </a:pPr>
            <a:endParaRPr lang="de-DE" sz="1800" dirty="0" smtClean="0">
              <a:latin typeface="Times New Roman" pitchFamily="18" charset="0"/>
              <a:cs typeface="Times New Roman" pitchFamily="18" charset="0"/>
            </a:endParaRPr>
          </a:p>
        </p:txBody>
      </p:sp>
      <p:sp>
        <p:nvSpPr>
          <p:cNvPr id="3" name="Nadpis 2"/>
          <p:cNvSpPr>
            <a:spLocks noGrp="1"/>
          </p:cNvSpPr>
          <p:nvPr>
            <p:ph type="title"/>
          </p:nvPr>
        </p:nvSpPr>
        <p:spPr/>
        <p:txBody>
          <a:bodyPr>
            <a:normAutofit/>
          </a:bodyPr>
          <a:lstStyle/>
          <a:p>
            <a:pPr algn="ctr"/>
            <a:r>
              <a:rPr lang="cs-CZ" sz="4000" dirty="0" smtClean="0">
                <a:latin typeface="Times New Roman" pitchFamily="18" charset="0"/>
                <a:cs typeface="Times New Roman" pitchFamily="18" charset="0"/>
              </a:rPr>
              <a:t>Zdroje </a:t>
            </a:r>
            <a:r>
              <a:rPr lang="cs-CZ" sz="4000" smtClean="0">
                <a:latin typeface="Times New Roman" pitchFamily="18" charset="0"/>
                <a:cs typeface="Times New Roman" pitchFamily="18" charset="0"/>
              </a:rPr>
              <a:t>a citace</a:t>
            </a:r>
            <a:endParaRPr lang="cs-CZ" sz="4000"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hluk">
  <a:themeElements>
    <a:clrScheme name="Shluk">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Shluk">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Shluk">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192</TotalTime>
  <Words>715</Words>
  <Application>Microsoft Office PowerPoint</Application>
  <PresentationFormat>Předvádění na obrazovce (4:3)</PresentationFormat>
  <Paragraphs>85</Paragraphs>
  <Slides>15</Slides>
  <Notes>0</Notes>
  <HiddenSlides>0</HiddenSlides>
  <MMClips>0</MMClips>
  <ScaleCrop>false</ScaleCrop>
  <HeadingPairs>
    <vt:vector size="4" baseType="variant">
      <vt:variant>
        <vt:lpstr>Motiv</vt:lpstr>
      </vt:variant>
      <vt:variant>
        <vt:i4>1</vt:i4>
      </vt:variant>
      <vt:variant>
        <vt:lpstr>Nadpisy snímků</vt:lpstr>
      </vt:variant>
      <vt:variant>
        <vt:i4>15</vt:i4>
      </vt:variant>
    </vt:vector>
  </HeadingPairs>
  <TitlesOfParts>
    <vt:vector size="16" baseType="lpstr">
      <vt:lpstr>Shluk</vt:lpstr>
      <vt:lpstr>Prezentace aplikace PowerPoint</vt:lpstr>
      <vt:lpstr>Anotace</vt:lpstr>
      <vt:lpstr>Das deutsche Schulsystem</vt:lpstr>
      <vt:lpstr>Das deutsche Schulsystem</vt:lpstr>
      <vt:lpstr>Das deutsche Schulsystem</vt:lpstr>
      <vt:lpstr>Hauptschule</vt:lpstr>
      <vt:lpstr>Berufsschule – duales System</vt:lpstr>
      <vt:lpstr>Realschule</vt:lpstr>
      <vt:lpstr>Gymnasium</vt:lpstr>
      <vt:lpstr>Gesamtschule</vt:lpstr>
      <vt:lpstr>Prezentace aplikace PowerPoint</vt:lpstr>
      <vt:lpstr>Quiz</vt:lpstr>
      <vt:lpstr>Quiz</vt:lpstr>
      <vt:lpstr>Hausaufgabe </vt:lpstr>
      <vt:lpstr>Zdroje a citace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Das deutsche Schulsystem</dc:title>
  <dc:creator>asus</dc:creator>
  <cp:lastModifiedBy>Jaroslav Zahrádka</cp:lastModifiedBy>
  <cp:revision>36</cp:revision>
  <dcterms:created xsi:type="dcterms:W3CDTF">2013-05-04T19:37:32Z</dcterms:created>
  <dcterms:modified xsi:type="dcterms:W3CDTF">2013-08-06T09:52:33Z</dcterms:modified>
</cp:coreProperties>
</file>