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1" r:id="rId3"/>
    <p:sldId id="258" r:id="rId4"/>
    <p:sldId id="259" r:id="rId5"/>
    <p:sldId id="260" r:id="rId6"/>
    <p:sldId id="261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4" d="100"/>
          <a:sy n="94" d="100"/>
        </p:scale>
        <p:origin x="-882" y="-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6.8.2013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6.8.2013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6.8.2013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6.8.2013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6.8.2013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6.8.2013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6.8.2013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6.8.2013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6.8.2013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6.8.2013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8A2481B-5154-415F-B752-558547769AA3}" type="datetimeFigureOut">
              <a:rPr lang="cs-CZ" smtClean="0"/>
              <a:pPr/>
              <a:t>6.8.2013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8A2481B-5154-415F-B752-558547769AA3}" type="datetimeFigureOut">
              <a:rPr lang="cs-CZ" smtClean="0"/>
              <a:pPr/>
              <a:t>6.8.2013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908720"/>
            <a:ext cx="5407152" cy="1045464"/>
          </a:xfrm>
          <a:prstGeom prst="rect">
            <a:avLst/>
          </a:prstGeom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28947919"/>
              </p:ext>
            </p:extLst>
          </p:nvPr>
        </p:nvGraphicFramePr>
        <p:xfrm>
          <a:off x="683568" y="3068960"/>
          <a:ext cx="8136904" cy="274912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0940"/>
                <a:gridCol w="6195964"/>
              </a:tblGrid>
              <a:tr h="920328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Martina </a:t>
                      </a:r>
                      <a:r>
                        <a:rPr lang="cs-CZ" sz="1800" b="1" kern="1200" dirty="0" err="1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Coubalová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VY_32_INOVACE_09C_04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de-DE" sz="1800" b="1" kern="1200" baseline="0" noProof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Berühmte deutsche Persönlichkeiten</a:t>
                      </a:r>
                      <a:endParaRPr lang="de-DE" sz="1800" b="1" kern="1200" noProof="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noProof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Reálie</a:t>
                      </a:r>
                      <a:r>
                        <a:rPr lang="cs-CZ" sz="1800" b="1" kern="1200" baseline="0" noProof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německy mluvících zemí</a:t>
                      </a:r>
                      <a:endParaRPr lang="de-DE" sz="1800" b="1" kern="1200" noProof="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28779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164456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de-DE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0</a:t>
                      </a: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2.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de-DE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0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8. 2013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Anotace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just">
              <a:lnSpc>
                <a:spcPct val="150000"/>
              </a:lnSpc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Tento materiál byl vytvořen pro žáky </a:t>
            </a:r>
            <a:r>
              <a:rPr lang="de-DE" sz="2400" dirty="0" smtClean="0">
                <a:latin typeface="Times New Roman" pitchFamily="18" charset="0"/>
                <a:cs typeface="Times New Roman" pitchFamily="18" charset="0"/>
              </a:rPr>
              <a:t>2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. ročníku čtyřletého gymnázia přibližně na jednu vyučovací hodinu. Materiál obsahuje stručný výklad o významných osobnostech Německa a interaktivní cvičení.</a:t>
            </a:r>
          </a:p>
          <a:p>
            <a:pPr algn="just">
              <a:lnSpc>
                <a:spcPct val="150000"/>
              </a:lnSpc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Cíl vzdělávání: Žáci představí v německém jazyce významné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osobnosti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Německa.</a:t>
            </a:r>
            <a:endParaRPr lang="cs-CZ" sz="2400" i="1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50000"/>
              </a:lnSpc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Žáci řeší interaktivní cvičení na tabuli, digitálním perem či fixem dopisují řešení. Žáky můžeme rozdělit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do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skupin,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nebo mohou řešit jednotlivé úlohy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samostatně 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či</a:t>
            </a:r>
            <a:r>
              <a:rPr lang="cs-CZ" sz="240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frontálně. </a:t>
            </a:r>
          </a:p>
          <a:p>
            <a:pPr algn="just">
              <a:lnSpc>
                <a:spcPct val="150000"/>
              </a:lnSpc>
              <a:buNone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Materiál je určen k interaktivní výuce.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de-DE" sz="4000" dirty="0" smtClean="0">
                <a:latin typeface="Times New Roman" pitchFamily="18" charset="0"/>
                <a:cs typeface="Times New Roman" pitchFamily="18" charset="0"/>
              </a:rPr>
              <a:t>Albrecht Dürer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lebte von 1471 bis 1528 in Nürnberg </a:t>
            </a:r>
          </a:p>
          <a:p>
            <a:pPr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war der berühmteste Maler seiner Zeit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asus\AppData\Local\Microsoft\Windows\Temporary Internet Files\Content.IE5\S2YN3XX7\MC90041116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23928" y="2780928"/>
            <a:ext cx="4597400" cy="33289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</a:pP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Bach lebte von 1685 bis 1750</a:t>
            </a:r>
          </a:p>
          <a:p>
            <a:pPr algn="just">
              <a:lnSpc>
                <a:spcPct val="150000"/>
              </a:lnSpc>
            </a:pP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Beethoven von 1770 bis 1827</a:t>
            </a:r>
          </a:p>
          <a:p>
            <a:pPr algn="just">
              <a:lnSpc>
                <a:spcPct val="150000"/>
              </a:lnSpc>
            </a:pP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ihre Musik spielt man in aller Welt</a:t>
            </a:r>
            <a:endParaRPr lang="de-DE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de-DE" sz="4000" dirty="0" smtClean="0">
                <a:latin typeface="Times New Roman" pitchFamily="18" charset="0"/>
                <a:cs typeface="Times New Roman" pitchFamily="18" charset="0"/>
              </a:rPr>
              <a:t>Johann Sebastian Bach</a:t>
            </a:r>
            <a:br>
              <a:rPr lang="de-DE" sz="4000" dirty="0" smtClean="0">
                <a:latin typeface="Times New Roman" pitchFamily="18" charset="0"/>
                <a:cs typeface="Times New Roman" pitchFamily="18" charset="0"/>
              </a:rPr>
            </a:br>
            <a:r>
              <a:rPr lang="de-DE" sz="4000" dirty="0" smtClean="0">
                <a:latin typeface="Times New Roman" pitchFamily="18" charset="0"/>
                <a:cs typeface="Times New Roman" pitchFamily="18" charset="0"/>
              </a:rPr>
              <a:t>Ludwig van Beethoven</a:t>
            </a:r>
            <a:endParaRPr lang="de-DE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 descr="C:\Users\asus\AppData\Local\Microsoft\Windows\Temporary Internet Files\Content.IE5\DWE1S7M2\MC90041554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99592" y="3501008"/>
            <a:ext cx="4197524" cy="2880000"/>
          </a:xfrm>
          <a:prstGeom prst="rect">
            <a:avLst/>
          </a:prstGeom>
          <a:noFill/>
        </p:spPr>
      </p:pic>
      <p:pic>
        <p:nvPicPr>
          <p:cNvPr id="1027" name="Picture 3" descr="C:\Users\asus\AppData\Local\Microsoft\Windows\Temporary Internet Files\Content.IE5\DWE1S7M2\MC90037038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40151" y="2348880"/>
            <a:ext cx="2860625" cy="403244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de-DE" sz="2800" dirty="0" smtClean="0">
                <a:latin typeface="Times New Roman" pitchFamily="18" charset="0"/>
                <a:cs typeface="Times New Roman" pitchFamily="18" charset="0"/>
              </a:rPr>
              <a:t>gelten als die klassischen deutschen Dichter</a:t>
            </a:r>
            <a:endParaRPr lang="de-DE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de-DE" sz="4000" dirty="0" smtClean="0">
                <a:latin typeface="Times New Roman" pitchFamily="18" charset="0"/>
                <a:cs typeface="Times New Roman" pitchFamily="18" charset="0"/>
              </a:rPr>
              <a:t>Goethe und Schiller</a:t>
            </a:r>
            <a:endParaRPr lang="de-DE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C:\Users\asus\AppData\Local\Microsoft\Windows\Temporary Internet Files\Content.IE5\DWE1S7M2\MC90023721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2852936"/>
            <a:ext cx="4608738" cy="2520280"/>
          </a:xfrm>
          <a:prstGeom prst="rect">
            <a:avLst/>
          </a:prstGeom>
          <a:noFill/>
        </p:spPr>
      </p:pic>
      <p:pic>
        <p:nvPicPr>
          <p:cNvPr id="2051" name="Picture 3" descr="C:\Users\asus\AppData\Local\Microsoft\Windows\Temporary Internet Files\Content.IE5\DWE1S7M2\MC90041534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72000" y="3212976"/>
            <a:ext cx="4427537" cy="34607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de-DE" sz="2800" dirty="0" smtClean="0">
                <a:latin typeface="Times New Roman" pitchFamily="18" charset="0"/>
                <a:cs typeface="Times New Roman" pitchFamily="18" charset="0"/>
              </a:rPr>
              <a:t>sammelten Märchen, die 1812 erschienen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de-DE" sz="4000" dirty="0" smtClean="0">
                <a:latin typeface="Times New Roman" pitchFamily="18" charset="0"/>
                <a:cs typeface="Times New Roman" pitchFamily="18" charset="0"/>
              </a:rPr>
              <a:t>Die Brüder Grimm</a:t>
            </a:r>
            <a:endParaRPr lang="de-DE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 descr="C:\Users\asus\AppData\Local\Microsoft\Windows\Temporary Internet Files\Content.IE5\DWE1S7M2\MC90040627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11960" y="2708920"/>
            <a:ext cx="4541051" cy="3863523"/>
          </a:xfrm>
          <a:prstGeom prst="rect">
            <a:avLst/>
          </a:prstGeom>
          <a:noFill/>
        </p:spPr>
      </p:pic>
      <p:pic>
        <p:nvPicPr>
          <p:cNvPr id="3075" name="Picture 3" descr="C:\Users\asus\AppData\Local\Microsoft\Windows\Temporary Internet Files\Content.IE5\S2YN3XX7\MC90028120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2420888"/>
            <a:ext cx="2880320" cy="322702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de-DE" sz="2800" dirty="0" smtClean="0">
                <a:latin typeface="Times New Roman" pitchFamily="18" charset="0"/>
                <a:cs typeface="Times New Roman" pitchFamily="18" charset="0"/>
              </a:rPr>
              <a:t>erfand 1445 den Buchdruck</a:t>
            </a: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de-DE" sz="4000" dirty="0" smtClean="0">
                <a:latin typeface="Times New Roman" pitchFamily="18" charset="0"/>
                <a:cs typeface="Times New Roman" pitchFamily="18" charset="0"/>
              </a:rPr>
              <a:t>Johann Gutenberg</a:t>
            </a:r>
            <a:endParaRPr lang="de-DE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098" name="Picture 2" descr="C:\Users\asus\AppData\Local\Microsoft\Windows\Temporary Internet Files\Content.IE5\DWE1S7M2\MC90041493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59832" y="1916832"/>
            <a:ext cx="5875006" cy="46085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war bekannter Schriftsteller und Theoretiker des Theaters und Regisseur</a:t>
            </a:r>
          </a:p>
          <a:p>
            <a:pPr algn="just"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während des zweiten Weltkrieges musste Brecht emigrieren</a:t>
            </a:r>
          </a:p>
          <a:p>
            <a:pPr algn="just"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nach dem Krieg kam er nach Berlin zurück und gründete hier sein berühmtes Theater — das Berliner Ensemble</a:t>
            </a:r>
            <a:endParaRPr lang="de-DE" sz="20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>
              <a:lnSpc>
                <a:spcPct val="150000"/>
              </a:lnSpc>
            </a:pPr>
            <a:r>
              <a:rPr lang="cs-CZ" sz="4000" dirty="0" err="1" smtClean="0">
                <a:latin typeface="Times New Roman" pitchFamily="18" charset="0"/>
                <a:cs typeface="Times New Roman" pitchFamily="18" charset="0"/>
              </a:rPr>
              <a:t>Bertold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 Brecht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7" name="Picture 3" descr="C:\Users\asus\AppData\Local\Microsoft\Windows\Temporary Internet Files\Content.IE5\DWE1S7M2\MC90041570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63888" y="3429000"/>
            <a:ext cx="5137471" cy="302433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</a:pPr>
            <a:r>
              <a:rPr lang="de-DE" sz="2400" dirty="0" smtClean="0">
                <a:latin typeface="Times New Roman" pitchFamily="18" charset="0"/>
                <a:cs typeface="Times New Roman" pitchFamily="18" charset="0"/>
              </a:rPr>
              <a:t>war bekannter deutscher Ingenieur</a:t>
            </a:r>
          </a:p>
          <a:p>
            <a:pPr algn="just">
              <a:lnSpc>
                <a:spcPct val="150000"/>
              </a:lnSpc>
            </a:pPr>
            <a:r>
              <a:rPr lang="de-DE" sz="2400" dirty="0" smtClean="0">
                <a:latin typeface="Times New Roman" pitchFamily="18" charset="0"/>
                <a:cs typeface="Times New Roman" pitchFamily="18" charset="0"/>
              </a:rPr>
              <a:t>studierte an der Technischen Hochschule in München</a:t>
            </a:r>
          </a:p>
          <a:p>
            <a:pPr algn="just">
              <a:lnSpc>
                <a:spcPct val="150000"/>
              </a:lnSpc>
            </a:pPr>
            <a:r>
              <a:rPr lang="de-DE" sz="2400" dirty="0" smtClean="0">
                <a:latin typeface="Times New Roman" pitchFamily="18" charset="0"/>
                <a:cs typeface="Times New Roman" pitchFamily="18" charset="0"/>
              </a:rPr>
              <a:t>schon in den Studienjahren wollte er einen effektiven Motor konstruieren</a:t>
            </a:r>
          </a:p>
          <a:p>
            <a:pPr algn="just">
              <a:lnSpc>
                <a:spcPct val="150000"/>
              </a:lnSpc>
            </a:pPr>
            <a:r>
              <a:rPr lang="de-DE" sz="2400" dirty="0" smtClean="0">
                <a:latin typeface="Times New Roman" pitchFamily="18" charset="0"/>
                <a:cs typeface="Times New Roman" pitchFamily="18" charset="0"/>
              </a:rPr>
              <a:t> 1892 erfüllte sich sein Traum</a:t>
            </a:r>
          </a:p>
          <a:p>
            <a:pPr algn="just">
              <a:lnSpc>
                <a:spcPct val="150000"/>
              </a:lnSpc>
            </a:pPr>
            <a:r>
              <a:rPr lang="de-DE" sz="2400" dirty="0" smtClean="0">
                <a:latin typeface="Times New Roman" pitchFamily="18" charset="0"/>
                <a:cs typeface="Times New Roman" pitchFamily="18" charset="0"/>
              </a:rPr>
              <a:t>mit Dieselmotoren fahren jetzt viele Autos, Lokomotiven und Schiffe in der ganzen Welt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de-DE" sz="4000" dirty="0" smtClean="0">
                <a:latin typeface="Times New Roman" pitchFamily="18" charset="0"/>
                <a:cs typeface="Times New Roman" pitchFamily="18" charset="0"/>
              </a:rPr>
              <a:t>Diesel, Rudolf (1858 — 1913) 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</a:pPr>
            <a:r>
              <a:rPr lang="de-DE" sz="2800" dirty="0" smtClean="0">
                <a:latin typeface="Times New Roman" pitchFamily="18" charset="0"/>
                <a:cs typeface="Times New Roman" pitchFamily="18" charset="0"/>
              </a:rPr>
              <a:t>weltberühmter Wissenschaftler und Physiker</a:t>
            </a:r>
            <a:endParaRPr lang="de-DE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de-DE" dirty="0" smtClean="0"/>
              <a:t>Einstein, Albert </a:t>
            </a:r>
            <a:r>
              <a:rPr lang="cs-CZ" dirty="0" smtClean="0"/>
              <a:t>(1879-1955)</a:t>
            </a:r>
            <a:endParaRPr lang="cs-CZ" dirty="0"/>
          </a:p>
        </p:txBody>
      </p:sp>
      <p:pic>
        <p:nvPicPr>
          <p:cNvPr id="2050" name="Picture 2" descr="C:\Users\asus\AppData\Local\Microsoft\Windows\Temporary Internet Files\Content.IE5\6OC43BRK\MP90040099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4048" y="2276872"/>
            <a:ext cx="3168352" cy="396245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>
              <a:lnSpc>
                <a:spcPct val="150000"/>
              </a:lnSpc>
            </a:pPr>
            <a:r>
              <a:rPr lang="de-DE" sz="2400" dirty="0" smtClean="0">
                <a:latin typeface="Times New Roman" pitchFamily="18" charset="0"/>
                <a:cs typeface="Times New Roman" pitchFamily="18" charset="0"/>
              </a:rPr>
              <a:t>weltbekannter deutscher Physiker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de-DE" sz="2400" dirty="0" smtClean="0">
                <a:latin typeface="Times New Roman" pitchFamily="18" charset="0"/>
                <a:cs typeface="Times New Roman" pitchFamily="18" charset="0"/>
              </a:rPr>
              <a:t>entdeckte Röntgenstrahlen genannt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de-DE" sz="2400" dirty="0" smtClean="0">
                <a:latin typeface="Times New Roman" pitchFamily="18" charset="0"/>
                <a:cs typeface="Times New Roman" pitchFamily="18" charset="0"/>
              </a:rPr>
              <a:t>bekam als erster den Nobelpreis für Physik </a:t>
            </a:r>
            <a:endParaRPr lang="ru-RU" sz="24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de-DE" sz="4400" dirty="0" smtClean="0">
                <a:latin typeface="Times New Roman" pitchFamily="18" charset="0"/>
                <a:cs typeface="Times New Roman" pitchFamily="18" charset="0"/>
              </a:rPr>
              <a:t>Röntgen, Wilhelm Conrad </a:t>
            </a:r>
            <a:r>
              <a:rPr lang="cs-CZ" sz="4400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4400" dirty="0" smtClean="0">
                <a:latin typeface="Times New Roman" pitchFamily="18" charset="0"/>
                <a:cs typeface="Times New Roman" pitchFamily="18" charset="0"/>
              </a:rPr>
            </a:br>
            <a:r>
              <a:rPr lang="de-DE" sz="4400" dirty="0" smtClean="0">
                <a:latin typeface="Times New Roman" pitchFamily="18" charset="0"/>
                <a:cs typeface="Times New Roman" pitchFamily="18" charset="0"/>
              </a:rPr>
              <a:t>(1845—1923) 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3074" name="Picture 2" descr="C:\Users\asus\AppData\Local\Microsoft\Windows\Temporary Internet Files\Content.IE5\S2YN3XX7\MC90041571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2040" y="3140968"/>
            <a:ext cx="3630613" cy="345916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de-DE" sz="4000" dirty="0" smtClean="0">
                <a:latin typeface="Times New Roman" pitchFamily="18" charset="0"/>
                <a:cs typeface="Times New Roman" pitchFamily="18" charset="0"/>
              </a:rPr>
              <a:t>Persönlichkeiten</a:t>
            </a:r>
            <a:endParaRPr lang="de-DE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5009042"/>
          </a:xfrm>
        </p:spPr>
        <p:txBody>
          <a:bodyPr>
            <a:normAutofit fontScale="70000" lnSpcReduction="20000"/>
          </a:bodyPr>
          <a:lstStyle/>
          <a:p>
            <a:pPr algn="just">
              <a:lnSpc>
                <a:spcPct val="170000"/>
              </a:lnSpc>
              <a:buNone/>
            </a:pPr>
            <a:r>
              <a:rPr lang="de-DE" sz="4500" dirty="0" smtClean="0">
                <a:latin typeface="Times New Roman" pitchFamily="18" charset="0"/>
                <a:cs typeface="Times New Roman" pitchFamily="18" charset="0"/>
              </a:rPr>
              <a:t>Bach</a:t>
            </a:r>
          </a:p>
          <a:p>
            <a:pPr algn="just">
              <a:lnSpc>
                <a:spcPct val="170000"/>
              </a:lnSpc>
              <a:buNone/>
            </a:pPr>
            <a:r>
              <a:rPr lang="de-DE" sz="4500" dirty="0" smtClean="0">
                <a:latin typeface="Times New Roman" pitchFamily="18" charset="0"/>
                <a:cs typeface="Times New Roman" pitchFamily="18" charset="0"/>
              </a:rPr>
              <a:t>Merkel</a:t>
            </a:r>
          </a:p>
          <a:p>
            <a:pPr algn="just">
              <a:lnSpc>
                <a:spcPct val="170000"/>
              </a:lnSpc>
              <a:buNone/>
            </a:pPr>
            <a:r>
              <a:rPr lang="de-DE" sz="4500" dirty="0" smtClean="0">
                <a:latin typeface="Times New Roman" pitchFamily="18" charset="0"/>
                <a:cs typeface="Times New Roman" pitchFamily="18" charset="0"/>
              </a:rPr>
              <a:t>Einstein</a:t>
            </a:r>
          </a:p>
          <a:p>
            <a:pPr algn="just">
              <a:lnSpc>
                <a:spcPct val="170000"/>
              </a:lnSpc>
              <a:buNone/>
            </a:pPr>
            <a:r>
              <a:rPr lang="de-DE" sz="4500" dirty="0" smtClean="0">
                <a:latin typeface="Times New Roman" pitchFamily="18" charset="0"/>
                <a:cs typeface="Times New Roman" pitchFamily="18" charset="0"/>
              </a:rPr>
              <a:t>Schiller</a:t>
            </a:r>
          </a:p>
          <a:p>
            <a:pPr algn="just">
              <a:lnSpc>
                <a:spcPct val="170000"/>
              </a:lnSpc>
              <a:buNone/>
            </a:pPr>
            <a:r>
              <a:rPr lang="de-DE" sz="4500" dirty="0" smtClean="0">
                <a:latin typeface="Times New Roman" pitchFamily="18" charset="0"/>
                <a:cs typeface="Times New Roman" pitchFamily="18" charset="0"/>
              </a:rPr>
              <a:t>Gauck</a:t>
            </a:r>
          </a:p>
          <a:p>
            <a:pPr algn="just">
              <a:lnSpc>
                <a:spcPct val="170000"/>
              </a:lnSpc>
              <a:buNone/>
            </a:pPr>
            <a:r>
              <a:rPr lang="de-DE" sz="4500" dirty="0" smtClean="0">
                <a:latin typeface="Times New Roman" pitchFamily="18" charset="0"/>
                <a:cs typeface="Times New Roman" pitchFamily="18" charset="0"/>
              </a:rPr>
              <a:t>Dürer</a:t>
            </a:r>
          </a:p>
          <a:p>
            <a:pPr>
              <a:buNone/>
            </a:pPr>
            <a:endParaRPr lang="de-DE" dirty="0" smtClean="0"/>
          </a:p>
          <a:p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5081050"/>
          </a:xfrm>
        </p:spPr>
        <p:txBody>
          <a:bodyPr/>
          <a:lstStyle/>
          <a:p>
            <a:pPr algn="just">
              <a:lnSpc>
                <a:spcPct val="150000"/>
              </a:lnSpc>
              <a:buNone/>
            </a:pPr>
            <a:r>
              <a:rPr lang="de-DE" sz="3200" dirty="0" smtClean="0">
                <a:latin typeface="Times New Roman" pitchFamily="18" charset="0"/>
                <a:cs typeface="Times New Roman" pitchFamily="18" charset="0"/>
              </a:rPr>
              <a:t>Maler</a:t>
            </a:r>
          </a:p>
          <a:p>
            <a:pPr algn="just">
              <a:lnSpc>
                <a:spcPct val="150000"/>
              </a:lnSpc>
              <a:buNone/>
            </a:pPr>
            <a:r>
              <a:rPr lang="de-DE" sz="3200" dirty="0" smtClean="0">
                <a:latin typeface="Times New Roman" pitchFamily="18" charset="0"/>
                <a:cs typeface="Times New Roman" pitchFamily="18" charset="0"/>
              </a:rPr>
              <a:t>Schriftsteller</a:t>
            </a:r>
          </a:p>
          <a:p>
            <a:pPr algn="just">
              <a:lnSpc>
                <a:spcPct val="150000"/>
              </a:lnSpc>
              <a:buNone/>
            </a:pPr>
            <a:r>
              <a:rPr lang="de-DE" sz="3200" dirty="0" smtClean="0">
                <a:latin typeface="Times New Roman" pitchFamily="18" charset="0"/>
                <a:cs typeface="Times New Roman" pitchFamily="18" charset="0"/>
              </a:rPr>
              <a:t>Bundespräsident</a:t>
            </a:r>
          </a:p>
          <a:p>
            <a:pPr algn="just">
              <a:lnSpc>
                <a:spcPct val="150000"/>
              </a:lnSpc>
              <a:buNone/>
            </a:pPr>
            <a:r>
              <a:rPr lang="de-DE" sz="3200" dirty="0" smtClean="0">
                <a:latin typeface="Times New Roman" pitchFamily="18" charset="0"/>
                <a:cs typeface="Times New Roman" pitchFamily="18" charset="0"/>
              </a:rPr>
              <a:t>Komponist</a:t>
            </a:r>
          </a:p>
          <a:p>
            <a:pPr algn="just">
              <a:lnSpc>
                <a:spcPct val="150000"/>
              </a:lnSpc>
              <a:buNone/>
            </a:pPr>
            <a:r>
              <a:rPr lang="de-DE" sz="3200" dirty="0" smtClean="0">
                <a:latin typeface="Times New Roman" pitchFamily="18" charset="0"/>
                <a:cs typeface="Times New Roman" pitchFamily="18" charset="0"/>
              </a:rPr>
              <a:t>Bundeskanzler</a:t>
            </a:r>
          </a:p>
          <a:p>
            <a:pPr algn="just">
              <a:lnSpc>
                <a:spcPct val="150000"/>
              </a:lnSpc>
              <a:buNone/>
            </a:pPr>
            <a:r>
              <a:rPr lang="de-DE" sz="3200" dirty="0" smtClean="0">
                <a:latin typeface="Times New Roman" pitchFamily="18" charset="0"/>
                <a:cs typeface="Times New Roman" pitchFamily="18" charset="0"/>
              </a:rPr>
              <a:t>Physiker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de-DE" sz="4000" dirty="0" smtClean="0">
                <a:latin typeface="Times New Roman" pitchFamily="18" charset="0"/>
                <a:cs typeface="Times New Roman" pitchFamily="18" charset="0"/>
              </a:rPr>
              <a:t>Persönlichkeiten</a:t>
            </a:r>
            <a:endParaRPr lang="de-DE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5009042"/>
          </a:xfrm>
        </p:spPr>
        <p:txBody>
          <a:bodyPr>
            <a:normAutofit fontScale="70000" lnSpcReduction="20000"/>
          </a:bodyPr>
          <a:lstStyle/>
          <a:p>
            <a:pPr algn="just">
              <a:lnSpc>
                <a:spcPct val="170000"/>
              </a:lnSpc>
              <a:buNone/>
            </a:pPr>
            <a:r>
              <a:rPr lang="de-DE" sz="4500" dirty="0" smtClean="0">
                <a:latin typeface="Times New Roman" pitchFamily="18" charset="0"/>
                <a:cs typeface="Times New Roman" pitchFamily="18" charset="0"/>
              </a:rPr>
              <a:t>Bach</a:t>
            </a:r>
          </a:p>
          <a:p>
            <a:pPr algn="just">
              <a:lnSpc>
                <a:spcPct val="170000"/>
              </a:lnSpc>
              <a:buNone/>
            </a:pPr>
            <a:r>
              <a:rPr lang="de-DE" sz="4500" dirty="0" smtClean="0">
                <a:latin typeface="Times New Roman" pitchFamily="18" charset="0"/>
                <a:cs typeface="Times New Roman" pitchFamily="18" charset="0"/>
              </a:rPr>
              <a:t>Merkel</a:t>
            </a:r>
          </a:p>
          <a:p>
            <a:pPr algn="just">
              <a:lnSpc>
                <a:spcPct val="170000"/>
              </a:lnSpc>
              <a:buNone/>
            </a:pPr>
            <a:r>
              <a:rPr lang="de-DE" sz="4500" dirty="0" smtClean="0">
                <a:latin typeface="Times New Roman" pitchFamily="18" charset="0"/>
                <a:cs typeface="Times New Roman" pitchFamily="18" charset="0"/>
              </a:rPr>
              <a:t>Einstein</a:t>
            </a:r>
          </a:p>
          <a:p>
            <a:pPr algn="just">
              <a:lnSpc>
                <a:spcPct val="170000"/>
              </a:lnSpc>
              <a:buNone/>
            </a:pPr>
            <a:r>
              <a:rPr lang="de-DE" sz="4500" dirty="0" smtClean="0">
                <a:latin typeface="Times New Roman" pitchFamily="18" charset="0"/>
                <a:cs typeface="Times New Roman" pitchFamily="18" charset="0"/>
              </a:rPr>
              <a:t>Schiller</a:t>
            </a:r>
          </a:p>
          <a:p>
            <a:pPr algn="just">
              <a:lnSpc>
                <a:spcPct val="170000"/>
              </a:lnSpc>
              <a:buNone/>
            </a:pPr>
            <a:r>
              <a:rPr lang="de-DE" sz="4500" dirty="0" smtClean="0">
                <a:latin typeface="Times New Roman" pitchFamily="18" charset="0"/>
                <a:cs typeface="Times New Roman" pitchFamily="18" charset="0"/>
              </a:rPr>
              <a:t>Gauck</a:t>
            </a:r>
          </a:p>
          <a:p>
            <a:pPr algn="just">
              <a:lnSpc>
                <a:spcPct val="170000"/>
              </a:lnSpc>
              <a:buNone/>
            </a:pPr>
            <a:r>
              <a:rPr lang="de-DE" sz="4500" dirty="0" smtClean="0">
                <a:latin typeface="Times New Roman" pitchFamily="18" charset="0"/>
                <a:cs typeface="Times New Roman" pitchFamily="18" charset="0"/>
              </a:rPr>
              <a:t>Dürer</a:t>
            </a:r>
          </a:p>
          <a:p>
            <a:pPr>
              <a:buNone/>
            </a:pPr>
            <a:endParaRPr lang="de-DE" dirty="0" smtClean="0"/>
          </a:p>
          <a:p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5081050"/>
          </a:xfrm>
        </p:spPr>
        <p:txBody>
          <a:bodyPr/>
          <a:lstStyle/>
          <a:p>
            <a:pPr algn="just">
              <a:lnSpc>
                <a:spcPct val="150000"/>
              </a:lnSpc>
              <a:buNone/>
            </a:pPr>
            <a:r>
              <a:rPr lang="de-DE" sz="3200" dirty="0" smtClean="0">
                <a:latin typeface="Times New Roman" pitchFamily="18" charset="0"/>
                <a:cs typeface="Times New Roman" pitchFamily="18" charset="0"/>
              </a:rPr>
              <a:t>Maler</a:t>
            </a:r>
          </a:p>
          <a:p>
            <a:pPr algn="just">
              <a:lnSpc>
                <a:spcPct val="150000"/>
              </a:lnSpc>
              <a:buNone/>
            </a:pPr>
            <a:r>
              <a:rPr lang="de-DE" sz="3200" dirty="0" smtClean="0">
                <a:latin typeface="Times New Roman" pitchFamily="18" charset="0"/>
                <a:cs typeface="Times New Roman" pitchFamily="18" charset="0"/>
              </a:rPr>
              <a:t>Schriftsteller</a:t>
            </a:r>
          </a:p>
          <a:p>
            <a:pPr algn="just">
              <a:lnSpc>
                <a:spcPct val="150000"/>
              </a:lnSpc>
              <a:buNone/>
            </a:pPr>
            <a:r>
              <a:rPr lang="de-DE" sz="3200" dirty="0" smtClean="0">
                <a:latin typeface="Times New Roman" pitchFamily="18" charset="0"/>
                <a:cs typeface="Times New Roman" pitchFamily="18" charset="0"/>
              </a:rPr>
              <a:t>Bundespräsident</a:t>
            </a:r>
          </a:p>
          <a:p>
            <a:pPr algn="just">
              <a:lnSpc>
                <a:spcPct val="150000"/>
              </a:lnSpc>
              <a:buNone/>
            </a:pPr>
            <a:r>
              <a:rPr lang="de-DE" sz="3200" dirty="0" smtClean="0">
                <a:latin typeface="Times New Roman" pitchFamily="18" charset="0"/>
                <a:cs typeface="Times New Roman" pitchFamily="18" charset="0"/>
              </a:rPr>
              <a:t>Komponist</a:t>
            </a:r>
          </a:p>
          <a:p>
            <a:pPr algn="just">
              <a:lnSpc>
                <a:spcPct val="150000"/>
              </a:lnSpc>
              <a:buNone/>
            </a:pPr>
            <a:r>
              <a:rPr lang="de-DE" sz="3200" dirty="0" smtClean="0">
                <a:latin typeface="Times New Roman" pitchFamily="18" charset="0"/>
                <a:cs typeface="Times New Roman" pitchFamily="18" charset="0"/>
              </a:rPr>
              <a:t>Bundeskanzler</a:t>
            </a:r>
          </a:p>
          <a:p>
            <a:pPr algn="just">
              <a:lnSpc>
                <a:spcPct val="150000"/>
              </a:lnSpc>
              <a:buNone/>
            </a:pPr>
            <a:r>
              <a:rPr lang="de-DE" sz="3200" dirty="0" smtClean="0">
                <a:latin typeface="Times New Roman" pitchFamily="18" charset="0"/>
                <a:cs typeface="Times New Roman" pitchFamily="18" charset="0"/>
              </a:rPr>
              <a:t>Physiker</a:t>
            </a:r>
          </a:p>
          <a:p>
            <a:pPr>
              <a:buNone/>
            </a:pPr>
            <a:endParaRPr lang="cs-CZ" dirty="0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1547664" y="1916832"/>
            <a:ext cx="3240360" cy="22322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>
            <a:off x="1763688" y="2708920"/>
            <a:ext cx="3024336" cy="21602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1907704" y="3501008"/>
            <a:ext cx="2808312" cy="20162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 flipV="1">
            <a:off x="1907704" y="2708920"/>
            <a:ext cx="2880320" cy="151216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 flipV="1">
            <a:off x="1763688" y="3429000"/>
            <a:ext cx="3024336" cy="151216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čára 17"/>
          <p:cNvCxnSpPr/>
          <p:nvPr/>
        </p:nvCxnSpPr>
        <p:spPr>
          <a:xfrm flipV="1">
            <a:off x="1763688" y="1988840"/>
            <a:ext cx="3024336" cy="37444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150000"/>
              </a:lnSpc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Obrázky použity z galerie Microsoft Office (02.08.2013)</a:t>
            </a:r>
          </a:p>
          <a:p>
            <a:pPr>
              <a:lnSpc>
                <a:spcPct val="150000"/>
              </a:lnSpc>
            </a:pP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THIEL, Hans Peter. </a:t>
            </a:r>
            <a:r>
              <a:rPr lang="de-DE" sz="2000" i="1" dirty="0" smtClean="0">
                <a:latin typeface="Times New Roman" pitchFamily="18" charset="0"/>
                <a:cs typeface="Times New Roman" pitchFamily="18" charset="0"/>
              </a:rPr>
              <a:t>Deutschland für Kinder</a:t>
            </a: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. Bratislava: </a:t>
            </a:r>
            <a:r>
              <a:rPr lang="de-DE" sz="2000" dirty="0" err="1" smtClean="0">
                <a:latin typeface="Times New Roman" pitchFamily="18" charset="0"/>
                <a:cs typeface="Times New Roman" pitchFamily="18" charset="0"/>
              </a:rPr>
              <a:t>Obzor</a:t>
            </a:r>
            <a:r>
              <a:rPr lang="de-DE" sz="2000" dirty="0" smtClean="0">
                <a:latin typeface="Times New Roman" pitchFamily="18" charset="0"/>
                <a:cs typeface="Times New Roman" pitchFamily="18" charset="0"/>
              </a:rPr>
              <a:t>, 1992, ISBN 80-215-0229-0. </a:t>
            </a:r>
            <a:endParaRPr lang="cs-CZ" sz="2000" dirty="0" smtClean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Zdroje a citace</a:t>
            </a: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55</TotalTime>
  <Words>349</Words>
  <Application>Microsoft Office PowerPoint</Application>
  <PresentationFormat>Předvádění na obrazovce (4:3)</PresentationFormat>
  <Paragraphs>75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Shluk</vt:lpstr>
      <vt:lpstr>Prezentace aplikace PowerPoint</vt:lpstr>
      <vt:lpstr>Anotace</vt:lpstr>
      <vt:lpstr>Albrecht Dürer</vt:lpstr>
      <vt:lpstr>Johann Sebastian Bach Ludwig van Beethoven</vt:lpstr>
      <vt:lpstr>Goethe und Schiller</vt:lpstr>
      <vt:lpstr>Die Brüder Grimm</vt:lpstr>
      <vt:lpstr>Johann Gutenberg</vt:lpstr>
      <vt:lpstr>Bertold Brecht</vt:lpstr>
      <vt:lpstr>Diesel, Rudolf (1858 — 1913) </vt:lpstr>
      <vt:lpstr>Einstein, Albert (1879-1955)</vt:lpstr>
      <vt:lpstr>Röntgen, Wilhelm Conrad  (1845—1923) </vt:lpstr>
      <vt:lpstr>Persönlichkeiten</vt:lpstr>
      <vt:lpstr>Persönlichkeiten</vt:lpstr>
      <vt:lpstr>Zdroje a 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asus</dc:creator>
  <cp:lastModifiedBy>Jaroslav Zahrádka</cp:lastModifiedBy>
  <cp:revision>14</cp:revision>
  <dcterms:created xsi:type="dcterms:W3CDTF">2013-05-03T14:54:21Z</dcterms:created>
  <dcterms:modified xsi:type="dcterms:W3CDTF">2013-08-06T09:51:58Z</dcterms:modified>
</cp:coreProperties>
</file>