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98C23-1605-4A9B-B4AC-99C1DF258AD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C4760-BD7A-4C85-87BB-BCA0F1B11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853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702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633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290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655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3475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045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9971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78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48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76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ACBF3-675B-41DE-851C-23AAE3B4C5ED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96E92-27DA-4956-825A-B49E46F8C5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60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bezpecnostni-tabulky-anno.cz/0100a-cerveny-blesk-bila-folie-samolepici-folie-30x70mm~velky.jpg" TargetMode="External"/><Relationship Id="rId2" Type="http://schemas.openxmlformats.org/officeDocument/2006/relationships/hyperlink" Target="http://bezpecnostni-tabulky-anno.cz/0111-vystraha-zivotu-nebezpecno-priblizovat-se-k-elektrickym-zarizenim-samolepici-folie-148x210mm~produkt.jpg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s.wikipedia.org/wiki/Z%C3%A1suvka_(elektrotechnika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Zdeňka Horská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VY_32_INOVACE_19_04_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Bezpečné zacházení s elektrickým zařízením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/>
              <a:t>Anotace: </a:t>
            </a:r>
            <a:r>
              <a:rPr lang="cs-CZ" sz="2800" dirty="0" smtClean="0"/>
              <a:t>Prezentace pro  9. ročník. K připomenutí základních znalostí o práci s elektrickým zařízením. Žáci doplňují  text na interaktivní tabuli.</a:t>
            </a:r>
            <a:endParaRPr lang="cs-CZ" sz="2800" dirty="0"/>
          </a:p>
          <a:p>
            <a:pPr algn="l"/>
            <a:endParaRPr lang="cs-CZ" sz="2800" dirty="0"/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26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>
                <a:solidFill>
                  <a:schemeClr val="accent2">
                    <a:lumMod val="75000"/>
                  </a:schemeClr>
                </a:solidFill>
                <a:latin typeface="Gill Sans MT Ext Condensed Bold" pitchFamily="34" charset="-18"/>
              </a:rPr>
              <a:t>Bezpečné zacházení s elektrickým zařízením</a:t>
            </a:r>
            <a:endParaRPr lang="cs-CZ" sz="8800" dirty="0">
              <a:solidFill>
                <a:schemeClr val="accent2">
                  <a:lumMod val="75000"/>
                </a:schemeClr>
              </a:solidFill>
              <a:latin typeface="Gill Sans MT Ext Condensed Bold" pitchFamily="34" charset="-1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cs-CZ" dirty="0" smtClean="0"/>
              <a:t>Spotřebič, ve kterém se …………..………………….. přeměňuje  na jiný druh energie (např. světlo, teplo, pohyb, kombinace)</a:t>
            </a:r>
          </a:p>
          <a:p>
            <a:r>
              <a:rPr lang="cs-CZ" dirty="0" smtClean="0"/>
              <a:t>Ochrana uzemněním</a:t>
            </a:r>
          </a:p>
          <a:p>
            <a:r>
              <a:rPr lang="cs-CZ" dirty="0" smtClean="0"/>
              <a:t>Kryt nejčastěji z ………………, tzv. dvojitá izolace</a:t>
            </a:r>
          </a:p>
          <a:p>
            <a:endParaRPr lang="cs-CZ" dirty="0" smtClean="0"/>
          </a:p>
          <a:p>
            <a:r>
              <a:rPr lang="cs-CZ" dirty="0" smtClean="0"/>
              <a:t>připojujeme pouze </a:t>
            </a:r>
            <a:r>
              <a:rPr lang="cs-CZ" dirty="0"/>
              <a:t>na </a:t>
            </a:r>
            <a:r>
              <a:rPr lang="cs-CZ" dirty="0" smtClean="0"/>
              <a:t>…………., které je uvedeno na štítku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7429520" y="4071942"/>
            <a:ext cx="792000" cy="792000"/>
            <a:chOff x="6286512" y="4500570"/>
            <a:chExt cx="792000" cy="792000"/>
          </a:xfrm>
        </p:grpSpPr>
        <p:sp>
          <p:nvSpPr>
            <p:cNvPr id="4" name="Obdélník 3"/>
            <p:cNvSpPr/>
            <p:nvPr/>
          </p:nvSpPr>
          <p:spPr>
            <a:xfrm>
              <a:off x="6286512" y="4500570"/>
              <a:ext cx="792000" cy="792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6429388" y="4643446"/>
              <a:ext cx="504000" cy="504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5076056" y="119675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elektrická energie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591651" y="3356992"/>
            <a:ext cx="1340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plastu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644008" y="446794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napětí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Zásuvka a zástrčka</a:t>
            </a:r>
            <a:endParaRPr lang="cs-CZ" dirty="0"/>
          </a:p>
        </p:txBody>
      </p:sp>
      <p:pic>
        <p:nvPicPr>
          <p:cNvPr id="5" name="Zástupný symbol pro obsah 4" descr="zasuvk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1714488"/>
            <a:ext cx="1722305" cy="1714512"/>
          </a:xfrm>
        </p:spPr>
      </p:pic>
      <p:sp>
        <p:nvSpPr>
          <p:cNvPr id="9" name="TextovéPole 8"/>
          <p:cNvSpPr txBox="1"/>
          <p:nvPr/>
        </p:nvSpPr>
        <p:spPr>
          <a:xfrm>
            <a:off x="500034" y="4143380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El. vedení v domácnosti je zakončeno ………………, </a:t>
            </a:r>
          </a:p>
          <a:p>
            <a:r>
              <a:rPr lang="cs-CZ" sz="2800" dirty="0" smtClean="0"/>
              <a:t>připojení spotřebiče ke zdroji je prováděno pomocí ………………</a:t>
            </a:r>
            <a:r>
              <a:rPr lang="cs-CZ" sz="2800" i="1" dirty="0" smtClean="0"/>
              <a:t>(vidlice)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84168" y="414338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FF0000"/>
                </a:solidFill>
              </a:rPr>
              <a:t>zásuvkou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5056" y="494116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FF0000"/>
                </a:solidFill>
              </a:rPr>
              <a:t>zástrčky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 flipV="1">
            <a:off x="3563888" y="3212976"/>
            <a:ext cx="2808312" cy="10081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074" y="1559986"/>
            <a:ext cx="2747368" cy="2088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V="1">
            <a:off x="1763688" y="2348880"/>
            <a:ext cx="3744416" cy="282312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Bez názv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428604"/>
            <a:ext cx="6324275" cy="5338328"/>
          </a:xfrm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1072866"/>
            <a:ext cx="677227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2185974" cy="1143000"/>
          </a:xfrm>
        </p:spPr>
        <p:txBody>
          <a:bodyPr/>
          <a:lstStyle/>
          <a:p>
            <a:pPr algn="l"/>
            <a:r>
              <a:rPr lang="cs-CZ" dirty="0" smtClean="0"/>
              <a:t>vodiče </a:t>
            </a:r>
            <a:endParaRPr lang="cs-CZ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442" y="11225266"/>
            <a:ext cx="677227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115328" cy="6215106"/>
          </a:xfrm>
        </p:spPr>
        <p:txBody>
          <a:bodyPr>
            <a:noAutofit/>
          </a:bodyPr>
          <a:lstStyle/>
          <a:p>
            <a:pPr>
              <a:tabLst>
                <a:tab pos="3589338" algn="l"/>
              </a:tabLst>
            </a:pPr>
            <a:r>
              <a:rPr lang="cs-CZ" dirty="0" smtClean="0"/>
              <a:t>ochranný vodič–	připojen na kolík, 	</a:t>
            </a:r>
            <a:r>
              <a:rPr lang="cs-CZ" b="1" dirty="0" smtClean="0"/>
              <a:t>uzemněn</a:t>
            </a:r>
          </a:p>
          <a:p>
            <a:pPr>
              <a:buNone/>
              <a:tabLst>
                <a:tab pos="3589338" algn="l"/>
              </a:tabLst>
            </a:pPr>
            <a:r>
              <a:rPr lang="cs-CZ" dirty="0" smtClean="0"/>
              <a:t>		</a:t>
            </a:r>
            <a:r>
              <a:rPr lang="cs-CZ" b="1" dirty="0" smtClean="0"/>
              <a:t>zelenožlutý</a:t>
            </a:r>
          </a:p>
          <a:p>
            <a:pPr>
              <a:buNone/>
              <a:tabLst>
                <a:tab pos="3589338" algn="l"/>
              </a:tabLst>
            </a:pPr>
            <a:r>
              <a:rPr lang="cs-CZ" dirty="0"/>
              <a:t>	</a:t>
            </a:r>
            <a:r>
              <a:rPr lang="cs-CZ" dirty="0" smtClean="0"/>
              <a:t>	značení  </a:t>
            </a:r>
            <a:r>
              <a:rPr lang="cs-CZ" b="1" dirty="0" smtClean="0"/>
              <a:t>PE</a:t>
            </a:r>
          </a:p>
          <a:p>
            <a:pPr>
              <a:tabLst>
                <a:tab pos="2865438" algn="l"/>
                <a:tab pos="5022850" algn="l"/>
              </a:tabLst>
            </a:pPr>
            <a:r>
              <a:rPr lang="cs-CZ" dirty="0" smtClean="0"/>
              <a:t>fázový vodič –	napětí 230 V</a:t>
            </a:r>
          </a:p>
          <a:p>
            <a:pPr>
              <a:buNone/>
              <a:tabLst>
                <a:tab pos="2865438" algn="l"/>
                <a:tab pos="5022850" algn="l"/>
              </a:tabLst>
            </a:pPr>
            <a:r>
              <a:rPr lang="cs-CZ" dirty="0" smtClean="0"/>
              <a:t>		</a:t>
            </a:r>
            <a:r>
              <a:rPr lang="cs-CZ" b="1" dirty="0" smtClean="0"/>
              <a:t>hnědý nebo černý</a:t>
            </a:r>
          </a:p>
          <a:p>
            <a:pPr>
              <a:buNone/>
              <a:tabLst>
                <a:tab pos="2865438" algn="l"/>
                <a:tab pos="5022850" algn="l"/>
              </a:tabLst>
            </a:pPr>
            <a:r>
              <a:rPr lang="cs-CZ" b="1" dirty="0"/>
              <a:t>	</a:t>
            </a:r>
            <a:r>
              <a:rPr lang="cs-CZ" b="1" dirty="0" smtClean="0"/>
              <a:t>	</a:t>
            </a:r>
            <a:r>
              <a:rPr lang="cs-CZ" dirty="0" smtClean="0"/>
              <a:t>značení</a:t>
            </a:r>
            <a:r>
              <a:rPr lang="cs-CZ" b="1" dirty="0" smtClean="0"/>
              <a:t>   L</a:t>
            </a:r>
          </a:p>
          <a:p>
            <a:pPr>
              <a:tabLst>
                <a:tab pos="2865438" algn="l"/>
                <a:tab pos="4572000" algn="l"/>
              </a:tabLst>
            </a:pPr>
            <a:r>
              <a:rPr lang="cs-CZ" dirty="0" smtClean="0"/>
              <a:t>pracovní nulovací vodič - 	připojen na pravou         </a:t>
            </a:r>
          </a:p>
          <a:p>
            <a:pPr>
              <a:buNone/>
              <a:tabLst>
                <a:tab pos="2865438" algn="l"/>
                <a:tab pos="4572000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zdířku</a:t>
            </a:r>
          </a:p>
          <a:p>
            <a:pPr>
              <a:buNone/>
              <a:tabLst>
                <a:tab pos="2865438" algn="l"/>
                <a:tab pos="4572000" algn="l"/>
              </a:tabLst>
            </a:pPr>
            <a:r>
              <a:rPr lang="cs-CZ" dirty="0" smtClean="0"/>
              <a:t>			</a:t>
            </a:r>
            <a:r>
              <a:rPr lang="cs-CZ" b="1" dirty="0" smtClean="0"/>
              <a:t>světle modrý</a:t>
            </a:r>
          </a:p>
          <a:p>
            <a:pPr>
              <a:buNone/>
              <a:tabLst>
                <a:tab pos="2865438" algn="l"/>
                <a:tab pos="4572000" algn="l"/>
              </a:tabLst>
            </a:pPr>
            <a:r>
              <a:rPr lang="cs-CZ" b="1" dirty="0"/>
              <a:t>	</a:t>
            </a:r>
            <a:r>
              <a:rPr lang="cs-CZ" b="1" dirty="0" smtClean="0"/>
              <a:t>		</a:t>
            </a:r>
            <a:r>
              <a:rPr lang="cs-CZ" dirty="0" smtClean="0"/>
              <a:t>značení</a:t>
            </a:r>
            <a:r>
              <a:rPr lang="cs-CZ" b="1" dirty="0" smtClean="0"/>
              <a:t>  N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Ochrana před úrazem elektrickým proudem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28596" y="1714488"/>
            <a:ext cx="8258204" cy="817577"/>
          </a:xfrm>
        </p:spPr>
        <p:txBody>
          <a:bodyPr>
            <a:noAutofit/>
          </a:bodyPr>
          <a:lstStyle/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bezpečné hodnoty proudu a napětí (podle norem)</a:t>
            </a:r>
          </a:p>
          <a:p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stejnosměrný zdroj</a:t>
            </a:r>
          </a:p>
          <a:p>
            <a:pPr>
              <a:buNone/>
            </a:pPr>
            <a:endParaRPr lang="cs-CZ" sz="3200" dirty="0"/>
          </a:p>
          <a:p>
            <a:pPr>
              <a:buNone/>
            </a:pPr>
            <a:r>
              <a:rPr lang="cs-CZ" sz="3200" dirty="0" smtClean="0"/>
              <a:t>= I = 25 </a:t>
            </a:r>
            <a:r>
              <a:rPr lang="cs-CZ" sz="3200" dirty="0" err="1" smtClean="0"/>
              <a:t>mA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= U = 25 V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střídavý zdroj</a:t>
            </a:r>
          </a:p>
          <a:p>
            <a:pPr>
              <a:buNone/>
            </a:pPr>
            <a:endParaRPr lang="cs-CZ" sz="3200" dirty="0"/>
          </a:p>
          <a:p>
            <a:pPr>
              <a:buNone/>
            </a:pPr>
            <a:r>
              <a:rPr lang="cs-CZ" sz="3200" dirty="0" smtClean="0"/>
              <a:t>~ I = 10 </a:t>
            </a:r>
            <a:r>
              <a:rPr lang="cs-CZ" sz="3200" dirty="0" err="1" smtClean="0"/>
              <a:t>mA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~ U = 12 V</a:t>
            </a:r>
            <a:endParaRPr lang="cs-CZ" sz="3200" dirty="0"/>
          </a:p>
          <a:p>
            <a:pPr>
              <a:buNone/>
            </a:pP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4282" y="4786322"/>
            <a:ext cx="864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bezpečný proud je takový, který při průchodu tělem by neměl znamenat ztuhnutí svalů rukou, křeče, popálení, poškození některých orgánů, popř. smrt</a:t>
            </a:r>
            <a:endParaRPr lang="cs-CZ" sz="3200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3" grpId="0" build="p"/>
      <p:bldP spid="6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Bezpečnostní předpisy: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nedotýkat se …………………… el. zařízení</a:t>
            </a:r>
          </a:p>
          <a:p>
            <a:r>
              <a:rPr lang="cs-CZ" dirty="0" smtClean="0"/>
              <a:t>nedotýkat se ……………….. rukou el. zařízení</a:t>
            </a:r>
          </a:p>
          <a:p>
            <a:r>
              <a:rPr lang="cs-CZ" dirty="0" smtClean="0"/>
              <a:t>ve ……… nebo na mokré podlaze nepoužíváme elektrické spotřebiče</a:t>
            </a:r>
          </a:p>
          <a:p>
            <a:r>
              <a:rPr lang="cs-CZ" dirty="0" smtClean="0"/>
              <a:t>respektujeme ……………. na spotřebiči</a:t>
            </a:r>
          </a:p>
          <a:p>
            <a:r>
              <a:rPr lang="cs-CZ" dirty="0" smtClean="0"/>
              <a:t>spotřebič přemisťujeme zásadně …………………</a:t>
            </a:r>
          </a:p>
          <a:p>
            <a:r>
              <a:rPr lang="cs-CZ" dirty="0" smtClean="0"/>
              <a:t>spotřebič ………………… do zásuvky vypnutý</a:t>
            </a:r>
          </a:p>
          <a:p>
            <a:r>
              <a:rPr lang="cs-CZ" dirty="0" smtClean="0"/>
              <a:t>nepoužíváme spotřebič s ………………… izolací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75856" y="148478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odkrytých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31840" y="206084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mokrou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40499" y="263691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vaně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25881" y="357301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návody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444208" y="416861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odpojený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64635" y="4630277"/>
            <a:ext cx="1985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zapojujeme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5229200"/>
            <a:ext cx="1985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poškozenou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uiExpand="1" build="p"/>
      <p:bldP spid="2" grpId="0"/>
      <p:bldP spid="3" grpId="0"/>
      <p:bldP spid="4" grpId="0"/>
      <p:bldP spid="5" grpId="0"/>
      <p:bldP spid="6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4643470"/>
          </a:xfrm>
        </p:spPr>
        <p:txBody>
          <a:bodyPr/>
          <a:lstStyle/>
          <a:p>
            <a:r>
              <a:rPr lang="cs-CZ" dirty="0" smtClean="0"/>
              <a:t>nedotýkáme se zapnutého spotřebiče a …………….. částí v bytě, které by mohly být …………. spojeny se zemí</a:t>
            </a:r>
          </a:p>
          <a:p>
            <a:r>
              <a:rPr lang="cs-CZ" dirty="0" smtClean="0"/>
              <a:t>při ………….. žárovky svítidlo vždy odpojíme</a:t>
            </a:r>
          </a:p>
          <a:p>
            <a:r>
              <a:rPr lang="cs-CZ" dirty="0" smtClean="0"/>
              <a:t>………………. z provozu zařízení, která probíjí na kostru, přehřívají se </a:t>
            </a:r>
          </a:p>
          <a:p>
            <a:r>
              <a:rPr lang="cs-CZ" dirty="0" smtClean="0"/>
              <a:t>………………… si v blízkosti elektrického vedení</a:t>
            </a:r>
          </a:p>
          <a:p>
            <a:endParaRPr lang="cs-CZ" dirty="0"/>
          </a:p>
        </p:txBody>
      </p:sp>
      <p:pic>
        <p:nvPicPr>
          <p:cNvPr id="4" name="Obrázek 3" descr="01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4357670"/>
            <a:ext cx="2500330" cy="2500330"/>
          </a:xfrm>
          <a:prstGeom prst="rect">
            <a:avLst/>
          </a:prstGeom>
        </p:spPr>
      </p:pic>
      <p:pic>
        <p:nvPicPr>
          <p:cNvPr id="6" name="Obrázek 5" descr="0100a-cerveny-blesk-bila-folie-samolepici-folie-30x70mm~velk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4214794"/>
            <a:ext cx="2643206" cy="2643206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974151" y="908720"/>
            <a:ext cx="1339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kovových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1600" y="1370385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vodivě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50037" y="191683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výměně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052182" y="2492896"/>
            <a:ext cx="1576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vyřadíme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68989" y="350100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nehrajeme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5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Práce s prezentací: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doplňují text a zapíší si nové poznatky do sešitu</a:t>
            </a:r>
          </a:p>
        </p:txBody>
      </p:sp>
    </p:spTree>
    <p:extLst>
      <p:ext uri="{BB962C8B-B14F-4D97-AF65-F5344CB8AC3E}">
        <p14:creationId xmlns:p14="http://schemas.microsoft.com/office/powerpoint/2010/main" val="36369032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Obrázky:</a:t>
            </a:r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bezpecnostni-tabulky-anno.cz/0111-vystraha-zivotu-nebezpecno-priblizovat-se-k-elektrickym-zarizenim-samolepici-folie-148x210mm~produkt.jpg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bezpecnostni-tabulky-anno.cz/0100a-cerveny-blesk-bila-folie-samolepici-folie-30x70mm~velky.jpg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http://cs.wikipedia.org/wiki/Z%C3%A1suvka_(elektrotechnika</a:t>
            </a:r>
            <a:r>
              <a:rPr lang="cs-CZ" sz="2400" dirty="0" smtClean="0">
                <a:hlinkClick r:id="rId4"/>
              </a:rPr>
              <a:t>)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 smtClean="0"/>
              <a:t>Není-li </a:t>
            </a:r>
            <a:r>
              <a:rPr lang="cs-CZ" sz="2400" dirty="0"/>
              <a:t>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KOLÁŘOVÁ, Růžena a Jiří BOHUNĚK. </a:t>
            </a:r>
            <a:r>
              <a:rPr lang="cs-CZ" sz="2400" i="1" dirty="0"/>
              <a:t>Fyzika pro 9. ročník základní školy</a:t>
            </a:r>
            <a:r>
              <a:rPr lang="cs-CZ" sz="2400" dirty="0"/>
              <a:t> [učebnice]. dotisk 1. vydání. Praha: Prometheus, spol. s r. o., 2003. učebnice pro základní školy. ISBN 80-7196-119-1. </a:t>
            </a:r>
          </a:p>
          <a:p>
            <a:r>
              <a:rPr lang="cs-CZ" sz="2400" dirty="0" smtClean="0"/>
              <a:t>Citováno dne 18. 12. </a:t>
            </a:r>
            <a:r>
              <a:rPr lang="cs-CZ" sz="2400" smtClean="0"/>
              <a:t>2011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80403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374</Words>
  <Application>Microsoft Office PowerPoint</Application>
  <PresentationFormat>Předvádění na obrazovce (4:3)</PresentationFormat>
  <Paragraphs>77</Paragraphs>
  <Slides>11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1_Motiv sady Office</vt:lpstr>
      <vt:lpstr>Název školy: ZŠ Klášterec nad Ohří, Krátká 676 Autor: Mgr. Zdeňka Horská Název materiálu: VY_32_INOVACE_19_04_ Bezpečné zacházení s elektrickým zařízením Číslo projektu: CZ.1.07/1.4.00/21.1115  </vt:lpstr>
      <vt:lpstr>Bezpečné zacházení s elektrickým zařízením</vt:lpstr>
      <vt:lpstr>Elektrické spotřebiče</vt:lpstr>
      <vt:lpstr>Zásuvka a zástrčka</vt:lpstr>
      <vt:lpstr>vodiče </vt:lpstr>
      <vt:lpstr>Prezentace aplikace PowerPoint</vt:lpstr>
      <vt:lpstr>Ochrana před úrazem elektrickým proudem</vt:lpstr>
      <vt:lpstr>Bezpečnostní předpisy:</vt:lpstr>
      <vt:lpstr>Prezentace aplikace PowerPoint</vt:lpstr>
      <vt:lpstr>Práce s prezentací: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Bezpečné zacházení s elektrickým zařízením</dc:title>
  <dc:creator>Zdeňka</dc:creator>
  <cp:lastModifiedBy>Kabinet</cp:lastModifiedBy>
  <cp:revision>25</cp:revision>
  <dcterms:created xsi:type="dcterms:W3CDTF">2010-12-13T13:20:21Z</dcterms:created>
  <dcterms:modified xsi:type="dcterms:W3CDTF">2012-02-06T20:53:45Z</dcterms:modified>
</cp:coreProperties>
</file>